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52"/>
  </p:notesMasterIdLst>
  <p:sldIdLst>
    <p:sldId id="256" r:id="rId3"/>
    <p:sldId id="293" r:id="rId4"/>
    <p:sldId id="343" r:id="rId5"/>
    <p:sldId id="340" r:id="rId6"/>
    <p:sldId id="344" r:id="rId7"/>
    <p:sldId id="345" r:id="rId8"/>
    <p:sldId id="353" r:id="rId9"/>
    <p:sldId id="346" r:id="rId10"/>
    <p:sldId id="297" r:id="rId11"/>
    <p:sldId id="299" r:id="rId12"/>
    <p:sldId id="350" r:id="rId13"/>
    <p:sldId id="301" r:id="rId14"/>
    <p:sldId id="298" r:id="rId15"/>
    <p:sldId id="300" r:id="rId16"/>
    <p:sldId id="347" r:id="rId17"/>
    <p:sldId id="341" r:id="rId18"/>
    <p:sldId id="303" r:id="rId19"/>
    <p:sldId id="305" r:id="rId20"/>
    <p:sldId id="306" r:id="rId21"/>
    <p:sldId id="309" r:id="rId22"/>
    <p:sldId id="348" r:id="rId23"/>
    <p:sldId id="342" r:id="rId24"/>
    <p:sldId id="319" r:id="rId25"/>
    <p:sldId id="317" r:id="rId26"/>
    <p:sldId id="318" r:id="rId27"/>
    <p:sldId id="310" r:id="rId28"/>
    <p:sldId id="311" r:id="rId29"/>
    <p:sldId id="325" r:id="rId30"/>
    <p:sldId id="326" r:id="rId31"/>
    <p:sldId id="327" r:id="rId32"/>
    <p:sldId id="328" r:id="rId33"/>
    <p:sldId id="329" r:id="rId34"/>
    <p:sldId id="330" r:id="rId35"/>
    <p:sldId id="349" r:id="rId36"/>
    <p:sldId id="331" r:id="rId37"/>
    <p:sldId id="335" r:id="rId38"/>
    <p:sldId id="354" r:id="rId39"/>
    <p:sldId id="333" r:id="rId40"/>
    <p:sldId id="334" r:id="rId41"/>
    <p:sldId id="313" r:id="rId42"/>
    <p:sldId id="332" r:id="rId43"/>
    <p:sldId id="336" r:id="rId44"/>
    <p:sldId id="315" r:id="rId45"/>
    <p:sldId id="337" r:id="rId46"/>
    <p:sldId id="338" r:id="rId47"/>
    <p:sldId id="339" r:id="rId48"/>
    <p:sldId id="351" r:id="rId49"/>
    <p:sldId id="352" r:id="rId50"/>
    <p:sldId id="292" r:id="rId51"/>
  </p:sldIdLst>
  <p:sldSz cx="12192000" cy="6858000"/>
  <p:notesSz cx="12192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384" autoAdjust="0"/>
  </p:normalViewPr>
  <p:slideViewPr>
    <p:cSldViewPr>
      <p:cViewPr>
        <p:scale>
          <a:sx n="150" d="100"/>
          <a:sy n="150" d="100"/>
        </p:scale>
        <p:origin x="654" y="1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2AB833E8-5E31-4ED5-B849-AE995099EB49}" type="datetimeFigureOut">
              <a:rPr lang="zh-CN" altLang="en-US" smtClean="0"/>
              <a:t>2024/10/9</a:t>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C4773BE5-0199-4C44-A833-227BFD8F21F2}" type="slidenum">
              <a:rPr lang="zh-CN" altLang="en-US" smtClean="0"/>
              <a:t>‹#›</a:t>
            </a:fld>
            <a:endParaRPr lang="zh-CN" altLang="en-US"/>
          </a:p>
        </p:txBody>
      </p:sp>
    </p:spTree>
    <p:extLst>
      <p:ext uri="{BB962C8B-B14F-4D97-AF65-F5344CB8AC3E}">
        <p14:creationId xmlns:p14="http://schemas.microsoft.com/office/powerpoint/2010/main" val="1805602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Imagine a patient lying on the operating bed and this is the coronal plane of the patient. A robotic catheter is operating in the patient’s heart. To achieve good control, it is beneficial to have an idea of the shape of the catheter. This can be done by inserting a fiber optic into the catheter and use the light deflection to sense the shape. But this method is very costly. Another approach can be mounting a magnet at the top of the catheter, which is tracked by a system of magnetic sensors. By localization the magnet, we can back calculate the shape of the catheter using some modeling technique, such as a constant curvature model. So, we are interested in tracking the magnet’s configuration using an array of the magnetic sensors mounted on the operating bed. Let’s look at it from a different angle. This is the setup we are interested in, where a magnet is operating in the spherical workspace that resembles the heart. The magnet has a local frame attached to it, representing its configuration, position and orientation. The z-axis of the local frame is assumed to be aligned with the magnet’s dipole direction, pointing from the south to north pole. It’s a 5DOF system because the rotation around the z-axis of a magnetic dipole does not change the magnetic field. The spherical workspace has 10cm diameter, which is similar to the size of human heart. The bottom of the sphere is 10cm away from the operating bed, where the sensors are placed. The sensors’ orientations are assumed to be aligned with the world frame. Different configuration of the magnet will generate different magnetic field, which can be captured by the sensors. We are interested in solving the magnet configuration based on the magnetic field measured by the sensors.</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4</a:t>
            </a:fld>
            <a:endParaRPr lang="zh-CN" altLang="en-US"/>
          </a:p>
        </p:txBody>
      </p:sp>
    </p:spTree>
    <p:extLst>
      <p:ext uri="{BB962C8B-B14F-4D97-AF65-F5344CB8AC3E}">
        <p14:creationId xmlns:p14="http://schemas.microsoft.com/office/powerpoint/2010/main" val="3291611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solidFill>
                      <a:prstClr val="black"/>
                    </a:solidFill>
                    <a:latin typeface="Arial"/>
                  </a:rPr>
                  <a:t>Given the measured magnetic field </a:t>
                </a:r>
                <a14:m>
                  <m:oMath xmlns:m="http://schemas.openxmlformats.org/officeDocument/2006/math">
                    <m:acc>
                      <m:accPr>
                        <m:chr m:val="̅"/>
                        <m:ctrlPr>
                          <a:rPr lang="en-US" altLang="zh-CN" b="0" i="1" smtClean="0">
                            <a:solidFill>
                              <a:prstClr val="black"/>
                            </a:solidFill>
                            <a:latin typeface="Cambria Math" panose="02040503050406030204" pitchFamily="18" charset="0"/>
                          </a:rPr>
                        </m:ctrlPr>
                      </m:accPr>
                      <m:e>
                        <m:r>
                          <a:rPr lang="en-US" altLang="zh-CN" b="0" i="1" smtClean="0">
                            <a:solidFill>
                              <a:prstClr val="black"/>
                            </a:solidFill>
                            <a:latin typeface="Cambria Math" panose="02040503050406030204" pitchFamily="18" charset="0"/>
                          </a:rPr>
                          <m:t>𝐵</m:t>
                        </m:r>
                      </m:e>
                    </m:acc>
                  </m:oMath>
                </a14:m>
                <a:r>
                  <a:rPr lang="en-US" altLang="zh-CN" dirty="0">
                    <a:solidFill>
                      <a:prstClr val="black"/>
                    </a:solidFill>
                    <a:latin typeface="Arial"/>
                  </a:rPr>
                  <a:t>, we can find the magnet’s configuration </a:t>
                </a:r>
                <a:r>
                  <a:rPr lang="en-US" altLang="zh-CN" dirty="0"/>
                  <a:t>that the</a:t>
                </a:r>
                <a:r>
                  <a:rPr lang="en-US" altLang="zh-CN" baseline="0" dirty="0"/>
                  <a:t> residual between the estimated magnetic field and the measurement is minimized. Gauss-Newton method can be used to solve this minimization problem. To apply the Gauss-Newton method, we start with an initial guess p_0, w_0 and update the guess iteratively. In every iteration, the residual function is linearized at the current guess. As you can see, </a:t>
                </a:r>
                <a:r>
                  <a:rPr lang="en-US" altLang="zh-CN" baseline="0" dirty="0" err="1"/>
                  <a:t>B_bar</a:t>
                </a:r>
                <a:r>
                  <a:rPr lang="en-US" altLang="zh-CN" baseline="0" dirty="0"/>
                  <a:t> is just a constant vector. So the linearized residual function is nothing more than the negative of the linearized magnetic field model. This linearized problem can be solved by taking the pseudo inverse of the Jacobian and the update step is taken in the Euclidean space using simple summation.</a:t>
                </a:r>
              </a:p>
              <a:p>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classic Gauss-Newton algorithm assumes the unknown parameter on some vector space isomorphic to the Euclidean space. It works naturally with the position because it exactly lies in the space of R3. For orientation, which lies in SO(3), we parametrize it in the Euclidean space, using the exponential coordinates. However, as mentioned before, SO(3) is not isomorphic to R3, which will cause serious problem when applying these algorithms. Because the descent direction in R3 is not necessarily the descent direction in SO(3).</a:t>
                </a:r>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solidFill>
                      <a:prstClr val="black"/>
                    </a:solidFill>
                    <a:latin typeface="Arial"/>
                  </a:rPr>
                  <a:t>Given the measured magnetic field </a:t>
                </a:r>
                <a:r>
                  <a:rPr lang="en-US" altLang="zh-CN" b="0" i="0">
                    <a:solidFill>
                      <a:prstClr val="black"/>
                    </a:solidFill>
                    <a:latin typeface="Cambria Math" panose="02040503050406030204" pitchFamily="18" charset="0"/>
                  </a:rPr>
                  <a:t>𝐵</a:t>
                </a:r>
                <a:r>
                  <a:rPr lang="en-US" altLang="zh-CN" dirty="0">
                    <a:solidFill>
                      <a:prstClr val="black"/>
                    </a:solidFill>
                    <a:latin typeface="Arial"/>
                  </a:rPr>
                  <a:t>, we can find the magnet’s configuration by solving the minimization problem</a:t>
                </a:r>
                <a:r>
                  <a:rPr lang="en-US" altLang="zh-CN" dirty="0"/>
                  <a:t>, it’s trying to find the estimated magnet configuration such that the</a:t>
                </a:r>
                <a:r>
                  <a:rPr lang="en-US" altLang="zh-CN" baseline="0" dirty="0"/>
                  <a:t> residual between the estimated magnetic field and the measurement is minimized. Gauss-Newton method can be used to solve this minimization problem. To apply the Gauss-Newton method, we start with an initial guess that is sufficiently close to the solution p_0, w_0. </a:t>
                </a:r>
                <a:endParaRPr lang="zh-CN" altLang="en-US" dirty="0"/>
              </a:p>
            </p:txBody>
          </p:sp>
        </mc:Fallback>
      </mc:AlternateContent>
      <p:sp>
        <p:nvSpPr>
          <p:cNvPr id="4" name="灯片编号占位符 3"/>
          <p:cNvSpPr>
            <a:spLocks noGrp="1"/>
          </p:cNvSpPr>
          <p:nvPr>
            <p:ph type="sldNum" sz="quarter" idx="5"/>
          </p:nvPr>
        </p:nvSpPr>
        <p:spPr/>
        <p:txBody>
          <a:bodyPr/>
          <a:lstStyle/>
          <a:p>
            <a:fld id="{C4773BE5-0199-4C44-A833-227BFD8F21F2}" type="slidenum">
              <a:rPr lang="zh-CN" altLang="en-US" smtClean="0"/>
              <a:t>16</a:t>
            </a:fld>
            <a:endParaRPr lang="zh-CN" altLang="en-US"/>
          </a:p>
        </p:txBody>
      </p:sp>
    </p:spTree>
    <p:extLst>
      <p:ext uri="{BB962C8B-B14F-4D97-AF65-F5344CB8AC3E}">
        <p14:creationId xmlns:p14="http://schemas.microsoft.com/office/powerpoint/2010/main" val="1475467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classic Gauss-Newton algorithm assumes the parameter to be estimated lies on some vector space isomorphic to the Euclidean space. It works natural with the position because position parametrization exactly lies in the space of R3. For orientation, which lies in SO(3), we parametrize it in the Euclidean space, using the exponential coordinates. However, as mentioned before, SO(3) is not isomorphic to R3, which will cause serious problem when applying these algorithms. Because the descent direction in R3 is not necessarily the descent direction in SO(3).</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17</a:t>
            </a:fld>
            <a:endParaRPr lang="zh-CN" altLang="en-US"/>
          </a:p>
        </p:txBody>
      </p:sp>
    </p:spTree>
    <p:extLst>
      <p:ext uri="{BB962C8B-B14F-4D97-AF65-F5344CB8AC3E}">
        <p14:creationId xmlns:p14="http://schemas.microsoft.com/office/powerpoint/2010/main" val="3692035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solve this issue, we turn to local parametrization. That is, in every step k of the algorithm, rewrite the residual function using the local parametrization of rotation. Linearize it accordingly with respect to the parameters but evaluate the Jacobian at omega=0; Then the update step is computed. The position is updated using summation, while for the orientation, it’s updated in the tangent space of </a:t>
            </a:r>
            <a:r>
              <a:rPr lang="en-US" altLang="zh-CN" dirty="0" err="1"/>
              <a:t>R_k</a:t>
            </a:r>
            <a:r>
              <a:rPr lang="en-US" altLang="zh-CN" dirty="0"/>
              <a:t> and mapped back to the group of SO(3) using the exponential map.</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18</a:t>
            </a:fld>
            <a:endParaRPr lang="zh-CN" altLang="en-US"/>
          </a:p>
        </p:txBody>
      </p:sp>
    </p:spTree>
    <p:extLst>
      <p:ext uri="{BB962C8B-B14F-4D97-AF65-F5344CB8AC3E}">
        <p14:creationId xmlns:p14="http://schemas.microsoft.com/office/powerpoint/2010/main" val="714991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One can also use over-parametrization to solve the singularity issue, such as the quaternion. But it requires additional constraint and it turns the minimization problem to a constrained minimization problem, which can be solved using the method of Lagrange multiplier and quasi-Newton method. This algorithm is implemented by MATLAB and we compare the Gauss-Newton algorithm to MATLAB’s algorithm in simulation.</a:t>
            </a:r>
          </a:p>
          <a:p>
            <a:endParaRPr lang="en-US" altLang="zh-CN" dirty="0"/>
          </a:p>
          <a:p>
            <a:r>
              <a:rPr lang="en-US" altLang="zh-CN" dirty="0"/>
              <a:t>We simulated 4 sensors on a circle of radius 25cm. And we need to sample the magnet configuration to be solved. Within the spherical workspace, 5 different radii are sampled and on each sphere, 42 positions are selected evenly. In terms of orientation, since both algorithms converge locally, we limit the orientation to be within 60 deg from the initial guess, which is like a cone of different orientations. Each cone has 25 orientations. Making it in total 5250 test configurations in one test set. To cover the entire workspace, 16 different cone orientations are considered but the initial guess for the orientation always align with the center vector of the cone. The initial guess for the position is chosen to be the center of the sphere.</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19</a:t>
            </a:fld>
            <a:endParaRPr lang="zh-CN" altLang="en-US"/>
          </a:p>
        </p:txBody>
      </p:sp>
    </p:spTree>
    <p:extLst>
      <p:ext uri="{BB962C8B-B14F-4D97-AF65-F5344CB8AC3E}">
        <p14:creationId xmlns:p14="http://schemas.microsoft.com/office/powerpoint/2010/main" val="1387147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we test if the algorithm converges to the solution for all the configurations. We observe that both algorithms converge 100% for all 16 test sets. In terms of the convergence speed, we witness that the Gauss-Newton algorithm is about 100 times faster than the MATLAB’s algorithm, which is advantageous for real-time application.</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20</a:t>
            </a:fld>
            <a:endParaRPr lang="zh-CN" altLang="en-US"/>
          </a:p>
        </p:txBody>
      </p:sp>
    </p:spTree>
    <p:extLst>
      <p:ext uri="{BB962C8B-B14F-4D97-AF65-F5344CB8AC3E}">
        <p14:creationId xmlns:p14="http://schemas.microsoft.com/office/powerpoint/2010/main" val="3322957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 algorithm developed, we aim to optimize the sensor configuration such that the algorithm works better, either with higher accuracy or faster speed.</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21</a:t>
            </a:fld>
            <a:endParaRPr lang="zh-CN" altLang="en-US"/>
          </a:p>
        </p:txBody>
      </p:sp>
    </p:spTree>
    <p:extLst>
      <p:ext uri="{BB962C8B-B14F-4D97-AF65-F5344CB8AC3E}">
        <p14:creationId xmlns:p14="http://schemas.microsoft.com/office/powerpoint/2010/main" val="1745653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One of the reason we develop the linear model is it allows us to analyze how the magnetic field behaves when the magnet move around in a certain configuration. We can interpret the linear model as the change of magnetic field is related to the change in magnet configuration by the Jacobian. By studying the property of the Jacobian, we can estimate how the magnetic field change given the change in the magnet configuration. To achieve this purpose, we take the singular value decomposition of the Jacobian J, which factorize the matrix into 3 parts, a orthonormal matrix U, a diagonal matrix S, and another orthonormal matrix V. We are mainly interested in the Sigma and V. Let’s talk about V first. First, it is an orthonormal matrix so it forms the basis for R6. So it represents all 6DOF movement of the magnet. Each vector represents a direction that if the matrix is applied to that vector, the vector will be stretched by the corresponding singular value.  For example, if J is applied to v_6, v_6 will be stretched by \</a:t>
            </a:r>
            <a:r>
              <a:rPr lang="en-US" altLang="zh-CN" dirty="0" err="1"/>
              <a:t>sigma_min</a:t>
            </a:r>
            <a:r>
              <a:rPr lang="en-US" altLang="zh-CN" dirty="0"/>
              <a:t>. As I mentioned before, there is a 1-dimension null space of this Jacobian, which corresponds to the rotation around the body’s z-axis. When you do </a:t>
            </a:r>
            <a:r>
              <a:rPr lang="en-US" altLang="zh-CN" dirty="0" err="1"/>
              <a:t>svd</a:t>
            </a:r>
            <a:r>
              <a:rPr lang="en-US" altLang="zh-CN" dirty="0"/>
              <a:t> to the Jacobian matrix, you will notice the rotation around the z-axis is exactly v_6. And sigma_6 is always 0. Rotation around the z-axis will not change the field! Besides this point, we are interested in the minimum non-zero singular value and its singular vector. Because it represents the direction of motion that will produce minimum change of the magnetic field. When there is noise, this direction of motion is most likely to be corrupted. It leads to our first hypothesis:</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22</a:t>
            </a:fld>
            <a:endParaRPr lang="zh-CN" altLang="en-US"/>
          </a:p>
        </p:txBody>
      </p:sp>
    </p:spTree>
    <p:extLst>
      <p:ext uri="{BB962C8B-B14F-4D97-AF65-F5344CB8AC3E}">
        <p14:creationId xmlns:p14="http://schemas.microsoft.com/office/powerpoint/2010/main" val="3897470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leads to our first hypothesis: when the algorithm tries to solve the magnet configuration when there is noise. It will make the most error in the direction of </a:t>
            </a:r>
            <a:r>
              <a:rPr lang="en-US" altLang="zh-CN" dirty="0" err="1"/>
              <a:t>v_min</a:t>
            </a:r>
            <a:r>
              <a:rPr lang="en-US" altLang="zh-CN" dirty="0"/>
              <a:t>. The second hypothesis naturally follows, if the \</a:t>
            </a:r>
            <a:r>
              <a:rPr lang="en-US" altLang="zh-CN" dirty="0" err="1"/>
              <a:t>sigma_min</a:t>
            </a:r>
            <a:r>
              <a:rPr lang="en-US" altLang="zh-CN" dirty="0"/>
              <a:t> is larger, the same amount of motion in the least solvable direction will generates a bigger change in the magnetic field, making it more robust to noise. As a result, the estimation will closer to the ground truth and the error is smaller. So, we want to maximize the minimum singular value in the entire workspace, which can be represented by the average value of the minimum singular value.</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23</a:t>
            </a:fld>
            <a:endParaRPr lang="zh-CN" altLang="en-US"/>
          </a:p>
        </p:txBody>
      </p:sp>
    </p:spTree>
    <p:extLst>
      <p:ext uri="{BB962C8B-B14F-4D97-AF65-F5344CB8AC3E}">
        <p14:creationId xmlns:p14="http://schemas.microsoft.com/office/powerpoint/2010/main" val="2131542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possible criteria is the condition number. In every step of the Gauss-Newton algorithm, the pseudo inverse of the Jacobian is taken and this step is prone error. For example, the error can come from the evaluation of J and r, which will lead to the error when we calculate the update steps. Researchers have relates the upper bound of this error to the error in J and r using the condition number. We can observe that the lower the condition number is, the error in computed the pseudo inverse is lower.</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24</a:t>
            </a:fld>
            <a:endParaRPr lang="zh-CN" altLang="en-US"/>
          </a:p>
        </p:txBody>
      </p:sp>
    </p:spTree>
    <p:extLst>
      <p:ext uri="{BB962C8B-B14F-4D97-AF65-F5344CB8AC3E}">
        <p14:creationId xmlns:p14="http://schemas.microsoft.com/office/powerpoint/2010/main" val="2036134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leads to our third hypothesis. The smaller the condition number is in the workspace, the algorithm will converge faster. So, we want to minimize the condition number is the workspace or, to align with our previous criteria, we maximize the reciprocal condition number in the workspace, which can be achieved by maximizing the minimum of the reciprocal condition number in the workspace.</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25</a:t>
            </a:fld>
            <a:endParaRPr lang="zh-CN" altLang="en-US"/>
          </a:p>
        </p:txBody>
      </p:sp>
    </p:spTree>
    <p:extLst>
      <p:ext uri="{BB962C8B-B14F-4D97-AF65-F5344CB8AC3E}">
        <p14:creationId xmlns:p14="http://schemas.microsoft.com/office/powerpoint/2010/main" val="1621948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define the problem in detail. This is the setup we are interested in. We model the heart as the spherical workspace whose diameter is 10cm and the bottom is 10cm away from the sensor array. It resembles the dimension of a human body. The magnet is modeled as a magnetic dipole, generating the magnetic field. The magnet has a local frame attached to it, representing its configuration, position and orientation. The z-axis of the local frame is aligned with the magnet’s dipole direction, pointing from the south to north pole. The magnetic field is captured by a number of sensors placed on the operating bed, whose coordinate frames are aligned with the world frame. It simplifies the problem because we can express everything with respect to the world frame. Different configuration of the magnet will generate different magnetic field. We are interested in solving the magnet configuration based on the magnetic field measured by the sensors.</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6</a:t>
            </a:fld>
            <a:endParaRPr lang="zh-CN" altLang="en-US"/>
          </a:p>
        </p:txBody>
      </p:sp>
    </p:spTree>
    <p:extLst>
      <p:ext uri="{BB962C8B-B14F-4D97-AF65-F5344CB8AC3E}">
        <p14:creationId xmlns:p14="http://schemas.microsoft.com/office/powerpoint/2010/main" val="1823679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have derived the criteria for optimization. We need to sample the workspace where we evaluate the two criteria and optimize the sensor configuration for better criteria. 29 positions are sampled from the surface of the sphere. At each position, 17 orientations are chosen. We only chose the orientation facing up because we found that the singular values for two configurations facing the opposite directions are exactly the same. So we don’t need to optimize them repeatedly.</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26</a:t>
            </a:fld>
            <a:endParaRPr lang="zh-CN" altLang="en-US"/>
          </a:p>
        </p:txBody>
      </p:sp>
    </p:spTree>
    <p:extLst>
      <p:ext uri="{BB962C8B-B14F-4D97-AF65-F5344CB8AC3E}">
        <p14:creationId xmlns:p14="http://schemas.microsoft.com/office/powerpoint/2010/main" val="1002961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optimize the sensor configuration for two objectives, we use the genetic algorithm toolbox provided by MATLAB. Genetic algorithm tries to find the optimum of the objectives based on the natural selection process that mimics biological evolution. It is often easier to find the global optimum but requires large computation time. Because we are doing a multi-objective optimization problem, the result is given by the Pareto front. Here is an example of the Pareto front of a 2-objective optimization problem, like what we are doing. The red dots are on the Pareto front as we can see for the gray point, at least one objective is strictly worse than the red ones. In other words, there is no other candidate that is better than the one on the Pareto front in both objectives. The Pareto front gives us the best trade-off available for two competing objectives.</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27</a:t>
            </a:fld>
            <a:endParaRPr lang="zh-CN" altLang="en-US"/>
          </a:p>
        </p:txBody>
      </p:sp>
    </p:spTree>
    <p:extLst>
      <p:ext uri="{BB962C8B-B14F-4D97-AF65-F5344CB8AC3E}">
        <p14:creationId xmlns:p14="http://schemas.microsoft.com/office/powerpoint/2010/main" val="1758250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noProof="0" dirty="0">
                <a:latin typeface="Arial"/>
              </a:rPr>
              <a:t>We optimized the sensor configuration for different number of sensors. </a:t>
            </a:r>
          </a:p>
          <a:p>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28</a:t>
            </a:fld>
            <a:endParaRPr lang="zh-CN" altLang="en-US"/>
          </a:p>
        </p:txBody>
      </p:sp>
    </p:spTree>
    <p:extLst>
      <p:ext uri="{BB962C8B-B14F-4D97-AF65-F5344CB8AC3E}">
        <p14:creationId xmlns:p14="http://schemas.microsoft.com/office/powerpoint/2010/main" val="2003480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noProof="0" dirty="0">
                <a:latin typeface="Arial"/>
              </a:rPr>
              <a:t>We optimized the sensor configuration for different number of sensors. </a:t>
            </a:r>
          </a:p>
          <a:p>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29</a:t>
            </a:fld>
            <a:endParaRPr lang="zh-CN" altLang="en-US"/>
          </a:p>
        </p:txBody>
      </p:sp>
    </p:spTree>
    <p:extLst>
      <p:ext uri="{BB962C8B-B14F-4D97-AF65-F5344CB8AC3E}">
        <p14:creationId xmlns:p14="http://schemas.microsoft.com/office/powerpoint/2010/main" val="1892938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noProof="0" dirty="0">
                <a:latin typeface="Arial"/>
              </a:rPr>
              <a:t>We optimized the sensor configuration for different number of sensors. </a:t>
            </a:r>
          </a:p>
          <a:p>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30</a:t>
            </a:fld>
            <a:endParaRPr lang="zh-CN" altLang="en-US"/>
          </a:p>
        </p:txBody>
      </p:sp>
    </p:spTree>
    <p:extLst>
      <p:ext uri="{BB962C8B-B14F-4D97-AF65-F5344CB8AC3E}">
        <p14:creationId xmlns:p14="http://schemas.microsoft.com/office/powerpoint/2010/main" val="797511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noProof="0" dirty="0">
                <a:latin typeface="Arial"/>
              </a:rPr>
              <a:t>We optimized the sensor configuration for different number of sensors. </a:t>
            </a:r>
          </a:p>
          <a:p>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31</a:t>
            </a:fld>
            <a:endParaRPr lang="zh-CN" altLang="en-US"/>
          </a:p>
        </p:txBody>
      </p:sp>
    </p:spTree>
    <p:extLst>
      <p:ext uri="{BB962C8B-B14F-4D97-AF65-F5344CB8AC3E}">
        <p14:creationId xmlns:p14="http://schemas.microsoft.com/office/powerpoint/2010/main" val="18136734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noProof="0" dirty="0">
                <a:latin typeface="Arial"/>
              </a:rPr>
              <a:t>We observe that the Pareto front is trying to put the sensors on the circle with different radii. Following this observation, we generate a „manual“ Pareto front by putting the sensors on a circle of varying circle radius and compare it to the Pareto front obtained by the genetic algorithm. </a:t>
            </a:r>
          </a:p>
          <a:p>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32</a:t>
            </a:fld>
            <a:endParaRPr lang="zh-CN" altLang="en-US"/>
          </a:p>
        </p:txBody>
      </p:sp>
    </p:spTree>
    <p:extLst>
      <p:ext uri="{BB962C8B-B14F-4D97-AF65-F5344CB8AC3E}">
        <p14:creationId xmlns:p14="http://schemas.microsoft.com/office/powerpoint/2010/main" val="37054294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noProof="0" dirty="0">
                <a:latin typeface="Arial"/>
              </a:rPr>
              <a:t>We observe that the Pareto front is trying to put the sensors on the circle with different radii. Following this observation, we generate a „manual“ Pareto front by putting the sensors on a circle of varying circle radius and compare it to the Pareto front obtained by the genetic algorithm. </a:t>
            </a:r>
          </a:p>
          <a:p>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33</a:t>
            </a:fld>
            <a:endParaRPr lang="zh-CN" altLang="en-US"/>
          </a:p>
        </p:txBody>
      </p:sp>
    </p:spTree>
    <p:extLst>
      <p:ext uri="{BB962C8B-B14F-4D97-AF65-F5344CB8AC3E}">
        <p14:creationId xmlns:p14="http://schemas.microsoft.com/office/powerpoint/2010/main" val="27566165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first tried to verify the two hypothesis regarding the minimum singular value: the configuration with higher singular value has less error in estimating the magnet’s configuration. The error in estimation is mostly contributed by the error in estimating the DOF that corresponds to </a:t>
            </a:r>
            <a:r>
              <a:rPr lang="en-US" altLang="zh-CN" dirty="0" err="1"/>
              <a:t>sigma_min</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35</a:t>
            </a:fld>
            <a:endParaRPr lang="zh-CN" altLang="en-US"/>
          </a:p>
        </p:txBody>
      </p:sp>
    </p:spTree>
    <p:extLst>
      <p:ext uri="{BB962C8B-B14F-4D97-AF65-F5344CB8AC3E}">
        <p14:creationId xmlns:p14="http://schemas.microsoft.com/office/powerpoint/2010/main" val="4127084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position errors are measured in millimeter and the orientation error is measured in deg. Here is an example of how the error is calculated. The position error is the distance between the estimation and the ground truth, the orientation error is the angle of the two vectors aligned with the body’s z-axis.</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36</a:t>
            </a:fld>
            <a:endParaRPr lang="zh-CN" altLang="en-US"/>
          </a:p>
        </p:txBody>
      </p:sp>
    </p:spTree>
    <p:extLst>
      <p:ext uri="{BB962C8B-B14F-4D97-AF65-F5344CB8AC3E}">
        <p14:creationId xmlns:p14="http://schemas.microsoft.com/office/powerpoint/2010/main" val="933544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magnetic field generated by a magnet with certain configuration at a position </a:t>
            </a:r>
            <a:r>
              <a:rPr lang="en-US" altLang="zh-CN" dirty="0" err="1"/>
              <a:t>p_j</a:t>
            </a:r>
            <a:r>
              <a:rPr lang="en-US" altLang="zh-CN" dirty="0"/>
              <a:t> is given by the dipole model, which is highly nonlinear and difficult to analyze.</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9</a:t>
            </a:fld>
            <a:endParaRPr lang="zh-CN" altLang="en-US"/>
          </a:p>
        </p:txBody>
      </p:sp>
    </p:spTree>
    <p:extLst>
      <p:ext uri="{BB962C8B-B14F-4D97-AF65-F5344CB8AC3E}">
        <p14:creationId xmlns:p14="http://schemas.microsoft.com/office/powerpoint/2010/main" val="4106390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position errors are measured in millimeter and the orientation error is measured in deg. Here is an example of how the error is calculated. The position error is the distance between the estimation and the ground truth, the orientation error is the angle of the two vectors aligned with the body’s z-axis.</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37</a:t>
            </a:fld>
            <a:endParaRPr lang="zh-CN" altLang="en-US"/>
          </a:p>
        </p:txBody>
      </p:sp>
    </p:spTree>
    <p:extLst>
      <p:ext uri="{BB962C8B-B14F-4D97-AF65-F5344CB8AC3E}">
        <p14:creationId xmlns:p14="http://schemas.microsoft.com/office/powerpoint/2010/main" val="20294896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can observe that the configuration with larger mean(</a:t>
            </a:r>
            <a:r>
              <a:rPr lang="en-US" altLang="zh-CN" dirty="0" err="1"/>
              <a:t>sigma_min</a:t>
            </a:r>
            <a:r>
              <a:rPr lang="en-US" altLang="zh-CN" dirty="0"/>
              <a:t>) have smaller error, i.e. higher accuracy in estimating the configuration. It verifies our first hypothesis of the singular value.</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38</a:t>
            </a:fld>
            <a:endParaRPr lang="zh-CN" altLang="en-US"/>
          </a:p>
        </p:txBody>
      </p:sp>
    </p:spTree>
    <p:extLst>
      <p:ext uri="{BB962C8B-B14F-4D97-AF65-F5344CB8AC3E}">
        <p14:creationId xmlns:p14="http://schemas.microsoft.com/office/powerpoint/2010/main" val="2100266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show our other hypothesis that the error mostly comes from the direction that is the hardest to distinguish from noise, i.e. the direction specified </a:t>
            </a:r>
            <a:r>
              <a:rPr lang="en-US" altLang="zh-CN" dirty="0" err="1"/>
              <a:t>v_min</a:t>
            </a:r>
            <a:r>
              <a:rPr lang="en-US" altLang="zh-CN" dirty="0"/>
              <a:t> corresponding to </a:t>
            </a:r>
            <a:r>
              <a:rPr lang="en-US" altLang="zh-CN" dirty="0" err="1"/>
              <a:t>sigma_min</a:t>
            </a:r>
            <a:r>
              <a:rPr lang="en-US" altLang="zh-CN" dirty="0"/>
              <a:t>. We project the error vector onto the 5 singular vectors respectively and checked how much error each direction contributes to the </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39</a:t>
            </a:fld>
            <a:endParaRPr lang="zh-CN" altLang="en-US"/>
          </a:p>
        </p:txBody>
      </p:sp>
    </p:spTree>
    <p:extLst>
      <p:ext uri="{BB962C8B-B14F-4D97-AF65-F5344CB8AC3E}">
        <p14:creationId xmlns:p14="http://schemas.microsoft.com/office/powerpoint/2010/main" val="2583294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also examine the hypothesis for reciprocal condition number. The hypothesis was: the sensor configuration that has higher min(</a:t>
            </a:r>
            <a:r>
              <a:rPr lang="en-US" altLang="zh-CN" dirty="0" err="1"/>
              <a:t>rcond</a:t>
            </a:r>
            <a:r>
              <a:rPr lang="en-US" altLang="zh-CN" dirty="0"/>
              <a:t>) converges faster to the solution. We</a:t>
            </a:r>
            <a:r>
              <a:rPr lang="zh-CN" altLang="en-US" dirty="0"/>
              <a:t> </a:t>
            </a:r>
            <a:r>
              <a:rPr lang="en-US" altLang="zh-CN" dirty="0"/>
              <a:t>selected 5 different configuration with different level of condition number. The simulated magnetic field is generated using the dipole model.  </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40</a:t>
            </a:fld>
            <a:endParaRPr lang="zh-CN" altLang="en-US"/>
          </a:p>
        </p:txBody>
      </p:sp>
    </p:spTree>
    <p:extLst>
      <p:ext uri="{BB962C8B-B14F-4D97-AF65-F5344CB8AC3E}">
        <p14:creationId xmlns:p14="http://schemas.microsoft.com/office/powerpoint/2010/main" val="39752330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test this property properly, we need to start the initial guess away from the ground truth. The cone like test configuration is used again. 210 positions are sampled and a cone of 25 different orientations are considered. The initial guess for the position is the center of the sphere, while the initial guess for the orientation aligns the body’s z-axis to the center vector of the cone. We first test if the convergence range is affected by the condition number, which is measured by how big of the cone is while the algorithm still converge to the ground truth 100%. Is it 30 deg, 45 deg? We will see. Then we fix the range that all the test configurations converge and test the convergence speed.</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41</a:t>
            </a:fld>
            <a:endParaRPr lang="zh-CN" altLang="en-US"/>
          </a:p>
        </p:txBody>
      </p:sp>
    </p:spTree>
    <p:extLst>
      <p:ext uri="{BB962C8B-B14F-4D97-AF65-F5344CB8AC3E}">
        <p14:creationId xmlns:p14="http://schemas.microsoft.com/office/powerpoint/2010/main" val="2951503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can see that the convergence range increases monotonically as the size of the circle increases, which means that the </a:t>
            </a:r>
            <a:r>
              <a:rPr lang="en-US" altLang="zh-CN" dirty="0" err="1"/>
              <a:t>the</a:t>
            </a:r>
            <a:r>
              <a:rPr lang="en-US" altLang="zh-CN" dirty="0"/>
              <a:t> condition number is not an indicator of how globally the algorithm can converge.  We then fix the cone size at 12.5 deg and test if the condition number affect the convergence speed. We also witness a similar phenomenon that the larger the circle is, the faster the algorithm converges to the solution. This disprove our hypothesis. A possible reason is that when the algorithm is updating the guess, the updated guess goes out of the spherical workspace that has been optimized for. The reciprocal condition number can be very low in those configurations, indicating that the Jacobian is ill-conditioned. As a result, taking the pseudo-inverse of that Jacobian will result in a very big step for the update, causing the algorithm to diverge. However, putting the sensor far away from the magnet's workspace makes the reciprocal condition number stable for a larger area. Even though one update step might result in a guess that is out of the optimized spherical workspace, the Jacobian is well-conditioned enough for the algorithm to converge back to the solution. Further investigation is required to understand this phenomenon.</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42</a:t>
            </a:fld>
            <a:endParaRPr lang="zh-CN" altLang="en-US"/>
          </a:p>
        </p:txBody>
      </p:sp>
    </p:spTree>
    <p:extLst>
      <p:ext uri="{BB962C8B-B14F-4D97-AF65-F5344CB8AC3E}">
        <p14:creationId xmlns:p14="http://schemas.microsoft.com/office/powerpoint/2010/main" val="3793722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also conducted physical experiments to further confirm that our hypothesis on </a:t>
            </a:r>
            <a:r>
              <a:rPr lang="en-US" altLang="zh-CN" dirty="0" err="1"/>
              <a:t>sigma_min</a:t>
            </a:r>
            <a:r>
              <a:rPr lang="en-US" altLang="zh-CN" dirty="0"/>
              <a:t> is true, i.e. it is the indicator of how accurate the algorithm can estimate the magnet’s configuration and the minimum singular vector is the hardest direction to estimate. We are using 4 PNI sensors and considered 2 scenarios, where the sensors are put on the circle of radius 5cm or 10cm. Seven positions are sampled in the spherical workspace: top and bottom, four on the side and one at the center. At each position, 32 orientations are sampled, resulting in total 224 test configurations. </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43</a:t>
            </a:fld>
            <a:endParaRPr lang="zh-CN" altLang="en-US"/>
          </a:p>
        </p:txBody>
      </p:sp>
    </p:spTree>
    <p:extLst>
      <p:ext uri="{BB962C8B-B14F-4D97-AF65-F5344CB8AC3E}">
        <p14:creationId xmlns:p14="http://schemas.microsoft.com/office/powerpoint/2010/main" val="3151758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sensor positions are calibrated using the recorded data. And the calibrated sensors’ positions are used in the algorithm. Like the convergence test with noise in simulation, the ensure convergence, the initial guess is chosen to be the ground truth. Again, the position error is reported in mm and the orientation error is reported in degree.</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44</a:t>
            </a:fld>
            <a:endParaRPr lang="zh-CN" altLang="en-US"/>
          </a:p>
        </p:txBody>
      </p:sp>
    </p:spTree>
    <p:extLst>
      <p:ext uri="{BB962C8B-B14F-4D97-AF65-F5344CB8AC3E}">
        <p14:creationId xmlns:p14="http://schemas.microsoft.com/office/powerpoint/2010/main" val="39885861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the results for 5cm. Together with the overall average performance, we also report the average error for different position in the workspace. We can observe that, even for the same sensor configuration, position that has a smaller singular value has a larger error. Comparing to the 10cm configuration, we also observe that the hypothesis holds except for the Overall and first position.</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45</a:t>
            </a:fld>
            <a:endParaRPr lang="zh-CN" altLang="en-US"/>
          </a:p>
        </p:txBody>
      </p:sp>
    </p:spTree>
    <p:extLst>
      <p:ext uri="{BB962C8B-B14F-4D97-AF65-F5344CB8AC3E}">
        <p14:creationId xmlns:p14="http://schemas.microsoft.com/office/powerpoint/2010/main" val="3538658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can also observe that the error are contributed from the direction of the singular vectors corresponding to small singular values. For r=5cm, error in v_4 contribute the most error while for r=10cm, the error in </a:t>
            </a:r>
            <a:r>
              <a:rPr lang="en-US" altLang="zh-CN" dirty="0" err="1"/>
              <a:t>v_min</a:t>
            </a:r>
            <a:r>
              <a:rPr lang="en-US" altLang="zh-CN" dirty="0"/>
              <a:t> contributes the most error. These discrepancy, including the one in the average error can be attributed</a:t>
            </a:r>
            <a:r>
              <a:rPr lang="en-US" altLang="zh-CN" i="0" dirty="0"/>
              <a:t> to non-perfect calibration or noise. </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46</a:t>
            </a:fld>
            <a:endParaRPr lang="zh-CN" altLang="en-US"/>
          </a:p>
        </p:txBody>
      </p:sp>
    </p:spTree>
    <p:extLst>
      <p:ext uri="{BB962C8B-B14F-4D97-AF65-F5344CB8AC3E}">
        <p14:creationId xmlns:p14="http://schemas.microsoft.com/office/powerpoint/2010/main" val="88307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linearization assumed the parameter are lying in the Euclidean space. To compute the linearization with respect to orientation, which lies in the Lie group of SO(3), we need to find some parametrization of the rotation that lies in the Euclidean space, such as the Euler angles or the exponential coordinates. The exponential coordinate is a vector in R3, which can be mapped to the space of SO(3) using the Rodrigues formula. It’s a global parametrization, mean the origin of exponential coordinate corresponds to the Identity</a:t>
            </a:r>
            <a:r>
              <a:rPr lang="en-US" altLang="zh-CN" i="1" dirty="0"/>
              <a:t> </a:t>
            </a:r>
            <a:r>
              <a:rPr lang="en-US" altLang="zh-CN" i="0" dirty="0"/>
              <a:t>in SO(3). However, because the Euclidean space R3 is not isomorphic to SO(3), all of these global parametrization, including Euler angles and exponential coordinates suffer from singularity or other anomalies in various points in the parameter space. An example is that when you calculate the Jacobian of the magnetic field with respect to the exponential coordinate, the null-space of that matrix does not correspond to a z-axis rotation. It means that z-axis rotation change the magnetic field, which is not physically correct. It prevents us from analyzing the behavior using the linear model and it will cause serious problem in solving for the magnet’s configuration, which will be introduced in later sections.</a:t>
            </a:r>
          </a:p>
          <a:p>
            <a:endParaRPr lang="en-US" altLang="zh-CN"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solve this problem, a local parametrization is used. Namely, at the interested rotation </a:t>
            </a:r>
            <a:r>
              <a:rPr lang="en-US" altLang="zh-CN" dirty="0" err="1"/>
              <a:t>R_star</a:t>
            </a:r>
            <a:r>
              <a:rPr lang="en-US" altLang="zh-CN" dirty="0"/>
              <a:t>, move the origin of the exponential coordinate to </a:t>
            </a:r>
            <a:r>
              <a:rPr lang="en-US" altLang="zh-CN" dirty="0" err="1"/>
              <a:t>R_star</a:t>
            </a:r>
            <a:r>
              <a:rPr lang="en-US" altLang="zh-CN" dirty="0"/>
              <a:t> by pre-multiply to the exponential coordinate mapping. Now the origin omega=0 corresponds to orientation=R*. This is why it’s called a local parametrization. To compute the Jacobian at a certain rotation </a:t>
            </a:r>
            <a:r>
              <a:rPr lang="en-US" altLang="zh-CN" dirty="0" err="1"/>
              <a:t>R_star</a:t>
            </a:r>
            <a:r>
              <a:rPr lang="en-US" altLang="zh-CN" dirty="0"/>
              <a:t>, we simply rewrite the rotation matrix and take the partial derivative with respect to omega and evaluate it at 0. This local parametrization solves the null-space issue, allowing us to use the linearized model to analyze the local behavior of the magnetic dipole model.</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10</a:t>
            </a:fld>
            <a:endParaRPr lang="zh-CN" altLang="en-US"/>
          </a:p>
        </p:txBody>
      </p:sp>
    </p:spTree>
    <p:extLst>
      <p:ext uri="{BB962C8B-B14F-4D97-AF65-F5344CB8AC3E}">
        <p14:creationId xmlns:p14="http://schemas.microsoft.com/office/powerpoint/2010/main" val="1624989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magnetic field generated by a magnet with certain configuration at a position </a:t>
            </a:r>
            <a:r>
              <a:rPr lang="en-US" altLang="zh-CN" dirty="0" err="1"/>
              <a:t>p_j</a:t>
            </a:r>
            <a:r>
              <a:rPr lang="en-US" altLang="zh-CN" dirty="0"/>
              <a:t> is given by the dipole model, which is highly nonlinear and difficult to analyze.</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11</a:t>
            </a:fld>
            <a:endParaRPr lang="zh-CN" altLang="en-US"/>
          </a:p>
        </p:txBody>
      </p:sp>
    </p:spTree>
    <p:extLst>
      <p:ext uri="{BB962C8B-B14F-4D97-AF65-F5344CB8AC3E}">
        <p14:creationId xmlns:p14="http://schemas.microsoft.com/office/powerpoint/2010/main" val="1643618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summarize, we derive the linearized magnetic field model for one magnetic sensor. In the case of multiple sensors, we can simply stack the Jacobian for individual sensor and get the full expression.</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12</a:t>
            </a:fld>
            <a:endParaRPr lang="zh-CN" altLang="en-US"/>
          </a:p>
        </p:txBody>
      </p:sp>
    </p:spTree>
    <p:extLst>
      <p:ext uri="{BB962C8B-B14F-4D97-AF65-F5344CB8AC3E}">
        <p14:creationId xmlns:p14="http://schemas.microsoft.com/office/powerpoint/2010/main" val="335891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are interested in the linearized model. It allows us to analyze the nonlinear behavior and it’s used in the Gauss-Newton algorithm that solve the magnet’s configuration. The linearized model is a local model. It requires us to linearize the model at a certain point, in our case, a certain magnet configuration </a:t>
            </a:r>
            <a:r>
              <a:rPr lang="en-US" altLang="zh-CN" dirty="0" err="1"/>
              <a:t>p_star</a:t>
            </a:r>
            <a:r>
              <a:rPr lang="en-US" altLang="zh-CN" dirty="0"/>
              <a:t>, </a:t>
            </a:r>
            <a:r>
              <a:rPr lang="en-US" altLang="zh-CN" dirty="0" err="1"/>
              <a:t>R_star</a:t>
            </a:r>
            <a:r>
              <a:rPr lang="en-US" altLang="zh-CN" dirty="0"/>
              <a:t>. It allows us to estimate how the magnetic field change when the configuration deviate from </a:t>
            </a:r>
            <a:r>
              <a:rPr lang="en-US" altLang="zh-CN" dirty="0" err="1"/>
              <a:t>p_star</a:t>
            </a:r>
            <a:r>
              <a:rPr lang="en-US" altLang="zh-CN" dirty="0"/>
              <a:t>, </a:t>
            </a:r>
            <a:r>
              <a:rPr lang="en-US" altLang="zh-CN" dirty="0" err="1"/>
              <a:t>R_star</a:t>
            </a:r>
            <a:r>
              <a:rPr lang="en-US" altLang="zh-CN" dirty="0"/>
              <a:t>. Taylor series is applied to obtain the linear model, where </a:t>
            </a:r>
            <a:r>
              <a:rPr lang="en-US" altLang="zh-CN" dirty="0" err="1"/>
              <a:t>J_p</a:t>
            </a:r>
            <a:r>
              <a:rPr lang="en-US" altLang="zh-CN" dirty="0"/>
              <a:t> and J_R are the Jacobian of the nonlinear function with respect to the parameter of position and orientation. The Jacobian with respect to position can be obtained using the chain rule. </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13</a:t>
            </a:fld>
            <a:endParaRPr lang="zh-CN" altLang="en-US"/>
          </a:p>
        </p:txBody>
      </p:sp>
    </p:spTree>
    <p:extLst>
      <p:ext uri="{BB962C8B-B14F-4D97-AF65-F5344CB8AC3E}">
        <p14:creationId xmlns:p14="http://schemas.microsoft.com/office/powerpoint/2010/main" val="3895456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14</a:t>
            </a:fld>
            <a:endParaRPr lang="zh-CN" altLang="en-US"/>
          </a:p>
        </p:txBody>
      </p:sp>
    </p:spTree>
    <p:extLst>
      <p:ext uri="{BB962C8B-B14F-4D97-AF65-F5344CB8AC3E}">
        <p14:creationId xmlns:p14="http://schemas.microsoft.com/office/powerpoint/2010/main" val="118401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we mentioned before, one of the reasons we need the linearized model is that it is used in the Gauss-Newton algorithm that solves for the magnet’s configuration based on the magnetic field captured by the sensor.</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15</a:t>
            </a:fld>
            <a:endParaRPr lang="zh-CN" altLang="en-US"/>
          </a:p>
        </p:txBody>
      </p:sp>
    </p:spTree>
    <p:extLst>
      <p:ext uri="{BB962C8B-B14F-4D97-AF65-F5344CB8AC3E}">
        <p14:creationId xmlns:p14="http://schemas.microsoft.com/office/powerpoint/2010/main" val="2240087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96256" y="1029715"/>
            <a:ext cx="10799486" cy="39115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04 – Uni Zürich">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3312000"/>
          </a:xfrm>
          <a:solidFill>
            <a:schemeClr val="accent2"/>
          </a:solidFill>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4" name="Grafik 3">
            <a:extLst>
              <a:ext uri="{FF2B5EF4-FFF2-40B4-BE49-F238E27FC236}">
                <a16:creationId xmlns:a16="http://schemas.microsoft.com/office/drawing/2014/main" id="{793E2EDD-B19F-478D-BB03-AD55EC1E86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672" y="228020"/>
            <a:ext cx="3679200" cy="552508"/>
          </a:xfrm>
          <a:prstGeom prst="rect">
            <a:avLst/>
          </a:prstGeom>
        </p:spPr>
      </p:pic>
      <p:sp>
        <p:nvSpPr>
          <p:cNvPr id="7" name="Textplatzhalter 3">
            <a:extLst>
              <a:ext uri="{FF2B5EF4-FFF2-40B4-BE49-F238E27FC236}">
                <a16:creationId xmlns:a16="http://schemas.microsoft.com/office/drawing/2014/main" id="{D364BCB8-820F-4C3A-BA37-7048A4C8D4C3}"/>
              </a:ext>
            </a:extLst>
          </p:cNvPr>
          <p:cNvSpPr>
            <a:spLocks noGrp="1"/>
          </p:cNvSpPr>
          <p:nvPr>
            <p:ph type="body" sz="quarter" idx="13"/>
          </p:nvPr>
        </p:nvSpPr>
        <p:spPr>
          <a:xfrm>
            <a:off x="1078516" y="3860495"/>
            <a:ext cx="4680000" cy="1440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11" name="Bildplatzhalter 8">
            <a:extLst>
              <a:ext uri="{FF2B5EF4-FFF2-40B4-BE49-F238E27FC236}">
                <a16:creationId xmlns:a16="http://schemas.microsoft.com/office/drawing/2014/main" id="{A73913C2-8DFE-4F15-B2DB-2A6D5C267009}"/>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9" name="Textplatzhalter 5">
            <a:extLst>
              <a:ext uri="{FF2B5EF4-FFF2-40B4-BE49-F238E27FC236}">
                <a16:creationId xmlns:a16="http://schemas.microsoft.com/office/drawing/2014/main" id="{791A1AD7-DB7D-4C75-BEFB-EB6D34D3B2AB}"/>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3392060768"/>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838200"/>
            <a:ext cx="10728325" cy="5254675"/>
          </a:xfrm>
        </p:spPr>
        <p:txBody>
          <a:bodyPr/>
          <a:lstStyle>
            <a:lvl1pPr marL="539750" indent="-539750">
              <a:buFont typeface="+mj-lt"/>
              <a:buAutoNum type="arabicPeriod"/>
              <a:defRPr/>
            </a:lvl1pPr>
            <a:lvl2pPr marL="1079500" indent="-539750">
              <a:buFont typeface="+mj-lt"/>
              <a:buAutoNum type="arabicPeriod"/>
              <a:defRPr/>
            </a:lvl2pPr>
            <a:lvl3pPr marL="1612900" indent="-533400">
              <a:buFont typeface="+mj-lt"/>
              <a:buAutoNum type="arabicPeriod"/>
              <a:defRPr/>
            </a:lvl3pPr>
            <a:lvl4pPr marL="2152650" indent="-539750">
              <a:buFont typeface="+mj-lt"/>
              <a:buAutoNum type="arabicPeriod"/>
              <a:defRPr/>
            </a:lvl4pPr>
            <a:lvl5pPr marL="2692400" indent="-539750">
              <a:buFont typeface="+mj-lt"/>
              <a:buAutoNum type="arabicPeriod"/>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6861D6AC-3BAC-4A50-9479-1E7CD895A648}" type="datetime1">
              <a:rPr lang="de-CH" noProof="0" smtClean="0"/>
              <a:t>09.10.2024</a:t>
            </a:fld>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spTree>
    <p:extLst>
      <p:ext uri="{BB962C8B-B14F-4D97-AF65-F5344CB8AC3E}">
        <p14:creationId xmlns:p14="http://schemas.microsoft.com/office/powerpoint/2010/main" val="1663026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360162FC-E8FF-4D52-8F53-8F2A2A3AD348}" type="datetime1">
              <a:rPr lang="de-CH" noProof="0" smtClean="0"/>
              <a:t>09.10.2024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693144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 mit Fussno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56D5A3C0-7A2F-4A62-9057-882FB8F5659A}" type="datetime1">
              <a:rPr lang="de-CH" noProof="0" smtClean="0"/>
              <a:t>09.10.2024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Textplatzhalter 10">
            <a:extLst>
              <a:ext uri="{FF2B5EF4-FFF2-40B4-BE49-F238E27FC236}">
                <a16:creationId xmlns:a16="http://schemas.microsoft.com/office/drawing/2014/main" id="{2F6D94FA-21C6-4AE0-AA4F-3A077810ED93}"/>
              </a:ext>
            </a:extLst>
          </p:cNvPr>
          <p:cNvSpPr>
            <a:spLocks noGrp="1"/>
          </p:cNvSpPr>
          <p:nvPr>
            <p:ph type="body" sz="quarter" idx="13"/>
          </p:nvPr>
        </p:nvSpPr>
        <p:spPr>
          <a:xfrm>
            <a:off x="731836" y="5570135"/>
            <a:ext cx="5364164" cy="721233"/>
          </a:xfrm>
        </p:spPr>
        <p:txBody>
          <a:bodyPr anchor="b" anchorCtr="0"/>
          <a:lstStyle>
            <a:lvl1pPr marL="179388" indent="-179388">
              <a:spcBef>
                <a:spcPts val="0"/>
              </a:spcBef>
              <a:buFont typeface="+mj-lt"/>
              <a:buAutoNum type="arabicPeriod"/>
              <a:defRPr sz="800"/>
            </a:lvl1pPr>
            <a:lvl2pPr marL="266700" indent="0">
              <a:buNone/>
              <a:defRPr sz="800"/>
            </a:lvl2pPr>
            <a:lvl3pPr marL="538163" indent="0">
              <a:buNone/>
              <a:defRPr sz="800"/>
            </a:lvl3pPr>
            <a:lvl4pPr marL="804862" indent="0">
              <a:buNone/>
              <a:defRPr sz="800"/>
            </a:lvl4pPr>
            <a:lvl5pPr marL="1076325" indent="0">
              <a:buNone/>
              <a:defRPr sz="800"/>
            </a:lvl5pPr>
          </a:lstStyle>
          <a:p>
            <a:pPr lvl="0"/>
            <a:r>
              <a:rPr lang="en-US" noProof="0"/>
              <a:t>Click to edit Master text styles</a:t>
            </a:r>
          </a:p>
        </p:txBody>
      </p:sp>
    </p:spTree>
    <p:extLst>
      <p:ext uri="{BB962C8B-B14F-4D97-AF65-F5344CB8AC3E}">
        <p14:creationId xmlns:p14="http://schemas.microsoft.com/office/powerpoint/2010/main" val="1168240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Zwischenslid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a:xfrm>
            <a:off x="731837" y="2224781"/>
            <a:ext cx="10728325" cy="1260000"/>
          </a:xfrm>
        </p:spPr>
        <p:txBody>
          <a:bodyPr/>
          <a:lstStyle>
            <a:lvl1pPr>
              <a:lnSpc>
                <a:spcPct val="100000"/>
              </a:lnSpc>
              <a:defRPr sz="3600">
                <a:solidFill>
                  <a:schemeClr val="bg1"/>
                </a:solidFill>
              </a:defRPr>
            </a:lvl1pPr>
          </a:lstStyle>
          <a:p>
            <a:r>
              <a:rPr lang="en-US"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lvl1pPr>
              <a:defRPr>
                <a:solidFill>
                  <a:schemeClr val="bg1"/>
                </a:solidFill>
              </a:defRPr>
            </a:lvl1pPr>
          </a:lstStyle>
          <a:p>
            <a:fld id="{73923CAD-8964-4A8E-9E9C-0F755B932903}" type="datetime1">
              <a:rPr lang="de-CH" noProof="0" smtClean="0"/>
              <a:t>09.10.2024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lvl1pPr>
              <a:defRPr>
                <a:solidFill>
                  <a:schemeClr val="bg1"/>
                </a:solidFill>
              </a:defRPr>
            </a:lvl1p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lvl1pPr>
              <a:defRPr>
                <a:solidFill>
                  <a:schemeClr val="bg1"/>
                </a:solidFill>
              </a:defRPr>
            </a:lvl1pPr>
          </a:lstStyle>
          <a:p>
            <a:fld id="{5ACA52AF-F19D-405C-AD5F-7D94B96A5CC3}" type="slidenum">
              <a:rPr lang="de-CH" noProof="0" smtClean="0"/>
              <a:pPr/>
              <a:t>‹#›</a:t>
            </a:fld>
            <a:endParaRPr lang="de-CH" noProof="0"/>
          </a:p>
        </p:txBody>
      </p:sp>
      <p:grpSp>
        <p:nvGrpSpPr>
          <p:cNvPr id="10" name="Grafik 6">
            <a:extLst>
              <a:ext uri="{FF2B5EF4-FFF2-40B4-BE49-F238E27FC236}">
                <a16:creationId xmlns:a16="http://schemas.microsoft.com/office/drawing/2014/main" id="{7F7C476A-2849-4D68-9FA2-3A5CFC13C833}"/>
              </a:ext>
            </a:extLst>
          </p:cNvPr>
          <p:cNvGrpSpPr/>
          <p:nvPr/>
        </p:nvGrpSpPr>
        <p:grpSpPr>
          <a:xfrm>
            <a:off x="731837" y="6507088"/>
            <a:ext cx="984462" cy="162000"/>
            <a:chOff x="731837" y="6507088"/>
            <a:chExt cx="984462" cy="162000"/>
          </a:xfrm>
          <a:solidFill>
            <a:schemeClr val="bg1"/>
          </a:solidFill>
        </p:grpSpPr>
        <p:grpSp>
          <p:nvGrpSpPr>
            <p:cNvPr id="12" name="Grafik 6">
              <a:extLst>
                <a:ext uri="{FF2B5EF4-FFF2-40B4-BE49-F238E27FC236}">
                  <a16:creationId xmlns:a16="http://schemas.microsoft.com/office/drawing/2014/main" id="{7F7C476A-2849-4D68-9FA2-3A5CFC13C833}"/>
                </a:ext>
              </a:extLst>
            </p:cNvPr>
            <p:cNvGrpSpPr/>
            <p:nvPr/>
          </p:nvGrpSpPr>
          <p:grpSpPr>
            <a:xfrm>
              <a:off x="1266489" y="6555186"/>
              <a:ext cx="197463" cy="110963"/>
              <a:chOff x="1266489" y="6555186"/>
              <a:chExt cx="197463" cy="110963"/>
            </a:xfrm>
            <a:grpFill/>
          </p:grpSpPr>
          <p:sp>
            <p:nvSpPr>
              <p:cNvPr id="13" name="Freihandform: Form 12">
                <a:extLst>
                  <a:ext uri="{FF2B5EF4-FFF2-40B4-BE49-F238E27FC236}">
                    <a16:creationId xmlns:a16="http://schemas.microsoft.com/office/drawing/2014/main" id="{18BB0752-F87C-44D9-A9A5-97AF1DEDA1AE}"/>
                  </a:ext>
                </a:extLst>
              </p:cNvPr>
              <p:cNvSpPr/>
              <p:nvPr/>
            </p:nvSpPr>
            <p:spPr>
              <a:xfrm>
                <a:off x="1266489" y="6556934"/>
                <a:ext cx="95902" cy="109216"/>
              </a:xfrm>
              <a:custGeom>
                <a:avLst/>
                <a:gdLst>
                  <a:gd name="connsiteX0" fmla="*/ 66742 w 95902"/>
                  <a:gd name="connsiteY0" fmla="*/ 65797 h 109216"/>
                  <a:gd name="connsiteX1" fmla="*/ 35339 w 95902"/>
                  <a:gd name="connsiteY1" fmla="*/ 95082 h 109216"/>
                  <a:gd name="connsiteX2" fmla="*/ 15953 w 95902"/>
                  <a:gd name="connsiteY2" fmla="*/ 79537 h 109216"/>
                  <a:gd name="connsiteX3" fmla="*/ 15899 w 95902"/>
                  <a:gd name="connsiteY3" fmla="*/ 76265 h 109216"/>
                  <a:gd name="connsiteX4" fmla="*/ 16896 w 95902"/>
                  <a:gd name="connsiteY4" fmla="*/ 66295 h 109216"/>
                  <a:gd name="connsiteX5" fmla="*/ 30230 w 95902"/>
                  <a:gd name="connsiteY5" fmla="*/ 0 h 109216"/>
                  <a:gd name="connsiteX6" fmla="*/ 30230 w 95902"/>
                  <a:gd name="connsiteY6" fmla="*/ 0 h 109216"/>
                  <a:gd name="connsiteX7" fmla="*/ 14528 w 95902"/>
                  <a:gd name="connsiteY7" fmla="*/ 0 h 109216"/>
                  <a:gd name="connsiteX8" fmla="*/ 1194 w 95902"/>
                  <a:gd name="connsiteY8" fmla="*/ 67791 h 109216"/>
                  <a:gd name="connsiteX9" fmla="*/ 1194 w 95902"/>
                  <a:gd name="connsiteY9" fmla="*/ 68788 h 109216"/>
                  <a:gd name="connsiteX10" fmla="*/ 73 w 95902"/>
                  <a:gd name="connsiteY10" fmla="*/ 78508 h 109216"/>
                  <a:gd name="connsiteX11" fmla="*/ 26638 w 95902"/>
                  <a:gd name="connsiteY11" fmla="*/ 109122 h 109216"/>
                  <a:gd name="connsiteX12" fmla="*/ 29980 w 95902"/>
                  <a:gd name="connsiteY12" fmla="*/ 109163 h 109216"/>
                  <a:gd name="connsiteX13" fmla="*/ 61384 w 95902"/>
                  <a:gd name="connsiteY13" fmla="*/ 96702 h 109216"/>
                  <a:gd name="connsiteX14" fmla="*/ 59265 w 95902"/>
                  <a:gd name="connsiteY14" fmla="*/ 107917 h 109216"/>
                  <a:gd name="connsiteX15" fmla="*/ 59265 w 95902"/>
                  <a:gd name="connsiteY15" fmla="*/ 107917 h 109216"/>
                  <a:gd name="connsiteX16" fmla="*/ 74842 w 95902"/>
                  <a:gd name="connsiteY16" fmla="*/ 107917 h 109216"/>
                  <a:gd name="connsiteX17" fmla="*/ 95902 w 95902"/>
                  <a:gd name="connsiteY17" fmla="*/ 0 h 109216"/>
                  <a:gd name="connsiteX18" fmla="*/ 95902 w 95902"/>
                  <a:gd name="connsiteY18" fmla="*/ 0 h 109216"/>
                  <a:gd name="connsiteX19" fmla="*/ 79951 w 95902"/>
                  <a:gd name="connsiteY19" fmla="*/ 0 h 10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902" h="109216">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grpFill/>
              <a:ln w="12419" cap="flat">
                <a:noFill/>
                <a:prstDash val="solid"/>
                <a:miter/>
              </a:ln>
            </p:spPr>
            <p:txBody>
              <a:bodyPr rtlCol="0" anchor="ctr"/>
              <a:lstStyle/>
              <a:p>
                <a:endParaRPr lang="de-CH" noProof="0"/>
              </a:p>
            </p:txBody>
          </p:sp>
          <p:sp>
            <p:nvSpPr>
              <p:cNvPr id="14" name="Freihandform: Form 13">
                <a:extLst>
                  <a:ext uri="{FF2B5EF4-FFF2-40B4-BE49-F238E27FC236}">
                    <a16:creationId xmlns:a16="http://schemas.microsoft.com/office/drawing/2014/main" id="{ED44DE23-7081-4AC9-BF06-502BEC71C004}"/>
                  </a:ext>
                </a:extLst>
              </p:cNvPr>
              <p:cNvSpPr/>
              <p:nvPr/>
            </p:nvSpPr>
            <p:spPr>
              <a:xfrm>
                <a:off x="1376472" y="6555186"/>
                <a:ext cx="87480" cy="109664"/>
              </a:xfrm>
              <a:custGeom>
                <a:avLst/>
                <a:gdLst>
                  <a:gd name="connsiteX0" fmla="*/ 64302 w 87480"/>
                  <a:gd name="connsiteY0" fmla="*/ 3 h 109664"/>
                  <a:gd name="connsiteX1" fmla="*/ 34518 w 87480"/>
                  <a:gd name="connsiteY1" fmla="*/ 14209 h 109664"/>
                  <a:gd name="connsiteX2" fmla="*/ 36886 w 87480"/>
                  <a:gd name="connsiteY2" fmla="*/ 1747 h 109664"/>
                  <a:gd name="connsiteX3" fmla="*/ 36886 w 87480"/>
                  <a:gd name="connsiteY3" fmla="*/ 1747 h 109664"/>
                  <a:gd name="connsiteX4" fmla="*/ 21434 w 87480"/>
                  <a:gd name="connsiteY4" fmla="*/ 1747 h 109664"/>
                  <a:gd name="connsiteX5" fmla="*/ 0 w 87480"/>
                  <a:gd name="connsiteY5" fmla="*/ 109664 h 109664"/>
                  <a:gd name="connsiteX6" fmla="*/ 0 w 87480"/>
                  <a:gd name="connsiteY6" fmla="*/ 109664 h 109664"/>
                  <a:gd name="connsiteX7" fmla="*/ 15826 w 87480"/>
                  <a:gd name="connsiteY7" fmla="*/ 109664 h 109664"/>
                  <a:gd name="connsiteX8" fmla="*/ 28288 w 87480"/>
                  <a:gd name="connsiteY8" fmla="*/ 43493 h 109664"/>
                  <a:gd name="connsiteX9" fmla="*/ 59940 w 87480"/>
                  <a:gd name="connsiteY9" fmla="*/ 14209 h 109664"/>
                  <a:gd name="connsiteX10" fmla="*/ 75019 w 87480"/>
                  <a:gd name="connsiteY10" fmla="*/ 21810 h 109664"/>
                  <a:gd name="connsiteX11" fmla="*/ 75019 w 87480"/>
                  <a:gd name="connsiteY11" fmla="*/ 21810 h 109664"/>
                  <a:gd name="connsiteX12" fmla="*/ 87480 w 87480"/>
                  <a:gd name="connsiteY12" fmla="*/ 10346 h 109664"/>
                  <a:gd name="connsiteX13" fmla="*/ 87480 w 87480"/>
                  <a:gd name="connsiteY13" fmla="*/ 10346 h 109664"/>
                  <a:gd name="connsiteX14" fmla="*/ 63928 w 87480"/>
                  <a:gd name="connsiteY14" fmla="*/ 252 h 1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480" h="109664">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grpFill/>
              <a:ln w="12419" cap="flat">
                <a:noFill/>
                <a:prstDash val="solid"/>
                <a:miter/>
              </a:ln>
            </p:spPr>
            <p:txBody>
              <a:bodyPr rtlCol="0" anchor="ctr"/>
              <a:lstStyle/>
              <a:p>
                <a:endParaRPr lang="de-CH" noProof="0"/>
              </a:p>
            </p:txBody>
          </p:sp>
        </p:grpSp>
        <p:sp>
          <p:nvSpPr>
            <p:cNvPr id="15" name="Freihandform: Form 14">
              <a:extLst>
                <a:ext uri="{FF2B5EF4-FFF2-40B4-BE49-F238E27FC236}">
                  <a16:creationId xmlns:a16="http://schemas.microsoft.com/office/drawing/2014/main" id="{18C24FD2-AEE2-43CA-8EB3-8E646C2E5E46}"/>
                </a:ext>
              </a:extLst>
            </p:cNvPr>
            <p:cNvSpPr/>
            <p:nvPr/>
          </p:nvSpPr>
          <p:spPr>
            <a:xfrm>
              <a:off x="1159517" y="6556560"/>
              <a:ext cx="96452" cy="108166"/>
            </a:xfrm>
            <a:custGeom>
              <a:avLst/>
              <a:gdLst>
                <a:gd name="connsiteX0" fmla="*/ 23303 w 96452"/>
                <a:gd name="connsiteY0" fmla="*/ 0 h 108166"/>
                <a:gd name="connsiteX1" fmla="*/ 20562 w 96452"/>
                <a:gd name="connsiteY1" fmla="*/ 13708 h 108166"/>
                <a:gd name="connsiteX2" fmla="*/ 20562 w 96452"/>
                <a:gd name="connsiteY2" fmla="*/ 13957 h 108166"/>
                <a:gd name="connsiteX3" fmla="*/ 74271 w 96452"/>
                <a:gd name="connsiteY3" fmla="*/ 13957 h 108166"/>
                <a:gd name="connsiteX4" fmla="*/ 2742 w 96452"/>
                <a:gd name="connsiteY4" fmla="*/ 94957 h 108166"/>
                <a:gd name="connsiteX5" fmla="*/ 2617 w 96452"/>
                <a:gd name="connsiteY5" fmla="*/ 94957 h 108166"/>
                <a:gd name="connsiteX6" fmla="*/ 0 w 96452"/>
                <a:gd name="connsiteY6" fmla="*/ 108166 h 108166"/>
                <a:gd name="connsiteX7" fmla="*/ 76265 w 96452"/>
                <a:gd name="connsiteY7" fmla="*/ 108166 h 108166"/>
                <a:gd name="connsiteX8" fmla="*/ 79006 w 96452"/>
                <a:gd name="connsiteY8" fmla="*/ 94209 h 108166"/>
                <a:gd name="connsiteX9" fmla="*/ 21932 w 96452"/>
                <a:gd name="connsiteY9" fmla="*/ 94209 h 108166"/>
                <a:gd name="connsiteX10" fmla="*/ 93835 w 96452"/>
                <a:gd name="connsiteY10" fmla="*/ 13209 h 108166"/>
                <a:gd name="connsiteX11" fmla="*/ 93835 w 96452"/>
                <a:gd name="connsiteY11" fmla="*/ 13209 h 108166"/>
                <a:gd name="connsiteX12" fmla="*/ 96452 w 96452"/>
                <a:gd name="connsiteY12" fmla="*/ 0 h 108166"/>
                <a:gd name="connsiteX13" fmla="*/ 23303 w 96452"/>
                <a:gd name="connsiteY13"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52" h="108166">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grpFill/>
            <a:ln w="12419" cap="flat">
              <a:noFill/>
              <a:prstDash val="solid"/>
              <a:miter/>
            </a:ln>
          </p:spPr>
          <p:txBody>
            <a:bodyPr rtlCol="0" anchor="ctr"/>
            <a:lstStyle/>
            <a:p>
              <a:endParaRPr lang="de-CH" noProof="0"/>
            </a:p>
          </p:txBody>
        </p:sp>
        <p:sp>
          <p:nvSpPr>
            <p:cNvPr id="16" name="Freihandform: Form 15">
              <a:extLst>
                <a:ext uri="{FF2B5EF4-FFF2-40B4-BE49-F238E27FC236}">
                  <a16:creationId xmlns:a16="http://schemas.microsoft.com/office/drawing/2014/main" id="{AEE7F6F4-4D2C-45B3-A061-9606B2BD36A7}"/>
                </a:ext>
              </a:extLst>
            </p:cNvPr>
            <p:cNvSpPr/>
            <p:nvPr/>
          </p:nvSpPr>
          <p:spPr>
            <a:xfrm>
              <a:off x="1466445" y="6556560"/>
              <a:ext cx="37259" cy="108166"/>
            </a:xfrm>
            <a:custGeom>
              <a:avLst/>
              <a:gdLst>
                <a:gd name="connsiteX0" fmla="*/ 21683 w 37259"/>
                <a:gd name="connsiteY0" fmla="*/ 0 h 108166"/>
                <a:gd name="connsiteX1" fmla="*/ 0 w 37259"/>
                <a:gd name="connsiteY1" fmla="*/ 107917 h 108166"/>
                <a:gd name="connsiteX2" fmla="*/ 0 w 37259"/>
                <a:gd name="connsiteY2" fmla="*/ 108166 h 108166"/>
                <a:gd name="connsiteX3" fmla="*/ 15702 w 37259"/>
                <a:gd name="connsiteY3" fmla="*/ 108166 h 108166"/>
                <a:gd name="connsiteX4" fmla="*/ 37260 w 37259"/>
                <a:gd name="connsiteY4" fmla="*/ 0 h 108166"/>
                <a:gd name="connsiteX5" fmla="*/ 21683 w 37259"/>
                <a:gd name="connsiteY5"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59" h="108166">
                  <a:moveTo>
                    <a:pt x="21683" y="0"/>
                  </a:moveTo>
                  <a:lnTo>
                    <a:pt x="0" y="107917"/>
                  </a:lnTo>
                  <a:lnTo>
                    <a:pt x="0" y="108166"/>
                  </a:lnTo>
                  <a:lnTo>
                    <a:pt x="15702" y="108166"/>
                  </a:lnTo>
                  <a:lnTo>
                    <a:pt x="37260" y="0"/>
                  </a:lnTo>
                  <a:lnTo>
                    <a:pt x="21683" y="0"/>
                  </a:lnTo>
                  <a:close/>
                </a:path>
              </a:pathLst>
            </a:custGeom>
            <a:grpFill/>
            <a:ln w="12419" cap="flat">
              <a:noFill/>
              <a:prstDash val="solid"/>
              <a:miter/>
            </a:ln>
          </p:spPr>
          <p:txBody>
            <a:bodyPr rtlCol="0" anchor="ctr"/>
            <a:lstStyle/>
            <a:p>
              <a:endParaRPr lang="de-CH" noProof="0"/>
            </a:p>
          </p:txBody>
        </p:sp>
        <p:grpSp>
          <p:nvGrpSpPr>
            <p:cNvPr id="17" name="Grafik 6">
              <a:extLst>
                <a:ext uri="{FF2B5EF4-FFF2-40B4-BE49-F238E27FC236}">
                  <a16:creationId xmlns:a16="http://schemas.microsoft.com/office/drawing/2014/main" id="{7F7C476A-2849-4D68-9FA2-3A5CFC13C833}"/>
                </a:ext>
              </a:extLst>
            </p:cNvPr>
            <p:cNvGrpSpPr/>
            <p:nvPr/>
          </p:nvGrpSpPr>
          <p:grpSpPr>
            <a:xfrm>
              <a:off x="1518879" y="6507337"/>
              <a:ext cx="191395" cy="158803"/>
              <a:chOff x="1518879" y="6507337"/>
              <a:chExt cx="191395" cy="158803"/>
            </a:xfrm>
            <a:grpFill/>
          </p:grpSpPr>
          <p:sp>
            <p:nvSpPr>
              <p:cNvPr id="18" name="Freihandform: Form 17">
                <a:extLst>
                  <a:ext uri="{FF2B5EF4-FFF2-40B4-BE49-F238E27FC236}">
                    <a16:creationId xmlns:a16="http://schemas.microsoft.com/office/drawing/2014/main" id="{B2186F78-5D28-4695-8B1C-5A3F1A53AAB3}"/>
                  </a:ext>
                </a:extLst>
              </p:cNvPr>
              <p:cNvSpPr/>
              <p:nvPr/>
            </p:nvSpPr>
            <p:spPr>
              <a:xfrm>
                <a:off x="1614114" y="6507337"/>
                <a:ext cx="96160" cy="157638"/>
              </a:xfrm>
              <a:custGeom>
                <a:avLst/>
                <a:gdLst>
                  <a:gd name="connsiteX0" fmla="*/ 66046 w 96160"/>
                  <a:gd name="connsiteY0" fmla="*/ 47852 h 157638"/>
                  <a:gd name="connsiteX1" fmla="*/ 35142 w 96160"/>
                  <a:gd name="connsiteY1" fmla="*/ 60314 h 157638"/>
                  <a:gd name="connsiteX2" fmla="*/ 47603 w 96160"/>
                  <a:gd name="connsiteY2" fmla="*/ 0 h 157638"/>
                  <a:gd name="connsiteX3" fmla="*/ 31652 w 96160"/>
                  <a:gd name="connsiteY3" fmla="*/ 0 h 157638"/>
                  <a:gd name="connsiteX4" fmla="*/ 0 w 96160"/>
                  <a:gd name="connsiteY4" fmla="*/ 157389 h 157638"/>
                  <a:gd name="connsiteX5" fmla="*/ 15701 w 96160"/>
                  <a:gd name="connsiteY5" fmla="*/ 157389 h 157638"/>
                  <a:gd name="connsiteX6" fmla="*/ 28911 w 96160"/>
                  <a:gd name="connsiteY6" fmla="*/ 91218 h 157638"/>
                  <a:gd name="connsiteX7" fmla="*/ 60563 w 96160"/>
                  <a:gd name="connsiteY7" fmla="*/ 62058 h 157638"/>
                  <a:gd name="connsiteX8" fmla="*/ 79837 w 96160"/>
                  <a:gd name="connsiteY8" fmla="*/ 77742 h 157638"/>
                  <a:gd name="connsiteX9" fmla="*/ 79878 w 96160"/>
                  <a:gd name="connsiteY9" fmla="*/ 80875 h 157638"/>
                  <a:gd name="connsiteX10" fmla="*/ 78757 w 96160"/>
                  <a:gd name="connsiteY10" fmla="*/ 90969 h 157638"/>
                  <a:gd name="connsiteX11" fmla="*/ 65423 w 96160"/>
                  <a:gd name="connsiteY11" fmla="*/ 157638 h 157638"/>
                  <a:gd name="connsiteX12" fmla="*/ 81125 w 96160"/>
                  <a:gd name="connsiteY12" fmla="*/ 157638 h 157638"/>
                  <a:gd name="connsiteX13" fmla="*/ 94957 w 96160"/>
                  <a:gd name="connsiteY13" fmla="*/ 89474 h 157638"/>
                  <a:gd name="connsiteX14" fmla="*/ 96078 w 96160"/>
                  <a:gd name="connsiteY14" fmla="*/ 78757 h 157638"/>
                  <a:gd name="connsiteX15" fmla="*/ 69522 w 96160"/>
                  <a:gd name="connsiteY15" fmla="*/ 47902 h 157638"/>
                  <a:gd name="connsiteX16" fmla="*/ 66046 w 96160"/>
                  <a:gd name="connsiteY16" fmla="*/ 47852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60" h="157638">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grpFill/>
              <a:ln w="12419" cap="flat">
                <a:noFill/>
                <a:prstDash val="solid"/>
                <a:miter/>
              </a:ln>
            </p:spPr>
            <p:txBody>
              <a:bodyPr rtlCol="0" anchor="ctr"/>
              <a:lstStyle/>
              <a:p>
                <a:endParaRPr lang="de-CH" noProof="0"/>
              </a:p>
            </p:txBody>
          </p:sp>
          <p:sp>
            <p:nvSpPr>
              <p:cNvPr id="19" name="Freihandform: Form 18">
                <a:extLst>
                  <a:ext uri="{FF2B5EF4-FFF2-40B4-BE49-F238E27FC236}">
                    <a16:creationId xmlns:a16="http://schemas.microsoft.com/office/drawing/2014/main" id="{1FE5475E-83C3-4BE3-BBF1-FAE9A6986B3F}"/>
                  </a:ext>
                </a:extLst>
              </p:cNvPr>
              <p:cNvSpPr/>
              <p:nvPr/>
            </p:nvSpPr>
            <p:spPr>
              <a:xfrm>
                <a:off x="1518879" y="6555189"/>
                <a:ext cx="87882" cy="110951"/>
              </a:xfrm>
              <a:custGeom>
                <a:avLst/>
                <a:gdLst>
                  <a:gd name="connsiteX0" fmla="*/ 56853 w 87882"/>
                  <a:gd name="connsiteY0" fmla="*/ 0 h 110951"/>
                  <a:gd name="connsiteX1" fmla="*/ 1649 w 87882"/>
                  <a:gd name="connsiteY1" fmla="*/ 55329 h 110951"/>
                  <a:gd name="connsiteX2" fmla="*/ 153 w 87882"/>
                  <a:gd name="connsiteY2" fmla="*/ 71903 h 110951"/>
                  <a:gd name="connsiteX3" fmla="*/ 32484 w 87882"/>
                  <a:gd name="connsiteY3" fmla="*/ 110801 h 110951"/>
                  <a:gd name="connsiteX4" fmla="*/ 37538 w 87882"/>
                  <a:gd name="connsiteY4" fmla="*/ 110908 h 110951"/>
                  <a:gd name="connsiteX5" fmla="*/ 73552 w 87882"/>
                  <a:gd name="connsiteY5" fmla="*/ 95705 h 110951"/>
                  <a:gd name="connsiteX6" fmla="*/ 73552 w 87882"/>
                  <a:gd name="connsiteY6" fmla="*/ 95705 h 110951"/>
                  <a:gd name="connsiteX7" fmla="*/ 64455 w 87882"/>
                  <a:gd name="connsiteY7" fmla="*/ 84614 h 110951"/>
                  <a:gd name="connsiteX8" fmla="*/ 64455 w 87882"/>
                  <a:gd name="connsiteY8" fmla="*/ 84614 h 110951"/>
                  <a:gd name="connsiteX9" fmla="*/ 64455 w 87882"/>
                  <a:gd name="connsiteY9" fmla="*/ 84614 h 110951"/>
                  <a:gd name="connsiteX10" fmla="*/ 38535 w 87882"/>
                  <a:gd name="connsiteY10" fmla="*/ 97075 h 110951"/>
                  <a:gd name="connsiteX11" fmla="*/ 15233 w 87882"/>
                  <a:gd name="connsiteY11" fmla="*/ 75551 h 110951"/>
                  <a:gd name="connsiteX12" fmla="*/ 15356 w 87882"/>
                  <a:gd name="connsiteY12" fmla="*/ 72152 h 110951"/>
                  <a:gd name="connsiteX13" fmla="*/ 17101 w 87882"/>
                  <a:gd name="connsiteY13" fmla="*/ 55952 h 110951"/>
                  <a:gd name="connsiteX14" fmla="*/ 31058 w 87882"/>
                  <a:gd name="connsiteY14" fmla="*/ 25048 h 110951"/>
                  <a:gd name="connsiteX15" fmla="*/ 55233 w 87882"/>
                  <a:gd name="connsiteY15" fmla="*/ 14206 h 110951"/>
                  <a:gd name="connsiteX16" fmla="*/ 76293 w 87882"/>
                  <a:gd name="connsiteY16" fmla="*/ 26668 h 110951"/>
                  <a:gd name="connsiteX17" fmla="*/ 76293 w 87882"/>
                  <a:gd name="connsiteY17" fmla="*/ 26668 h 110951"/>
                  <a:gd name="connsiteX18" fmla="*/ 87883 w 87882"/>
                  <a:gd name="connsiteY18" fmla="*/ 16823 h 110951"/>
                  <a:gd name="connsiteX19" fmla="*/ 87883 w 87882"/>
                  <a:gd name="connsiteY19" fmla="*/ 16823 h 110951"/>
                  <a:gd name="connsiteX20" fmla="*/ 56729 w 87882"/>
                  <a:gd name="connsiteY20" fmla="*/ 748 h 11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82" h="110951">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grpFill/>
              <a:ln w="12419" cap="flat">
                <a:noFill/>
                <a:prstDash val="solid"/>
                <a:miter/>
              </a:ln>
            </p:spPr>
            <p:txBody>
              <a:bodyPr rtlCol="0" anchor="ctr"/>
              <a:lstStyle/>
              <a:p>
                <a:endParaRPr lang="de-CH" noProof="0"/>
              </a:p>
            </p:txBody>
          </p:sp>
        </p:grpSp>
        <p:sp>
          <p:nvSpPr>
            <p:cNvPr id="20" name="Freihandform: Form 19">
              <a:extLst>
                <a:ext uri="{FF2B5EF4-FFF2-40B4-BE49-F238E27FC236}">
                  <a16:creationId xmlns:a16="http://schemas.microsoft.com/office/drawing/2014/main" id="{41B77B6E-E7CB-412B-95AC-A9322C6799BB}"/>
                </a:ext>
              </a:extLst>
            </p:cNvPr>
            <p:cNvSpPr/>
            <p:nvPr/>
          </p:nvSpPr>
          <p:spPr>
            <a:xfrm>
              <a:off x="1493985"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1" name="Freihandform: Form 20">
              <a:extLst>
                <a:ext uri="{FF2B5EF4-FFF2-40B4-BE49-F238E27FC236}">
                  <a16:creationId xmlns:a16="http://schemas.microsoft.com/office/drawing/2014/main" id="{832E5C1A-13CE-49A6-B590-B6EAA5F9E1AD}"/>
                </a:ext>
              </a:extLst>
            </p:cNvPr>
            <p:cNvSpPr/>
            <p:nvPr/>
          </p:nvSpPr>
          <p:spPr>
            <a:xfrm>
              <a:off x="1340708"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2" name="Freihandform: Form 21">
              <a:extLst>
                <a:ext uri="{FF2B5EF4-FFF2-40B4-BE49-F238E27FC236}">
                  <a16:creationId xmlns:a16="http://schemas.microsoft.com/office/drawing/2014/main" id="{63AE00B0-780F-4053-8FE9-B7D321217AFF}"/>
                </a:ext>
              </a:extLst>
            </p:cNvPr>
            <p:cNvSpPr/>
            <p:nvPr/>
          </p:nvSpPr>
          <p:spPr>
            <a:xfrm>
              <a:off x="1298712" y="6507088"/>
              <a:ext cx="19689" cy="19689"/>
            </a:xfrm>
            <a:custGeom>
              <a:avLst/>
              <a:gdLst>
                <a:gd name="connsiteX0" fmla="*/ 3988 w 19689"/>
                <a:gd name="connsiteY0" fmla="*/ 0 h 19689"/>
                <a:gd name="connsiteX1" fmla="*/ 0 w 19689"/>
                <a:gd name="connsiteY1" fmla="*/ 19689 h 19689"/>
                <a:gd name="connsiteX2" fmla="*/ 15702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702"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3" name="Freihandform: Form 22">
              <a:extLst>
                <a:ext uri="{FF2B5EF4-FFF2-40B4-BE49-F238E27FC236}">
                  <a16:creationId xmlns:a16="http://schemas.microsoft.com/office/drawing/2014/main" id="{2406CEAF-7399-4CCB-A322-03F0BA2532F5}"/>
                </a:ext>
              </a:extLst>
            </p:cNvPr>
            <p:cNvSpPr/>
            <p:nvPr/>
          </p:nvSpPr>
          <p:spPr>
            <a:xfrm>
              <a:off x="731837" y="6507088"/>
              <a:ext cx="417960" cy="157638"/>
            </a:xfrm>
            <a:custGeom>
              <a:avLst/>
              <a:gdLst>
                <a:gd name="connsiteX0" fmla="*/ 368612 w 417960"/>
                <a:gd name="connsiteY0" fmla="*/ 0 h 157638"/>
                <a:gd name="connsiteX1" fmla="*/ 356151 w 417960"/>
                <a:gd name="connsiteY1" fmla="*/ 61062 h 157638"/>
                <a:gd name="connsiteX2" fmla="*/ 320760 w 417960"/>
                <a:gd name="connsiteY2" fmla="*/ 61062 h 157638"/>
                <a:gd name="connsiteX3" fmla="*/ 333222 w 417960"/>
                <a:gd name="connsiteY3" fmla="*/ 0 h 157638"/>
                <a:gd name="connsiteX4" fmla="*/ 31652 w 417960"/>
                <a:gd name="connsiteY4" fmla="*/ 0 h 157638"/>
                <a:gd name="connsiteX5" fmla="*/ 0 w 417960"/>
                <a:gd name="connsiteY5" fmla="*/ 157638 h 157638"/>
                <a:gd name="connsiteX6" fmla="*/ 120254 w 417960"/>
                <a:gd name="connsiteY6" fmla="*/ 157638 h 157638"/>
                <a:gd name="connsiteX7" fmla="*/ 128105 w 417960"/>
                <a:gd name="connsiteY7" fmla="*/ 118260 h 157638"/>
                <a:gd name="connsiteX8" fmla="*/ 57074 w 417960"/>
                <a:gd name="connsiteY8" fmla="*/ 118260 h 157638"/>
                <a:gd name="connsiteX9" fmla="*/ 61435 w 417960"/>
                <a:gd name="connsiteY9" fmla="*/ 96577 h 157638"/>
                <a:gd name="connsiteX10" fmla="*/ 132342 w 417960"/>
                <a:gd name="connsiteY10" fmla="*/ 96577 h 157638"/>
                <a:gd name="connsiteX11" fmla="*/ 139569 w 417960"/>
                <a:gd name="connsiteY11" fmla="*/ 61062 h 157638"/>
                <a:gd name="connsiteX12" fmla="*/ 68538 w 417960"/>
                <a:gd name="connsiteY12" fmla="*/ 61062 h 157638"/>
                <a:gd name="connsiteX13" fmla="*/ 72900 w 417960"/>
                <a:gd name="connsiteY13" fmla="*/ 39378 h 157638"/>
                <a:gd name="connsiteX14" fmla="*/ 185303 w 417960"/>
                <a:gd name="connsiteY14" fmla="*/ 39378 h 157638"/>
                <a:gd name="connsiteX15" fmla="*/ 161626 w 417960"/>
                <a:gd name="connsiteY15" fmla="*/ 157638 h 157638"/>
                <a:gd name="connsiteX16" fmla="*/ 210849 w 417960"/>
                <a:gd name="connsiteY16" fmla="*/ 157638 h 157638"/>
                <a:gd name="connsiteX17" fmla="*/ 234651 w 417960"/>
                <a:gd name="connsiteY17" fmla="*/ 39378 h 157638"/>
                <a:gd name="connsiteX18" fmla="*/ 276023 w 417960"/>
                <a:gd name="connsiteY18" fmla="*/ 39378 h 157638"/>
                <a:gd name="connsiteX19" fmla="*/ 252222 w 417960"/>
                <a:gd name="connsiteY19" fmla="*/ 157638 h 157638"/>
                <a:gd name="connsiteX20" fmla="*/ 301569 w 417960"/>
                <a:gd name="connsiteY20" fmla="*/ 157638 h 157638"/>
                <a:gd name="connsiteX21" fmla="*/ 313657 w 417960"/>
                <a:gd name="connsiteY21" fmla="*/ 96577 h 157638"/>
                <a:gd name="connsiteX22" fmla="*/ 349172 w 417960"/>
                <a:gd name="connsiteY22" fmla="*/ 96577 h 157638"/>
                <a:gd name="connsiteX23" fmla="*/ 336960 w 417960"/>
                <a:gd name="connsiteY23" fmla="*/ 157638 h 157638"/>
                <a:gd name="connsiteX24" fmla="*/ 386308 w 417960"/>
                <a:gd name="connsiteY24" fmla="*/ 157638 h 157638"/>
                <a:gd name="connsiteX25" fmla="*/ 417960 w 417960"/>
                <a:gd name="connsiteY25" fmla="*/ 0 h 157638"/>
                <a:gd name="connsiteX26" fmla="*/ 368612 w 417960"/>
                <a:gd name="connsiteY26" fmla="*/ 0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7960" h="157638">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grpFill/>
            <a:ln w="12419" cap="flat">
              <a:noFill/>
              <a:prstDash val="solid"/>
              <a:miter/>
            </a:ln>
          </p:spPr>
          <p:txBody>
            <a:bodyPr rtlCol="0" anchor="ctr"/>
            <a:lstStyle/>
            <a:p>
              <a:endParaRPr lang="de-CH" noProof="0"/>
            </a:p>
          </p:txBody>
        </p:sp>
      </p:grpSp>
    </p:spTree>
    <p:extLst>
      <p:ext uri="{BB962C8B-B14F-4D97-AF65-F5344CB8AC3E}">
        <p14:creationId xmlns:p14="http://schemas.microsoft.com/office/powerpoint/2010/main" val="1767970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lvl1pPr>
              <a:defRPr/>
            </a:lvl1pPr>
          </a:lstStyle>
          <a:p>
            <a:r>
              <a:rPr lang="en-US"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9C26206A-A7FF-4A2F-A4EA-EDA7D9956B8C}" type="datetime1">
              <a:rPr lang="de-CH" noProof="0" smtClean="0"/>
              <a:t>09.10.2024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1412874"/>
            <a:ext cx="10728000" cy="4860000"/>
          </a:xfrm>
        </p:spPr>
        <p:txBody>
          <a:bodyPr tIns="162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336334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ld full pag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AE2B7ECC-AD5B-4AE2-A84F-7ABFC0424E38}" type="datetime1">
              <a:rPr lang="de-CH" noProof="0" smtClean="0"/>
              <a:t>09.10.2024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260350"/>
            <a:ext cx="10728000" cy="6012524"/>
          </a:xfrm>
        </p:spPr>
        <p:txBody>
          <a:bodyPr tIns="216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2811329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zwei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6204163" y="1412875"/>
            <a:ext cx="5256000" cy="486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5FA21818-B1F9-4DD3-88F2-43FBC3C9BAF5}" type="datetime1">
              <a:rPr lang="de-CH" noProof="0" smtClean="0"/>
              <a:t>09.10.2024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040000" cy="4860000"/>
          </a:xfrm>
        </p:spPr>
        <p:txBody>
          <a:bodyPr tIns="162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546736616"/>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2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5121800"/>
            <a:ext cx="5255999" cy="1152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F570A20D-9FD8-4251-A734-1127FF21ADB2}" type="datetime1">
              <a:rPr lang="de-CH" noProof="0" smtClean="0"/>
              <a:t>09.10.2024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256000" cy="3420000"/>
          </a:xfrm>
        </p:spPr>
        <p:txBody>
          <a:bodyPr tIns="900000"/>
          <a:lstStyle>
            <a:lvl1pPr marL="0" indent="0" algn="ctr">
              <a:buNone/>
              <a:defRPr/>
            </a:lvl1pPr>
          </a:lstStyle>
          <a:p>
            <a:r>
              <a:rPr lang="en-US" noProof="0"/>
              <a:t>Click icon to add picture</a:t>
            </a:r>
            <a:endParaRPr lang="de-CH" noProof="0"/>
          </a:p>
        </p:txBody>
      </p:sp>
      <p:sp>
        <p:nvSpPr>
          <p:cNvPr id="9" name="Bildplatzhalter 10">
            <a:extLst>
              <a:ext uri="{FF2B5EF4-FFF2-40B4-BE49-F238E27FC236}">
                <a16:creationId xmlns:a16="http://schemas.microsoft.com/office/drawing/2014/main" id="{1AAB6914-2518-430D-BF4C-14EA51B61410}"/>
              </a:ext>
            </a:extLst>
          </p:cNvPr>
          <p:cNvSpPr>
            <a:spLocks noGrp="1"/>
          </p:cNvSpPr>
          <p:nvPr>
            <p:ph type="pic" sz="quarter" idx="14"/>
          </p:nvPr>
        </p:nvSpPr>
        <p:spPr>
          <a:xfrm>
            <a:off x="6204162" y="1412875"/>
            <a:ext cx="5256000" cy="3420000"/>
          </a:xfrm>
        </p:spPr>
        <p:txBody>
          <a:bodyPr tIns="900000"/>
          <a:lstStyle>
            <a:lvl1pPr marL="0" indent="0" algn="ctr">
              <a:buNone/>
              <a:defRPr/>
            </a:lvl1pPr>
          </a:lstStyle>
          <a:p>
            <a:r>
              <a:rPr lang="en-US" noProof="0"/>
              <a:t>Click icon to add picture</a:t>
            </a:r>
            <a:endParaRPr lang="de-CH" noProof="0"/>
          </a:p>
        </p:txBody>
      </p:sp>
      <p:sp>
        <p:nvSpPr>
          <p:cNvPr id="12" name="Inhaltsplatzhalter 2">
            <a:extLst>
              <a:ext uri="{FF2B5EF4-FFF2-40B4-BE49-F238E27FC236}">
                <a16:creationId xmlns:a16="http://schemas.microsoft.com/office/drawing/2014/main" id="{5092EEFB-079B-4C38-A665-E52B9837601B}"/>
              </a:ext>
            </a:extLst>
          </p:cNvPr>
          <p:cNvSpPr>
            <a:spLocks noGrp="1"/>
          </p:cNvSpPr>
          <p:nvPr>
            <p:ph idx="15"/>
          </p:nvPr>
        </p:nvSpPr>
        <p:spPr>
          <a:xfrm>
            <a:off x="6204162" y="5121800"/>
            <a:ext cx="5256001" cy="1152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Tree>
    <p:extLst>
      <p:ext uri="{BB962C8B-B14F-4D97-AF65-F5344CB8AC3E}">
        <p14:creationId xmlns:p14="http://schemas.microsoft.com/office/powerpoint/2010/main" val="3011904897"/>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4166439"/>
            <a:ext cx="10728327" cy="212440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BB5F4EA9-B322-4AC6-9ED4-333F1AAC8416}" type="datetime1">
              <a:rPr lang="de-CH" noProof="0" smtClean="0"/>
              <a:t>09.10.2024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3420000" cy="2484000"/>
          </a:xfrm>
        </p:spPr>
        <p:txBody>
          <a:bodyPr tIns="360000"/>
          <a:lstStyle>
            <a:lvl1pPr marL="0" indent="0" algn="ctr">
              <a:buNone/>
              <a:defRPr/>
            </a:lvl1pPr>
          </a:lstStyle>
          <a:p>
            <a:r>
              <a:rPr lang="en-US" noProof="0"/>
              <a:t>Click icon to add picture</a:t>
            </a:r>
            <a:endParaRPr lang="de-CH" noProof="0"/>
          </a:p>
        </p:txBody>
      </p:sp>
      <p:sp>
        <p:nvSpPr>
          <p:cNvPr id="13" name="Bildplatzhalter 10">
            <a:extLst>
              <a:ext uri="{FF2B5EF4-FFF2-40B4-BE49-F238E27FC236}">
                <a16:creationId xmlns:a16="http://schemas.microsoft.com/office/drawing/2014/main" id="{36793346-BF6B-42A8-ADE0-3AA3DC3B239A}"/>
              </a:ext>
            </a:extLst>
          </p:cNvPr>
          <p:cNvSpPr>
            <a:spLocks noGrp="1"/>
          </p:cNvSpPr>
          <p:nvPr>
            <p:ph type="pic" sz="quarter" idx="16"/>
          </p:nvPr>
        </p:nvSpPr>
        <p:spPr>
          <a:xfrm>
            <a:off x="8040162" y="1414800"/>
            <a:ext cx="3420000" cy="2484000"/>
          </a:xfrm>
        </p:spPr>
        <p:txBody>
          <a:bodyPr tIns="360000"/>
          <a:lstStyle>
            <a:lvl1pPr marL="0" indent="0" algn="ctr">
              <a:buNone/>
              <a:defRPr/>
            </a:lvl1pPr>
          </a:lstStyle>
          <a:p>
            <a:r>
              <a:rPr lang="en-US" noProof="0"/>
              <a:t>Click icon to add picture</a:t>
            </a:r>
            <a:endParaRPr lang="de-CH" noProof="0"/>
          </a:p>
        </p:txBody>
      </p:sp>
      <p:sp>
        <p:nvSpPr>
          <p:cNvPr id="14" name="Bildplatzhalter 10">
            <a:extLst>
              <a:ext uri="{FF2B5EF4-FFF2-40B4-BE49-F238E27FC236}">
                <a16:creationId xmlns:a16="http://schemas.microsoft.com/office/drawing/2014/main" id="{FE637F68-618E-43EB-B240-4BFA26852FC5}"/>
              </a:ext>
            </a:extLst>
          </p:cNvPr>
          <p:cNvSpPr>
            <a:spLocks noGrp="1"/>
          </p:cNvSpPr>
          <p:nvPr>
            <p:ph type="pic" sz="quarter" idx="17"/>
          </p:nvPr>
        </p:nvSpPr>
        <p:spPr>
          <a:xfrm>
            <a:off x="4385999" y="1414800"/>
            <a:ext cx="3420000" cy="2484000"/>
          </a:xfrm>
        </p:spPr>
        <p:txBody>
          <a:bodyPr tIns="36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1037726711"/>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000" b="0"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
          </a:xfrm>
        </p:spPr>
        <p:txBody>
          <a:bodyPr/>
          <a:lstStyle>
            <a:lvl1pPr marL="0" indent="0">
              <a:buNone/>
              <a:defRPr b="1"/>
            </a:lvl1pPr>
            <a:lvl2pPr marL="266700" indent="0">
              <a:buNone/>
              <a:defRPr b="1"/>
            </a:lvl2pPr>
            <a:lvl3pPr marL="538163" indent="0">
              <a:buNone/>
              <a:defRPr b="1"/>
            </a:lvl3pPr>
            <a:lvl4pPr marL="804862" indent="0">
              <a:buNone/>
              <a:defRPr b="1"/>
            </a:lvl4pPr>
            <a:lvl5pPr marL="1076325" indent="0">
              <a:buNone/>
              <a:defRPr b="1"/>
            </a:lvl5pPr>
          </a:lstStyle>
          <a:p>
            <a:pPr lvl="0"/>
            <a:r>
              <a:rPr lang="en-US" noProof="0"/>
              <a:t>Click to edit Master text styles</a:t>
            </a:r>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CFD59B2A-9722-4479-8974-FDB801910172}" type="datetime1">
              <a:rPr lang="de-CH" noProof="0" smtClean="0"/>
              <a:t>09.10.2024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9" name="Tabellenplatzhalter 8">
            <a:extLst>
              <a:ext uri="{FF2B5EF4-FFF2-40B4-BE49-F238E27FC236}">
                <a16:creationId xmlns:a16="http://schemas.microsoft.com/office/drawing/2014/main" id="{A1D947E6-CC00-458E-BDE1-B0877E30333C}"/>
              </a:ext>
            </a:extLst>
          </p:cNvPr>
          <p:cNvSpPr>
            <a:spLocks noGrp="1"/>
          </p:cNvSpPr>
          <p:nvPr>
            <p:ph type="tbl" sz="quarter" idx="13"/>
          </p:nvPr>
        </p:nvSpPr>
        <p:spPr>
          <a:xfrm>
            <a:off x="731838" y="2061398"/>
            <a:ext cx="10728325" cy="4212401"/>
          </a:xfrm>
        </p:spPr>
        <p:txBody>
          <a:bodyPr tIns="1260000"/>
          <a:lstStyle>
            <a:lvl1pPr marL="0" indent="0" algn="ctr">
              <a:spcBef>
                <a:spcPts val="0"/>
              </a:spcBef>
              <a:buNone/>
              <a:defRPr sz="1400"/>
            </a:lvl1pPr>
          </a:lstStyle>
          <a:p>
            <a:r>
              <a:rPr lang="en-US" noProof="0"/>
              <a:t>Click icon to add table</a:t>
            </a:r>
            <a:endParaRPr lang="de-CH" noProof="0"/>
          </a:p>
        </p:txBody>
      </p:sp>
    </p:spTree>
    <p:extLst>
      <p:ext uri="{BB962C8B-B14F-4D97-AF65-F5344CB8AC3E}">
        <p14:creationId xmlns:p14="http://schemas.microsoft.com/office/powerpoint/2010/main" val="1504775540"/>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hlussfolie">
    <p:bg>
      <p:bgPr>
        <a:solidFill>
          <a:schemeClr val="bg1"/>
        </a:solidFill>
        <a:effectLst/>
      </p:bgPr>
    </p:bg>
    <p:spTree>
      <p:nvGrpSpPr>
        <p:cNvPr id="1" name=""/>
        <p:cNvGrpSpPr/>
        <p:nvPr/>
      </p:nvGrpSpPr>
      <p:grpSpPr>
        <a:xfrm>
          <a:off x="0" y="0"/>
          <a:ext cx="0" cy="0"/>
          <a:chOff x="0" y="0"/>
          <a:chExt cx="0" cy="0"/>
        </a:xfrm>
      </p:grpSpPr>
      <p:sp>
        <p:nvSpPr>
          <p:cNvPr id="20" name="Inhaltsplatzhalter 2">
            <a:extLst>
              <a:ext uri="{FF2B5EF4-FFF2-40B4-BE49-F238E27FC236}">
                <a16:creationId xmlns:a16="http://schemas.microsoft.com/office/drawing/2014/main" id="{394B20FF-3667-40DF-92A1-C6CF3BBCA26D}"/>
              </a:ext>
            </a:extLst>
          </p:cNvPr>
          <p:cNvSpPr>
            <a:spLocks noGrp="1"/>
          </p:cNvSpPr>
          <p:nvPr>
            <p:ph idx="1"/>
          </p:nvPr>
        </p:nvSpPr>
        <p:spPr>
          <a:xfrm>
            <a:off x="731837" y="2135492"/>
            <a:ext cx="10728325" cy="3960000"/>
          </a:xfrm>
        </p:spPr>
        <p:txBody>
          <a:bodyPr/>
          <a:lstStyle>
            <a:lvl1pPr marL="0" indent="0">
              <a:spcBef>
                <a:spcPts val="0"/>
              </a:spcBef>
              <a:buNone/>
              <a:defRPr>
                <a:solidFill>
                  <a:schemeClr val="tx1"/>
                </a:solidFill>
              </a:defRPr>
            </a:lvl1pPr>
            <a:lvl2pPr marL="266700" indent="0">
              <a:buNone/>
              <a:defRPr>
                <a:solidFill>
                  <a:schemeClr val="bg1"/>
                </a:solidFill>
              </a:defRPr>
            </a:lvl2pPr>
            <a:lvl3pPr marL="540000" indent="0">
              <a:buNone/>
              <a:defRPr>
                <a:solidFill>
                  <a:schemeClr val="bg1"/>
                </a:solidFill>
              </a:defRPr>
            </a:lvl3pPr>
            <a:lvl4pPr marL="808537" indent="0">
              <a:buNone/>
              <a:defRPr>
                <a:solidFill>
                  <a:schemeClr val="bg1"/>
                </a:solidFill>
              </a:defRPr>
            </a:lvl4pPr>
            <a:lvl5pPr marL="1080000" indent="0">
              <a:buNone/>
              <a:defRPr>
                <a:solidFill>
                  <a:schemeClr val="bg1"/>
                </a:solidFill>
              </a:defRPr>
            </a:lvl5pPr>
          </a:lstStyle>
          <a:p>
            <a:pPr lvl="0"/>
            <a:r>
              <a:rPr lang="en-US" noProof="0"/>
              <a:t>Click to edit Master text styles</a:t>
            </a:r>
          </a:p>
        </p:txBody>
      </p:sp>
      <p:sp>
        <p:nvSpPr>
          <p:cNvPr id="21" name="Bildplatzhalter 8">
            <a:extLst>
              <a:ext uri="{FF2B5EF4-FFF2-40B4-BE49-F238E27FC236}">
                <a16:creationId xmlns:a16="http://schemas.microsoft.com/office/drawing/2014/main" id="{794484F1-3B7F-46CE-AD0B-2310A557A990}"/>
              </a:ext>
            </a:extLst>
          </p:cNvPr>
          <p:cNvSpPr>
            <a:spLocks noGrp="1"/>
          </p:cNvSpPr>
          <p:nvPr>
            <p:ph type="pic" sz="quarter" idx="12"/>
          </p:nvPr>
        </p:nvSpPr>
        <p:spPr>
          <a:xfrm>
            <a:off x="10200163" y="6489088"/>
            <a:ext cx="1260000" cy="180000"/>
          </a:xfrm>
        </p:spPr>
        <p:txBody>
          <a:bodyPr/>
          <a:lstStyle>
            <a:lvl1pPr marL="0" indent="0" algn="l">
              <a:buNone/>
              <a:defRPr sz="700">
                <a:solidFill>
                  <a:schemeClr val="tx1"/>
                </a:solidFill>
              </a:defRPr>
            </a:lvl1pPr>
          </a:lstStyle>
          <a:p>
            <a:r>
              <a:rPr lang="en-US" noProof="0"/>
              <a:t>Click icon to add picture</a:t>
            </a:r>
            <a:endParaRPr lang="de-CH" noProof="0"/>
          </a:p>
        </p:txBody>
      </p:sp>
      <p:pic>
        <p:nvPicPr>
          <p:cNvPr id="22" name="Grafik 21">
            <a:extLst>
              <a:ext uri="{FF2B5EF4-FFF2-40B4-BE49-F238E27FC236}">
                <a16:creationId xmlns:a16="http://schemas.microsoft.com/office/drawing/2014/main" id="{F900572E-A73E-42BE-96FA-38ADC4E79F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Tree>
    <p:extLst>
      <p:ext uri="{BB962C8B-B14F-4D97-AF65-F5344CB8AC3E}">
        <p14:creationId xmlns:p14="http://schemas.microsoft.com/office/powerpoint/2010/main" val="1288026599"/>
      </p:ext>
    </p:extLst>
  </p:cSld>
  <p:clrMapOvr>
    <a:masterClrMapping/>
  </p:clrMapOvr>
  <p:extLst>
    <p:ext uri="{DCECCB84-F9BA-43D5-87BE-67443E8EF086}">
      <p15:sldGuideLst xmlns:p15="http://schemas.microsoft.com/office/powerpoint/2012/main">
        <p15:guide id="1" pos="6698">
          <p15:clr>
            <a:srgbClr val="FBAE40"/>
          </p15:clr>
        </p15:guide>
        <p15:guide id="3" orient="horz" pos="640">
          <p15:clr>
            <a:srgbClr val="FBAE40"/>
          </p15:clr>
        </p15:guide>
        <p15:guide id="4" orient="horz" pos="39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10/9/2024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31519" y="359663"/>
            <a:ext cx="1767839" cy="289560"/>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8062622" y="188912"/>
            <a:ext cx="3554718" cy="596483"/>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2541806" y="1382372"/>
            <a:ext cx="6341364" cy="4611902"/>
          </a:xfrm>
          <a:prstGeom prst="rect">
            <a:avLst/>
          </a:prstGeom>
          <a:blipFill>
            <a:blip r:embed="rId4"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10/9/2024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3312000"/>
          </a:xfrm>
          <a:solidFill>
            <a:schemeClr val="accent1"/>
          </a:solidFill>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516" y="3860494"/>
            <a:ext cx="4680000" cy="1440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3610890914"/>
      </p:ext>
    </p:extLst>
  </p:cSld>
  <p:clrMapOvr>
    <a:masterClrMapping/>
  </p:clrMapOvr>
  <p:extLst>
    <p:ext uri="{DCECCB84-F9BA-43D5-87BE-67443E8EF086}">
      <p15:sldGuideLst xmlns:p15="http://schemas.microsoft.com/office/powerpoint/2012/main">
        <p15:guide id="2" pos="3840">
          <p15:clr>
            <a:srgbClr val="FBAE40"/>
          </p15:clr>
        </p15:guide>
        <p15:guide id="3" orient="horz" pos="640">
          <p15:clr>
            <a:srgbClr val="FBAE40"/>
          </p15:clr>
        </p15:guide>
        <p15:guide id="4" orient="horz" pos="3952">
          <p15:clr>
            <a:srgbClr val="FBAE40"/>
          </p15:clr>
        </p15:guide>
        <p15:guide id="5" pos="610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folie 02">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A01615F-450E-43D0-B554-DA3FBD48DF34}"/>
              </a:ext>
            </a:extLst>
          </p:cNvPr>
          <p:cNvSpPr>
            <a:spLocks noGrp="1"/>
          </p:cNvSpPr>
          <p:nvPr>
            <p:ph type="pic" sz="quarter" idx="11"/>
          </p:nvPr>
        </p:nvSpPr>
        <p:spPr>
          <a:xfrm>
            <a:off x="731838" y="1016000"/>
            <a:ext cx="10728325" cy="5256000"/>
          </a:xfrm>
        </p:spPr>
        <p:txBody>
          <a:bodyPr lIns="0" tIns="0" rIns="558000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6504000" y="2957494"/>
            <a:ext cx="5688000" cy="2268000"/>
          </a:xfrm>
          <a:solidFill>
            <a:schemeClr val="accent6"/>
          </a:solidFill>
        </p:spPr>
        <p:txBody>
          <a:bodyPr lIns="324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Textplatzhalter 3">
            <a:extLst>
              <a:ext uri="{FF2B5EF4-FFF2-40B4-BE49-F238E27FC236}">
                <a16:creationId xmlns:a16="http://schemas.microsoft.com/office/drawing/2014/main" id="{003A487C-8977-4264-A8A1-D6C1DB604682}"/>
              </a:ext>
            </a:extLst>
          </p:cNvPr>
          <p:cNvSpPr>
            <a:spLocks noGrp="1"/>
          </p:cNvSpPr>
          <p:nvPr>
            <p:ph type="body" sz="quarter" idx="13"/>
          </p:nvPr>
        </p:nvSpPr>
        <p:spPr>
          <a:xfrm>
            <a:off x="6845210" y="4639666"/>
            <a:ext cx="4320000" cy="46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13" name="Bildplatzhalter 8">
            <a:extLst>
              <a:ext uri="{FF2B5EF4-FFF2-40B4-BE49-F238E27FC236}">
                <a16:creationId xmlns:a16="http://schemas.microsoft.com/office/drawing/2014/main" id="{E91D3734-CD8F-4F94-A813-570EF31C4732}"/>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8" name="Textplatzhalter 5">
            <a:extLst>
              <a:ext uri="{FF2B5EF4-FFF2-40B4-BE49-F238E27FC236}">
                <a16:creationId xmlns:a16="http://schemas.microsoft.com/office/drawing/2014/main" id="{547D2927-4A99-4714-8EBA-F773EAA26308}"/>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3292801257"/>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folie 03">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D94F76-218E-49F2-87F8-05982912ED18}"/>
              </a:ext>
            </a:extLst>
          </p:cNvPr>
          <p:cNvSpPr/>
          <p:nvPr userDrawn="1"/>
        </p:nvSpPr>
        <p:spPr>
          <a:xfrm>
            <a:off x="731838" y="1016000"/>
            <a:ext cx="10728325" cy="5257800"/>
          </a:xfrm>
          <a:prstGeom prst="rect">
            <a:avLst/>
          </a:prstGeom>
          <a:solidFill>
            <a:srgbClr val="8E67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1940405"/>
            <a:ext cx="10188000" cy="3960000"/>
          </a:xfrm>
          <a:solidFill>
            <a:schemeClr val="accent3"/>
          </a:solidFill>
          <a:ln>
            <a:noFill/>
          </a:ln>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7" name="Textplatzhalter 3">
            <a:extLst>
              <a:ext uri="{FF2B5EF4-FFF2-40B4-BE49-F238E27FC236}">
                <a16:creationId xmlns:a16="http://schemas.microsoft.com/office/drawing/2014/main" id="{0503E57F-F89F-431B-8D38-7CC97B7C201A}"/>
              </a:ext>
            </a:extLst>
          </p:cNvPr>
          <p:cNvSpPr>
            <a:spLocks noGrp="1"/>
          </p:cNvSpPr>
          <p:nvPr>
            <p:ph type="body" sz="quarter" idx="13"/>
          </p:nvPr>
        </p:nvSpPr>
        <p:spPr>
          <a:xfrm>
            <a:off x="1078516" y="4217884"/>
            <a:ext cx="8640000" cy="1440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12" name="Bildplatzhalter 8">
            <a:extLst>
              <a:ext uri="{FF2B5EF4-FFF2-40B4-BE49-F238E27FC236}">
                <a16:creationId xmlns:a16="http://schemas.microsoft.com/office/drawing/2014/main" id="{1BEB6197-C509-4752-B57E-CEE955F5D926}"/>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8" name="Textplatzhalter 5">
            <a:extLst>
              <a:ext uri="{FF2B5EF4-FFF2-40B4-BE49-F238E27FC236}">
                <a16:creationId xmlns:a16="http://schemas.microsoft.com/office/drawing/2014/main" id="{4ADF7DEC-21BD-45CA-9E91-B9F58A69F62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470314940"/>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folie 0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731837" y="1016000"/>
            <a:ext cx="10728326" cy="5256000"/>
          </a:xfrm>
          <a:solidFill>
            <a:schemeClr val="accent6"/>
          </a:solidFill>
          <a:ln>
            <a:noFill/>
          </a:ln>
        </p:spPr>
        <p:txBody>
          <a:bodyPr lIns="324000" tIns="11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6" name="Textplatzhalter 3">
            <a:extLst>
              <a:ext uri="{FF2B5EF4-FFF2-40B4-BE49-F238E27FC236}">
                <a16:creationId xmlns:a16="http://schemas.microsoft.com/office/drawing/2014/main" id="{5FCAD79B-EF47-46A0-9575-229F3DAA72F5}"/>
              </a:ext>
            </a:extLst>
          </p:cNvPr>
          <p:cNvSpPr>
            <a:spLocks noGrp="1"/>
          </p:cNvSpPr>
          <p:nvPr>
            <p:ph type="body" sz="quarter" idx="13"/>
          </p:nvPr>
        </p:nvSpPr>
        <p:spPr>
          <a:xfrm>
            <a:off x="1078515" y="4575276"/>
            <a:ext cx="10044000" cy="1440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8" name="Bildplatzhalter 8">
            <a:extLst>
              <a:ext uri="{FF2B5EF4-FFF2-40B4-BE49-F238E27FC236}">
                <a16:creationId xmlns:a16="http://schemas.microsoft.com/office/drawing/2014/main" id="{72236FC6-C8FF-43C1-86B9-BF112345926F}"/>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7" name="Textplatzhalter 5">
            <a:extLst>
              <a:ext uri="{FF2B5EF4-FFF2-40B4-BE49-F238E27FC236}">
                <a16:creationId xmlns:a16="http://schemas.microsoft.com/office/drawing/2014/main" id="{789A3267-E086-4EC3-A0BB-F8ECD01A5C7E}"/>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1109530419"/>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theme" Target="../theme/theme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31519" y="359663"/>
            <a:ext cx="1767839" cy="289560"/>
          </a:xfrm>
          <a:prstGeom prst="rect">
            <a:avLst/>
          </a:prstGeom>
          <a:blipFill>
            <a:blip r:embed="rId7" cstate="print"/>
            <a:stretch>
              <a:fillRect/>
            </a:stretch>
          </a:blipFill>
        </p:spPr>
        <p:txBody>
          <a:bodyPr wrap="square" lIns="0" tIns="0" rIns="0" bIns="0" rtlCol="0"/>
          <a:lstStyle/>
          <a:p>
            <a:endParaRPr/>
          </a:p>
        </p:txBody>
      </p:sp>
      <p:sp>
        <p:nvSpPr>
          <p:cNvPr id="17" name="bk object 17"/>
          <p:cNvSpPr/>
          <p:nvPr/>
        </p:nvSpPr>
        <p:spPr>
          <a:xfrm>
            <a:off x="8062622" y="188912"/>
            <a:ext cx="3554718" cy="596483"/>
          </a:xfrm>
          <a:prstGeom prst="rect">
            <a:avLst/>
          </a:prstGeom>
          <a:blipFill>
            <a:blip r:embed="rId8" cstate="print"/>
            <a:stretch>
              <a:fillRect/>
            </a:stretch>
          </a:blipFill>
        </p:spPr>
        <p:txBody>
          <a:bodyPr wrap="square" lIns="0" tIns="0" rIns="0" bIns="0" rtlCol="0"/>
          <a:lstStyle/>
          <a:p>
            <a:endParaRPr/>
          </a:p>
        </p:txBody>
      </p:sp>
      <p:sp>
        <p:nvSpPr>
          <p:cNvPr id="2" name="Holder 2"/>
          <p:cNvSpPr>
            <a:spLocks noGrp="1"/>
          </p:cNvSpPr>
          <p:nvPr>
            <p:ph type="title"/>
          </p:nvPr>
        </p:nvSpPr>
        <p:spPr>
          <a:xfrm>
            <a:off x="696256" y="1029715"/>
            <a:ext cx="10799486" cy="391159"/>
          </a:xfrm>
          <a:prstGeom prst="rect">
            <a:avLst/>
          </a:prstGeom>
        </p:spPr>
        <p:txBody>
          <a:bodyPr wrap="square" lIns="0" tIns="0" rIns="0" bIns="0">
            <a:spAutoFit/>
          </a:bodyPr>
          <a:lstStyle>
            <a:lvl1pPr>
              <a:defRPr sz="2400" b="0" i="0">
                <a:solidFill>
                  <a:schemeClr val="tx1"/>
                </a:solidFill>
                <a:latin typeface="Arial"/>
                <a:cs typeface="Arial"/>
              </a:defRPr>
            </a:lvl1pPr>
          </a:lstStyle>
          <a:p>
            <a:endParaRPr/>
          </a:p>
        </p:txBody>
      </p:sp>
      <p:sp>
        <p:nvSpPr>
          <p:cNvPr id="3" name="Holder 3"/>
          <p:cNvSpPr>
            <a:spLocks noGrp="1"/>
          </p:cNvSpPr>
          <p:nvPr>
            <p:ph type="body" idx="1"/>
          </p:nvPr>
        </p:nvSpPr>
        <p:spPr>
          <a:xfrm>
            <a:off x="780772" y="2241803"/>
            <a:ext cx="10630455" cy="3378200"/>
          </a:xfrm>
          <a:prstGeom prst="rect">
            <a:avLst/>
          </a:prstGeom>
        </p:spPr>
        <p:txBody>
          <a:bodyPr wrap="square" lIns="0" tIns="0" rIns="0" bIns="0">
            <a:spAutoFit/>
          </a:bodyPr>
          <a:lstStyle>
            <a:lvl1pPr>
              <a:defRPr sz="20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10/9/2024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9CEF804-E58C-481B-A606-7D35AF68FF55}"/>
              </a:ext>
            </a:extLst>
          </p:cNvPr>
          <p:cNvSpPr>
            <a:spLocks noGrp="1"/>
          </p:cNvSpPr>
          <p:nvPr>
            <p:ph type="title"/>
          </p:nvPr>
        </p:nvSpPr>
        <p:spPr>
          <a:xfrm>
            <a:off x="731837" y="260351"/>
            <a:ext cx="10728325" cy="900000"/>
          </a:xfrm>
          <a:prstGeom prst="rect">
            <a:avLst/>
          </a:prstGeom>
        </p:spPr>
        <p:txBody>
          <a:bodyPr vert="horz" lIns="0" tIns="0" rIns="0" bIns="0" rtlCol="0" anchor="t" anchorCtr="0">
            <a:noAutofit/>
          </a:bodyPr>
          <a:lstStyle/>
          <a:p>
            <a:r>
              <a:rPr lang="de-CH" noProof="0"/>
              <a:t>Mastertitelformat bearbeiten</a:t>
            </a:r>
          </a:p>
        </p:txBody>
      </p:sp>
      <p:sp>
        <p:nvSpPr>
          <p:cNvPr id="3" name="Textplatzhalter 2">
            <a:extLst>
              <a:ext uri="{FF2B5EF4-FFF2-40B4-BE49-F238E27FC236}">
                <a16:creationId xmlns:a16="http://schemas.microsoft.com/office/drawing/2014/main" id="{65C6EC0D-393C-42F2-B6A7-B19C9B098F2D}"/>
              </a:ext>
            </a:extLst>
          </p:cNvPr>
          <p:cNvSpPr>
            <a:spLocks noGrp="1"/>
          </p:cNvSpPr>
          <p:nvPr>
            <p:ph type="body" idx="1"/>
          </p:nvPr>
        </p:nvSpPr>
        <p:spPr>
          <a:xfrm>
            <a:off x="731837" y="1412875"/>
            <a:ext cx="10728325" cy="4680000"/>
          </a:xfrm>
          <a:prstGeom prst="rect">
            <a:avLst/>
          </a:prstGeom>
        </p:spPr>
        <p:txBody>
          <a:bodyPr vert="horz" lIns="0" tIns="0" rIns="0" bIns="0" rtlCol="0">
            <a:noAutofit/>
          </a:bodyPr>
          <a:lstStyle/>
          <a:p>
            <a:pPr lvl="0"/>
            <a:r>
              <a:rPr lang="de-CH" noProof="0"/>
              <a:t>Mastertextformat bearbeiten</a:t>
            </a:r>
          </a:p>
          <a:p>
            <a:pPr lvl="1"/>
            <a:r>
              <a:rPr lang="de-CH" noProof="0"/>
              <a:t>Zweite Ebene</a:t>
            </a:r>
          </a:p>
          <a:p>
            <a:pPr lvl="2"/>
            <a:r>
              <a:rPr lang="de-CH" noProof="0"/>
              <a:t>Dritte Ebene</a:t>
            </a:r>
          </a:p>
          <a:p>
            <a:pPr lvl="3"/>
            <a:r>
              <a:rPr lang="de-CH" noProof="0"/>
              <a:t>Vierte Ebene</a:t>
            </a:r>
          </a:p>
          <a:p>
            <a:pPr lvl="4"/>
            <a:r>
              <a:rPr lang="de-CH" noProof="0"/>
              <a:t>Fünfte Ebene</a:t>
            </a:r>
          </a:p>
        </p:txBody>
      </p:sp>
      <p:sp>
        <p:nvSpPr>
          <p:cNvPr id="4" name="Datumsplatzhalter 3">
            <a:extLst>
              <a:ext uri="{FF2B5EF4-FFF2-40B4-BE49-F238E27FC236}">
                <a16:creationId xmlns:a16="http://schemas.microsoft.com/office/drawing/2014/main" id="{37C96E51-36C9-4BEE-A761-33378A0DF03D}"/>
              </a:ext>
            </a:extLst>
          </p:cNvPr>
          <p:cNvSpPr>
            <a:spLocks noGrp="1"/>
          </p:cNvSpPr>
          <p:nvPr>
            <p:ph type="dt" sz="half" idx="2"/>
          </p:nvPr>
        </p:nvSpPr>
        <p:spPr>
          <a:xfrm>
            <a:off x="10473692" y="6522444"/>
            <a:ext cx="612000" cy="216000"/>
          </a:xfrm>
          <a:prstGeom prst="rect">
            <a:avLst/>
          </a:prstGeom>
        </p:spPr>
        <p:txBody>
          <a:bodyPr vert="horz" lIns="0" tIns="0" rIns="0" bIns="0" rtlCol="0" anchor="ctr"/>
          <a:lstStyle>
            <a:lvl1pPr algn="l">
              <a:defRPr sz="800">
                <a:solidFill>
                  <a:schemeClr val="tx1"/>
                </a:solidFill>
              </a:defRPr>
            </a:lvl1pPr>
          </a:lstStyle>
          <a:p>
            <a:fld id="{269E37AB-EE9C-4565-B2FD-B1FC504BEE2A}" type="datetime1">
              <a:rPr lang="de-CH" noProof="0" smtClean="0"/>
              <a:t>09.10.2024</a:t>
            </a:fld>
            <a:endParaRPr lang="de-CH" noProof="0"/>
          </a:p>
        </p:txBody>
      </p:sp>
      <p:sp>
        <p:nvSpPr>
          <p:cNvPr id="5" name="Fußzeilenplatzhalter 4">
            <a:extLst>
              <a:ext uri="{FF2B5EF4-FFF2-40B4-BE49-F238E27FC236}">
                <a16:creationId xmlns:a16="http://schemas.microsoft.com/office/drawing/2014/main" id="{411EC403-6E63-4450-AFDD-66CA49D6CCBE}"/>
              </a:ext>
            </a:extLst>
          </p:cNvPr>
          <p:cNvSpPr>
            <a:spLocks noGrp="1"/>
          </p:cNvSpPr>
          <p:nvPr>
            <p:ph type="ftr" sz="quarter" idx="3"/>
          </p:nvPr>
        </p:nvSpPr>
        <p:spPr>
          <a:xfrm>
            <a:off x="2171700" y="6522444"/>
            <a:ext cx="5400000" cy="216000"/>
          </a:xfrm>
          <a:prstGeom prst="rect">
            <a:avLst/>
          </a:prstGeom>
        </p:spPr>
        <p:txBody>
          <a:bodyPr vert="horz" lIns="0" tIns="0" rIns="0" bIns="0" rtlCol="0" anchor="ctr"/>
          <a:lstStyle>
            <a:lvl1pPr algn="l">
              <a:defRPr sz="800">
                <a:solidFill>
                  <a:schemeClr val="tx1"/>
                </a:solidFill>
              </a:defRPr>
            </a:lvl1p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7FDFCC57-7DDC-4B2C-A6BE-862DAF9C9F11}"/>
              </a:ext>
            </a:extLst>
          </p:cNvPr>
          <p:cNvSpPr>
            <a:spLocks noGrp="1"/>
          </p:cNvSpPr>
          <p:nvPr>
            <p:ph type="sldNum" sz="quarter" idx="4"/>
          </p:nvPr>
        </p:nvSpPr>
        <p:spPr>
          <a:xfrm>
            <a:off x="11137585" y="6522444"/>
            <a:ext cx="322577" cy="216000"/>
          </a:xfrm>
          <a:prstGeom prst="rect">
            <a:avLst/>
          </a:prstGeom>
        </p:spPr>
        <p:txBody>
          <a:bodyPr vert="horz" lIns="0" tIns="0" rIns="0" bIns="0" rtlCol="0" anchor="ctr"/>
          <a:lstStyle>
            <a:lvl1pPr algn="r">
              <a:defRPr sz="800">
                <a:solidFill>
                  <a:schemeClr val="tx1"/>
                </a:solidFill>
              </a:defRPr>
            </a:lvl1pPr>
          </a:lstStyle>
          <a:p>
            <a:fld id="{5ACA52AF-F19D-405C-AD5F-7D94B96A5CC3}" type="slidenum">
              <a:rPr lang="de-CH" noProof="0" smtClean="0"/>
              <a:pPr/>
              <a:t>‹#›</a:t>
            </a:fld>
            <a:endParaRPr lang="de-CH" noProof="0"/>
          </a:p>
        </p:txBody>
      </p:sp>
    </p:spTree>
    <p:extLst>
      <p:ext uri="{BB962C8B-B14F-4D97-AF65-F5344CB8AC3E}">
        <p14:creationId xmlns:p14="http://schemas.microsoft.com/office/powerpoint/2010/main" val="77768236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Lst>
  <p:hf hdr="0"/>
  <p:txStyles>
    <p:titleStyle>
      <a:lvl1pPr algn="l" defTabSz="914400"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61">
          <p15:clr>
            <a:srgbClr val="F26B43"/>
          </p15:clr>
        </p15:guide>
        <p15:guide id="3" pos="7219">
          <p15:clr>
            <a:srgbClr val="F26B43"/>
          </p15:clr>
        </p15:guide>
        <p15:guide id="4" orient="horz" pos="164">
          <p15:clr>
            <a:srgbClr val="F26B43"/>
          </p15:clr>
        </p15:guide>
        <p15:guide id="5" orient="horz" pos="890">
          <p15:clr>
            <a:srgbClr val="F26B43"/>
          </p15:clr>
        </p15:guide>
        <p15:guide id="6" orient="horz" pos="4201">
          <p15:clr>
            <a:srgbClr val="F26B43"/>
          </p15:clr>
        </p15:guide>
        <p15:guide id="7"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7"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sv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 Id="rId9" Type="http://schemas.openxmlformats.org/officeDocument/2006/relationships/image" Target="../media/image5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490.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2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2.png"/><Relationship Id="rId7"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490.png"/><Relationship Id="rId9" Type="http://schemas.openxmlformats.org/officeDocument/2006/relationships/image" Target="../media/image77.png"/></Relationships>
</file>

<file path=ppt/slides/_rels/slide24.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80.png"/><Relationship Id="rId4" Type="http://schemas.openxmlformats.org/officeDocument/2006/relationships/image" Target="../media/image530.png"/></Relationships>
</file>

<file path=ppt/slides/_rels/slide25.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81.png"/></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90.svg"/><Relationship Id="rId5" Type="http://schemas.openxmlformats.org/officeDocument/2006/relationships/image" Target="../media/image89.png"/><Relationship Id="rId10" Type="http://schemas.openxmlformats.org/officeDocument/2006/relationships/image" Target="../media/image94.svg"/><Relationship Id="rId4" Type="http://schemas.openxmlformats.org/officeDocument/2006/relationships/image" Target="../media/image88.svg"/><Relationship Id="rId9" Type="http://schemas.openxmlformats.org/officeDocument/2006/relationships/image" Target="../media/image93.png"/></Relationships>
</file>

<file path=ppt/slides/_rels/slide29.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98.svg"/><Relationship Id="rId5" Type="http://schemas.openxmlformats.org/officeDocument/2006/relationships/image" Target="../media/image97.png"/><Relationship Id="rId10" Type="http://schemas.openxmlformats.org/officeDocument/2006/relationships/image" Target="../media/image102.svg"/><Relationship Id="rId4" Type="http://schemas.openxmlformats.org/officeDocument/2006/relationships/image" Target="../media/image96.svg"/><Relationship Id="rId9" Type="http://schemas.openxmlformats.org/officeDocument/2006/relationships/image" Target="../media/image10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106.svg"/><Relationship Id="rId5" Type="http://schemas.openxmlformats.org/officeDocument/2006/relationships/image" Target="../media/image10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s>
</file>

<file path=ppt/slides/_rels/slide31.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114.svg"/><Relationship Id="rId5" Type="http://schemas.openxmlformats.org/officeDocument/2006/relationships/image" Target="../media/image113.png"/><Relationship Id="rId10" Type="http://schemas.openxmlformats.org/officeDocument/2006/relationships/image" Target="../media/image118.svg"/><Relationship Id="rId4" Type="http://schemas.openxmlformats.org/officeDocument/2006/relationships/image" Target="../media/image112.svg"/><Relationship Id="rId9" Type="http://schemas.openxmlformats.org/officeDocument/2006/relationships/image" Target="../media/image117.png"/></Relationships>
</file>

<file path=ppt/slides/_rels/slide32.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122.svg"/><Relationship Id="rId5" Type="http://schemas.openxmlformats.org/officeDocument/2006/relationships/image" Target="../media/image121.png"/><Relationship Id="rId10" Type="http://schemas.openxmlformats.org/officeDocument/2006/relationships/image" Target="../media/image126.svg"/><Relationship Id="rId4" Type="http://schemas.openxmlformats.org/officeDocument/2006/relationships/image" Target="../media/image120.svg"/><Relationship Id="rId9" Type="http://schemas.openxmlformats.org/officeDocument/2006/relationships/image" Target="../media/image125.png"/></Relationships>
</file>

<file path=ppt/slides/_rels/slide3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8" Type="http://schemas.openxmlformats.org/officeDocument/2006/relationships/image" Target="../media/image1050.png"/><Relationship Id="rId3" Type="http://schemas.openxmlformats.org/officeDocument/2006/relationships/image" Target="../media/image102.png"/><Relationship Id="rId7" Type="http://schemas.openxmlformats.org/officeDocument/2006/relationships/image" Target="../media/image104.png"/><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1030.png"/><Relationship Id="rId5" Type="http://schemas.openxmlformats.org/officeDocument/2006/relationships/image" Target="../media/image120.svg"/><Relationship Id="rId4" Type="http://schemas.openxmlformats.org/officeDocument/2006/relationships/image" Target="../media/image119.png"/><Relationship Id="rId9" Type="http://schemas.openxmlformats.org/officeDocument/2006/relationships/image" Target="../media/image106.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54.svg"/></Relationships>
</file>

<file path=ppt/slides/_rels/slide37.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8.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79.png"/></Relationships>
</file>

<file path=ppt/slides/_rels/slide38.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 Id="rId9" Type="http://schemas.openxmlformats.org/officeDocument/2006/relationships/image" Target="../media/image145.png"/></Relationships>
</file>

<file path=ppt/slides/_rels/slide3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8" Type="http://schemas.openxmlformats.org/officeDocument/2006/relationships/image" Target="../media/image1050.png"/><Relationship Id="rId3" Type="http://schemas.openxmlformats.org/officeDocument/2006/relationships/image" Target="../media/image1210.png"/><Relationship Id="rId7" Type="http://schemas.openxmlformats.org/officeDocument/2006/relationships/image" Target="../media/image104.pn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1030.png"/><Relationship Id="rId5" Type="http://schemas.openxmlformats.org/officeDocument/2006/relationships/image" Target="../media/image120.svg"/><Relationship Id="rId10" Type="http://schemas.openxmlformats.org/officeDocument/2006/relationships/image" Target="../media/image122.png"/><Relationship Id="rId4" Type="http://schemas.openxmlformats.org/officeDocument/2006/relationships/image" Target="../media/image119.png"/><Relationship Id="rId9" Type="http://schemas.openxmlformats.org/officeDocument/2006/relationships/image" Target="../media/image106.png"/></Relationships>
</file>

<file path=ppt/slides/_rels/slide41.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56.sv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8" Type="http://schemas.openxmlformats.org/officeDocument/2006/relationships/image" Target="../media/image156.svg"/><Relationship Id="rId13" Type="http://schemas.openxmlformats.org/officeDocument/2006/relationships/image" Target="../media/image161.png"/><Relationship Id="rId3" Type="http://schemas.openxmlformats.org/officeDocument/2006/relationships/image" Target="../media/image151.png"/><Relationship Id="rId7" Type="http://schemas.openxmlformats.org/officeDocument/2006/relationships/image" Target="../media/image155.png"/><Relationship Id="rId12" Type="http://schemas.openxmlformats.org/officeDocument/2006/relationships/image" Target="../media/image160.svg"/><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154.svg"/><Relationship Id="rId11" Type="http://schemas.openxmlformats.org/officeDocument/2006/relationships/image" Target="../media/image159.png"/><Relationship Id="rId5" Type="http://schemas.openxmlformats.org/officeDocument/2006/relationships/image" Target="../media/image153.png"/><Relationship Id="rId10" Type="http://schemas.openxmlformats.org/officeDocument/2006/relationships/image" Target="../media/image158.svg"/><Relationship Id="rId4" Type="http://schemas.openxmlformats.org/officeDocument/2006/relationships/image" Target="../media/image152.png"/><Relationship Id="rId9" Type="http://schemas.openxmlformats.org/officeDocument/2006/relationships/image" Target="../media/image157.png"/><Relationship Id="rId14" Type="http://schemas.openxmlformats.org/officeDocument/2006/relationships/image" Target="../media/image162.svg"/></Relationships>
</file>

<file path=ppt/slides/_rels/slide43.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73.png"/><Relationship Id="rId3" Type="http://schemas.openxmlformats.org/officeDocument/2006/relationships/image" Target="../media/image163.png"/><Relationship Id="rId7" Type="http://schemas.openxmlformats.org/officeDocument/2006/relationships/image" Target="../media/image167.png"/><Relationship Id="rId12" Type="http://schemas.openxmlformats.org/officeDocument/2006/relationships/image" Target="../media/image172.png"/><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image" Target="../media/image166.png"/><Relationship Id="rId11" Type="http://schemas.openxmlformats.org/officeDocument/2006/relationships/image" Target="../media/image171.png"/><Relationship Id="rId5" Type="http://schemas.openxmlformats.org/officeDocument/2006/relationships/image" Target="../media/image165.svg"/><Relationship Id="rId10" Type="http://schemas.openxmlformats.org/officeDocument/2006/relationships/image" Target="../media/image170.jpeg"/><Relationship Id="rId4" Type="http://schemas.openxmlformats.org/officeDocument/2006/relationships/image" Target="../media/image164.png"/><Relationship Id="rId9" Type="http://schemas.openxmlformats.org/officeDocument/2006/relationships/image" Target="../media/image169.png"/></Relationships>
</file>

<file path=ppt/slides/_rels/slide44.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33.png"/><Relationship Id="rId12"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11.xml"/><Relationship Id="rId6" Type="http://schemas.openxmlformats.org/officeDocument/2006/relationships/image" Target="../media/image132.png"/><Relationship Id="rId11" Type="http://schemas.openxmlformats.org/officeDocument/2006/relationships/image" Target="../media/image178.png"/><Relationship Id="rId5" Type="http://schemas.openxmlformats.org/officeDocument/2006/relationships/image" Target="../media/image131.png"/><Relationship Id="rId10" Type="http://schemas.openxmlformats.org/officeDocument/2006/relationships/image" Target="../media/image177.png"/><Relationship Id="rId4" Type="http://schemas.openxmlformats.org/officeDocument/2006/relationships/image" Target="../media/image130.png"/><Relationship Id="rId9" Type="http://schemas.openxmlformats.org/officeDocument/2006/relationships/image" Target="../media/image176.png"/><Relationship Id="rId1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1360.png"/></Relationships>
</file>

<file path=ppt/slides/_rels/slide46.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0.png"/><Relationship Id="rId7" Type="http://schemas.openxmlformats.org/officeDocument/2006/relationships/image" Target="../media/image183.png"/><Relationship Id="rId2" Type="http://schemas.openxmlformats.org/officeDocument/2006/relationships/notesSlide" Target="../notesSlides/notesSlide39.xml"/><Relationship Id="rId1" Type="http://schemas.openxmlformats.org/officeDocument/2006/relationships/slideLayout" Target="../slideLayouts/slideLayout11.xml"/><Relationship Id="rId6" Type="http://schemas.openxmlformats.org/officeDocument/2006/relationships/image" Target="../media/image182.png"/><Relationship Id="rId11" Type="http://schemas.openxmlformats.org/officeDocument/2006/relationships/image" Target="../media/image186.png"/><Relationship Id="rId5" Type="http://schemas.openxmlformats.org/officeDocument/2006/relationships/image" Target="../media/image181.png"/><Relationship Id="rId10" Type="http://schemas.openxmlformats.org/officeDocument/2006/relationships/image" Target="../media/image79.png"/><Relationship Id="rId4" Type="http://schemas.openxmlformats.org/officeDocument/2006/relationships/image" Target="../media/image1380.png"/><Relationship Id="rId9" Type="http://schemas.openxmlformats.org/officeDocument/2006/relationships/image" Target="../media/image18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gif"/><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2.xml"/><Relationship Id="rId16" Type="http://schemas.openxmlformats.org/officeDocument/2006/relationships/image" Target="../media/image29.png"/><Relationship Id="rId1" Type="http://schemas.openxmlformats.org/officeDocument/2006/relationships/slideLayout" Target="../slideLayouts/slideLayout11.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sv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31519" y="359663"/>
            <a:ext cx="1767839" cy="28956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31837" y="1016000"/>
            <a:ext cx="10728325" cy="52560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0" y="2233537"/>
            <a:ext cx="6096000" cy="3312160"/>
          </a:xfrm>
          <a:custGeom>
            <a:avLst/>
            <a:gdLst/>
            <a:ahLst/>
            <a:cxnLst/>
            <a:rect l="l" t="t" r="r" b="b"/>
            <a:pathLst>
              <a:path w="6096000" h="3312160">
                <a:moveTo>
                  <a:pt x="0" y="0"/>
                </a:moveTo>
                <a:lnTo>
                  <a:pt x="6096000" y="0"/>
                </a:lnTo>
                <a:lnTo>
                  <a:pt x="6096000" y="3311999"/>
                </a:lnTo>
                <a:lnTo>
                  <a:pt x="0" y="3311999"/>
                </a:lnTo>
                <a:lnTo>
                  <a:pt x="0" y="0"/>
                </a:lnTo>
                <a:close/>
              </a:path>
            </a:pathLst>
          </a:custGeom>
          <a:solidFill>
            <a:srgbClr val="215CAF"/>
          </a:solidFill>
        </p:spPr>
        <p:txBody>
          <a:bodyPr wrap="square" lIns="0" tIns="0" rIns="0" bIns="0" rtlCol="0"/>
          <a:lstStyle/>
          <a:p>
            <a:endParaRPr/>
          </a:p>
        </p:txBody>
      </p:sp>
      <p:sp>
        <p:nvSpPr>
          <p:cNvPr id="5" name="object 5"/>
          <p:cNvSpPr txBox="1">
            <a:spLocks noGrp="1"/>
          </p:cNvSpPr>
          <p:nvPr>
            <p:ph type="title"/>
          </p:nvPr>
        </p:nvSpPr>
        <p:spPr>
          <a:xfrm>
            <a:off x="1067299" y="2461259"/>
            <a:ext cx="4427855" cy="635000"/>
          </a:xfrm>
          <a:prstGeom prst="rect">
            <a:avLst/>
          </a:prstGeom>
        </p:spPr>
        <p:txBody>
          <a:bodyPr vert="horz" wrap="square" lIns="0" tIns="12700" rIns="0" bIns="0" rtlCol="0">
            <a:spAutoFit/>
          </a:bodyPr>
          <a:lstStyle/>
          <a:p>
            <a:pPr marL="12700" marR="5080">
              <a:lnSpc>
                <a:spcPct val="100000"/>
              </a:lnSpc>
              <a:spcBef>
                <a:spcPts val="100"/>
              </a:spcBef>
            </a:pPr>
            <a:r>
              <a:rPr lang="en-US" sz="2000" dirty="0">
                <a:solidFill>
                  <a:srgbClr val="FFFFFF"/>
                </a:solidFill>
              </a:rPr>
              <a:t>Optimizing Planar Arrays of Magnetic Sensors for Medical Robot Localization</a:t>
            </a:r>
            <a:endParaRPr sz="2000" dirty="0"/>
          </a:p>
        </p:txBody>
      </p:sp>
      <p:sp>
        <p:nvSpPr>
          <p:cNvPr id="6" name="object 6"/>
          <p:cNvSpPr txBox="1"/>
          <p:nvPr/>
        </p:nvSpPr>
        <p:spPr>
          <a:xfrm>
            <a:off x="3767107" y="4299712"/>
            <a:ext cx="211645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Arial"/>
                <a:cs typeface="Arial"/>
              </a:rPr>
              <a:t>Prof. </a:t>
            </a:r>
            <a:r>
              <a:rPr sz="1400" spc="-30" dirty="0">
                <a:solidFill>
                  <a:srgbClr val="FFFFFF"/>
                </a:solidFill>
                <a:latin typeface="Arial"/>
                <a:cs typeface="Arial"/>
              </a:rPr>
              <a:t>Dr. </a:t>
            </a:r>
            <a:r>
              <a:rPr sz="1400" spc="-5" dirty="0">
                <a:solidFill>
                  <a:srgbClr val="FFFFFF"/>
                </a:solidFill>
                <a:latin typeface="Arial"/>
                <a:cs typeface="Arial"/>
              </a:rPr>
              <a:t>Bradley </a:t>
            </a:r>
            <a:r>
              <a:rPr sz="1400" dirty="0">
                <a:solidFill>
                  <a:srgbClr val="FFFFFF"/>
                </a:solidFill>
                <a:latin typeface="Arial"/>
                <a:cs typeface="Arial"/>
              </a:rPr>
              <a:t>J.</a:t>
            </a:r>
            <a:r>
              <a:rPr sz="1400" spc="-30" dirty="0">
                <a:solidFill>
                  <a:srgbClr val="FFFFFF"/>
                </a:solidFill>
                <a:latin typeface="Arial"/>
                <a:cs typeface="Arial"/>
              </a:rPr>
              <a:t> </a:t>
            </a:r>
            <a:r>
              <a:rPr sz="1400" spc="-5" dirty="0">
                <a:solidFill>
                  <a:srgbClr val="FFFFFF"/>
                </a:solidFill>
                <a:latin typeface="Arial"/>
                <a:cs typeface="Arial"/>
              </a:rPr>
              <a:t>Nelson</a:t>
            </a:r>
            <a:endParaRPr sz="1400" dirty="0">
              <a:latin typeface="Arial"/>
              <a:cs typeface="Arial"/>
            </a:endParaRPr>
          </a:p>
        </p:txBody>
      </p:sp>
      <p:sp>
        <p:nvSpPr>
          <p:cNvPr id="7" name="object 7"/>
          <p:cNvSpPr txBox="1"/>
          <p:nvPr/>
        </p:nvSpPr>
        <p:spPr>
          <a:xfrm>
            <a:off x="1035736" y="4090797"/>
            <a:ext cx="2037080" cy="656590"/>
          </a:xfrm>
          <a:prstGeom prst="rect">
            <a:avLst/>
          </a:prstGeom>
        </p:spPr>
        <p:txBody>
          <a:bodyPr vert="horz" wrap="square" lIns="0" tIns="12700" rIns="0" bIns="0" rtlCol="0">
            <a:spAutoFit/>
          </a:bodyPr>
          <a:lstStyle/>
          <a:p>
            <a:pPr marL="12700">
              <a:lnSpc>
                <a:spcPts val="1645"/>
              </a:lnSpc>
              <a:spcBef>
                <a:spcPts val="100"/>
              </a:spcBef>
            </a:pPr>
            <a:r>
              <a:rPr sz="1400" spc="-5" dirty="0">
                <a:solidFill>
                  <a:srgbClr val="FFFFFF"/>
                </a:solidFill>
                <a:latin typeface="Arial"/>
                <a:cs typeface="Arial"/>
              </a:rPr>
              <a:t>Supervisors:</a:t>
            </a:r>
            <a:endParaRPr sz="1400" dirty="0">
              <a:latin typeface="Arial"/>
              <a:cs typeface="Arial"/>
            </a:endParaRPr>
          </a:p>
          <a:p>
            <a:pPr marL="12700" marR="5080">
              <a:lnSpc>
                <a:spcPts val="1680"/>
              </a:lnSpc>
              <a:spcBef>
                <a:spcPts val="20"/>
              </a:spcBef>
            </a:pPr>
            <a:r>
              <a:rPr sz="1400" spc="-5" dirty="0">
                <a:solidFill>
                  <a:srgbClr val="FFFFFF"/>
                </a:solidFill>
                <a:latin typeface="Arial"/>
                <a:cs typeface="Arial"/>
              </a:rPr>
              <a:t>Prof. </a:t>
            </a:r>
            <a:r>
              <a:rPr sz="1400" spc="-30" dirty="0">
                <a:solidFill>
                  <a:srgbClr val="FFFFFF"/>
                </a:solidFill>
                <a:latin typeface="Arial"/>
                <a:cs typeface="Arial"/>
              </a:rPr>
              <a:t>Dr. </a:t>
            </a:r>
            <a:r>
              <a:rPr sz="1400" spc="-5" dirty="0">
                <a:solidFill>
                  <a:srgbClr val="FFFFFF"/>
                </a:solidFill>
                <a:latin typeface="Arial"/>
                <a:cs typeface="Arial"/>
              </a:rPr>
              <a:t>Pierre </a:t>
            </a:r>
            <a:r>
              <a:rPr sz="1400" dirty="0">
                <a:solidFill>
                  <a:srgbClr val="FFFFFF"/>
                </a:solidFill>
                <a:latin typeface="Arial"/>
                <a:cs typeface="Arial"/>
              </a:rPr>
              <a:t>E. </a:t>
            </a:r>
            <a:r>
              <a:rPr sz="1400" spc="-5" dirty="0">
                <a:solidFill>
                  <a:srgbClr val="FFFFFF"/>
                </a:solidFill>
                <a:latin typeface="Arial"/>
                <a:cs typeface="Arial"/>
              </a:rPr>
              <a:t>Dupont  </a:t>
            </a:r>
            <a:r>
              <a:rPr lang="en-US" sz="1400" spc="-5" dirty="0">
                <a:solidFill>
                  <a:srgbClr val="FFFFFF"/>
                </a:solidFill>
                <a:latin typeface="Arial"/>
                <a:cs typeface="Arial"/>
              </a:rPr>
              <a:t>Prof. </a:t>
            </a:r>
            <a:r>
              <a:rPr sz="1400" spc="-30" dirty="0">
                <a:solidFill>
                  <a:srgbClr val="FFFFFF"/>
                </a:solidFill>
                <a:latin typeface="Arial"/>
                <a:cs typeface="Arial"/>
              </a:rPr>
              <a:t>Dr. </a:t>
            </a:r>
            <a:r>
              <a:rPr lang="en-US" sz="1400" spc="-5" dirty="0">
                <a:solidFill>
                  <a:srgbClr val="FFFFFF"/>
                </a:solidFill>
                <a:latin typeface="Arial"/>
                <a:cs typeface="Arial"/>
              </a:rPr>
              <a:t>Giovanni </a:t>
            </a:r>
            <a:r>
              <a:rPr lang="en-US" sz="1400" spc="-5" dirty="0" err="1">
                <a:solidFill>
                  <a:srgbClr val="FFFFFF"/>
                </a:solidFill>
                <a:latin typeface="Arial"/>
                <a:cs typeface="Arial"/>
              </a:rPr>
              <a:t>Pittiglio</a:t>
            </a:r>
            <a:endParaRPr sz="1400" dirty="0">
              <a:latin typeface="Arial"/>
              <a:cs typeface="Arial"/>
            </a:endParaRPr>
          </a:p>
        </p:txBody>
      </p:sp>
      <p:sp>
        <p:nvSpPr>
          <p:cNvPr id="8" name="object 8"/>
          <p:cNvSpPr txBox="1"/>
          <p:nvPr/>
        </p:nvSpPr>
        <p:spPr>
          <a:xfrm>
            <a:off x="1039299" y="5076444"/>
            <a:ext cx="2312670" cy="455295"/>
          </a:xfrm>
          <a:prstGeom prst="rect">
            <a:avLst/>
          </a:prstGeom>
        </p:spPr>
        <p:txBody>
          <a:bodyPr vert="horz" wrap="square" lIns="0" tIns="12700" rIns="0" bIns="0" rtlCol="0">
            <a:spAutoFit/>
          </a:bodyPr>
          <a:lstStyle/>
          <a:p>
            <a:pPr marL="12700">
              <a:lnSpc>
                <a:spcPct val="100000"/>
              </a:lnSpc>
              <a:spcBef>
                <a:spcPts val="100"/>
              </a:spcBef>
            </a:pPr>
            <a:r>
              <a:rPr lang="en-US" sz="1400" dirty="0">
                <a:solidFill>
                  <a:srgbClr val="FFFFFF"/>
                </a:solidFill>
                <a:latin typeface="Arial"/>
                <a:cs typeface="Arial"/>
              </a:rPr>
              <a:t>Master’s </a:t>
            </a:r>
            <a:r>
              <a:rPr lang="en-US" sz="1400" spc="-5" dirty="0">
                <a:solidFill>
                  <a:srgbClr val="FFFFFF"/>
                </a:solidFill>
                <a:latin typeface="Arial"/>
                <a:cs typeface="Arial"/>
              </a:rPr>
              <a:t>Thesis</a:t>
            </a:r>
            <a:r>
              <a:rPr lang="en-US" sz="1400" spc="-95" dirty="0">
                <a:solidFill>
                  <a:srgbClr val="FFFFFF"/>
                </a:solidFill>
                <a:latin typeface="Arial"/>
                <a:cs typeface="Arial"/>
              </a:rPr>
              <a:t> </a:t>
            </a:r>
            <a:r>
              <a:rPr lang="en-US" sz="1400" spc="-5" dirty="0">
                <a:solidFill>
                  <a:srgbClr val="FFFFFF"/>
                </a:solidFill>
                <a:latin typeface="Arial"/>
                <a:cs typeface="Arial"/>
              </a:rPr>
              <a:t>Presentation</a:t>
            </a:r>
            <a:endParaRPr lang="en-US" sz="1400" dirty="0">
              <a:latin typeface="Arial"/>
              <a:cs typeface="Arial"/>
            </a:endParaRPr>
          </a:p>
          <a:p>
            <a:pPr marL="12700">
              <a:lnSpc>
                <a:spcPct val="100000"/>
              </a:lnSpc>
              <a:spcBef>
                <a:spcPts val="25"/>
              </a:spcBef>
            </a:pPr>
            <a:r>
              <a:rPr lang="en-US" sz="1400" spc="-5" dirty="0">
                <a:solidFill>
                  <a:srgbClr val="FFFFFF"/>
                </a:solidFill>
                <a:latin typeface="Arial"/>
                <a:cs typeface="Arial"/>
              </a:rPr>
              <a:t>October 11</a:t>
            </a:r>
            <a:r>
              <a:rPr lang="en-US" sz="1400" spc="-5" baseline="30000" dirty="0">
                <a:solidFill>
                  <a:srgbClr val="FFFFFF"/>
                </a:solidFill>
                <a:latin typeface="Arial"/>
                <a:cs typeface="Arial"/>
              </a:rPr>
              <a:t>th</a:t>
            </a:r>
            <a:r>
              <a:rPr lang="en-US" sz="1400" spc="-5" dirty="0">
                <a:solidFill>
                  <a:srgbClr val="FFFFFF"/>
                </a:solidFill>
                <a:latin typeface="Arial"/>
                <a:cs typeface="Arial"/>
              </a:rPr>
              <a:t> ,</a:t>
            </a:r>
            <a:r>
              <a:rPr sz="1400" spc="-90" dirty="0">
                <a:solidFill>
                  <a:srgbClr val="FFFFFF"/>
                </a:solidFill>
                <a:latin typeface="Arial"/>
                <a:cs typeface="Arial"/>
              </a:rPr>
              <a:t> </a:t>
            </a:r>
            <a:r>
              <a:rPr sz="1400" spc="-5" dirty="0">
                <a:solidFill>
                  <a:srgbClr val="FFFFFF"/>
                </a:solidFill>
                <a:latin typeface="Arial"/>
                <a:cs typeface="Arial"/>
              </a:rPr>
              <a:t>2024</a:t>
            </a:r>
            <a:endParaRPr sz="1400" dirty="0">
              <a:latin typeface="Arial"/>
              <a:cs typeface="Arial"/>
            </a:endParaRPr>
          </a:p>
        </p:txBody>
      </p:sp>
      <p:sp>
        <p:nvSpPr>
          <p:cNvPr id="9" name="object 9"/>
          <p:cNvSpPr/>
          <p:nvPr/>
        </p:nvSpPr>
        <p:spPr>
          <a:xfrm>
            <a:off x="8062622" y="188912"/>
            <a:ext cx="3554718" cy="596483"/>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1035736" y="3462020"/>
            <a:ext cx="2337435" cy="299720"/>
          </a:xfrm>
          <a:prstGeom prst="rect">
            <a:avLst/>
          </a:prstGeom>
        </p:spPr>
        <p:txBody>
          <a:bodyPr vert="horz" wrap="square" lIns="0" tIns="12700" rIns="0" bIns="0" rtlCol="0">
            <a:spAutoFit/>
          </a:bodyPr>
          <a:lstStyle/>
          <a:p>
            <a:pPr marL="12700">
              <a:lnSpc>
                <a:spcPct val="100000"/>
              </a:lnSpc>
              <a:spcBef>
                <a:spcPts val="100"/>
              </a:spcBef>
            </a:pPr>
            <a:r>
              <a:rPr lang="en-US" sz="1800" spc="-5" dirty="0">
                <a:solidFill>
                  <a:srgbClr val="FFFFFF"/>
                </a:solidFill>
                <a:latin typeface="Arial"/>
                <a:cs typeface="Arial"/>
              </a:rPr>
              <a:t>Xiaowei Lin</a:t>
            </a:r>
            <a:endParaRPr sz="1800" dirty="0">
              <a:latin typeface="Arial"/>
              <a:cs typeface="Arial"/>
            </a:endParaRPr>
          </a:p>
        </p:txBody>
      </p:sp>
      <p:pic>
        <p:nvPicPr>
          <p:cNvPr id="15" name="图片 14">
            <a:extLst>
              <a:ext uri="{FF2B5EF4-FFF2-40B4-BE49-F238E27FC236}">
                <a16:creationId xmlns:a16="http://schemas.microsoft.com/office/drawing/2014/main" id="{B9E84FEC-2713-351F-C443-0C24D9B829F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7211757" y="2034276"/>
            <a:ext cx="4606572" cy="345492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Linearize with respect to orientation</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mc:Choice xmlns:a14="http://schemas.microsoft.com/office/drawing/2010/main" Requires="a14">
          <p:sp>
            <p:nvSpPr>
              <p:cNvPr id="3" name="Inhaltsplatzhalter 2">
                <a:extLst>
                  <a:ext uri="{FF2B5EF4-FFF2-40B4-BE49-F238E27FC236}">
                    <a16:creationId xmlns:a16="http://schemas.microsoft.com/office/drawing/2014/main" id="{493FF16A-9D4C-F5A0-BEBE-5FE273A573CC}"/>
                  </a:ext>
                </a:extLst>
              </p:cNvPr>
              <p:cNvSpPr txBox="1">
                <a:spLocks/>
              </p:cNvSpPr>
              <p:nvPr/>
            </p:nvSpPr>
            <p:spPr>
              <a:xfrm>
                <a:off x="884237" y="1274375"/>
                <a:ext cx="10728325" cy="49709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ltLang="zh-CN" dirty="0">
                    <a:solidFill>
                      <a:prstClr val="black"/>
                    </a:solidFill>
                    <a:latin typeface="Arial"/>
                  </a:rPr>
                  <a:t>Parametrization of the orientation </a:t>
                </a:r>
                <a14:m>
                  <m:oMath xmlns:m="http://schemas.openxmlformats.org/officeDocument/2006/math">
                    <m:r>
                      <a:rPr lang="en-US" altLang="zh-CN" b="0" i="1" smtClean="0">
                        <a:latin typeface="Cambria Math" panose="02040503050406030204" pitchFamily="18" charset="0"/>
                      </a:rPr>
                      <m:t>𝑅</m:t>
                    </m:r>
                  </m:oMath>
                </a14:m>
                <a:r>
                  <a:rPr lang="de-DE" altLang="zh-CN" dirty="0">
                    <a:solidFill>
                      <a:prstClr val="black"/>
                    </a:solidFill>
                    <a:latin typeface="Arial"/>
                  </a:rPr>
                  <a:t>: Exponential coordinates.</a:t>
                </a:r>
              </a:p>
              <a:p>
                <a:pPr marL="0" lvl="0" indent="0">
                  <a:buNone/>
                  <a:defRPr/>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ea typeface="Cambria Math" panose="02040503050406030204" pitchFamily="18" charset="0"/>
                        </a:rPr>
                        <m:t>𝑅</m:t>
                      </m:r>
                      <m:d>
                        <m:dPr>
                          <m:ctrlPr>
                            <a:rPr lang="en-US" altLang="zh-CN" i="1">
                              <a:solidFill>
                                <a:prstClr val="black"/>
                              </a:solidFill>
                              <a:latin typeface="Cambria Math" panose="02040503050406030204" pitchFamily="18" charset="0"/>
                              <a:ea typeface="Cambria Math" panose="02040503050406030204" pitchFamily="18" charset="0"/>
                            </a:rPr>
                          </m:ctrlPr>
                        </m:dPr>
                        <m:e>
                          <m:r>
                            <a:rPr lang="en-US" altLang="zh-CN" i="1">
                              <a:solidFill>
                                <a:prstClr val="black"/>
                              </a:solidFill>
                              <a:latin typeface="Cambria Math" panose="02040503050406030204" pitchFamily="18" charset="0"/>
                              <a:ea typeface="Cambria Math" panose="02040503050406030204" pitchFamily="18" charset="0"/>
                            </a:rPr>
                            <m:t>𝜔</m:t>
                          </m:r>
                        </m:e>
                      </m:d>
                      <m:r>
                        <a:rPr lang="en-US" altLang="zh-CN" b="0" i="1" smtClean="0">
                          <a:solidFill>
                            <a:prstClr val="black"/>
                          </a:solidFill>
                          <a:latin typeface="Cambria Math" panose="02040503050406030204" pitchFamily="18" charset="0"/>
                          <a:ea typeface="Cambria Math" panose="02040503050406030204" pitchFamily="18" charset="0"/>
                        </a:rPr>
                        <m:t>: </m:t>
                      </m:r>
                      <m:r>
                        <a:rPr lang="en-US" altLang="zh-CN" b="0" i="1" smtClean="0">
                          <a:solidFill>
                            <a:prstClr val="black"/>
                          </a:solidFill>
                          <a:latin typeface="Cambria Math" panose="02040503050406030204" pitchFamily="18" charset="0"/>
                        </a:rPr>
                        <m:t>𝜔</m:t>
                      </m:r>
                      <m:r>
                        <a:rPr lang="en-US" altLang="zh-CN" b="0" i="1" smtClean="0">
                          <a:solidFill>
                            <a:prstClr val="black"/>
                          </a:solidFill>
                          <a:latin typeface="Cambria Math" panose="02040503050406030204" pitchFamily="18" charset="0"/>
                        </a:rPr>
                        <m:t>∈</m:t>
                      </m:r>
                      <m:sSup>
                        <m:sSupPr>
                          <m:ctrlPr>
                            <a:rPr lang="en-US" altLang="zh-CN" b="0" i="1" smtClean="0">
                              <a:solidFill>
                                <a:prstClr val="black"/>
                              </a:solidFill>
                              <a:latin typeface="Cambria Math" panose="02040503050406030204" pitchFamily="18" charset="0"/>
                              <a:ea typeface="Cambria Math" panose="02040503050406030204" pitchFamily="18" charset="0"/>
                            </a:rPr>
                          </m:ctrlPr>
                        </m:sSupPr>
                        <m:e>
                          <m:r>
                            <a:rPr lang="en-US" altLang="zh-CN" b="0" i="1" smtClean="0">
                              <a:solidFill>
                                <a:prstClr val="black"/>
                              </a:solidFill>
                              <a:latin typeface="Cambria Math" panose="02040503050406030204" pitchFamily="18" charset="0"/>
                              <a:ea typeface="Cambria Math" panose="02040503050406030204" pitchFamily="18" charset="0"/>
                            </a:rPr>
                            <m:t>ℝ</m:t>
                          </m:r>
                        </m:e>
                        <m:sup>
                          <m:r>
                            <a:rPr lang="en-US" altLang="zh-CN" b="0" i="1" smtClean="0">
                              <a:solidFill>
                                <a:prstClr val="black"/>
                              </a:solidFill>
                              <a:latin typeface="Cambria Math" panose="02040503050406030204" pitchFamily="18" charset="0"/>
                              <a:ea typeface="Cambria Math" panose="02040503050406030204" pitchFamily="18" charset="0"/>
                            </a:rPr>
                            <m:t>3</m:t>
                          </m:r>
                        </m:sup>
                      </m:sSup>
                      <m:r>
                        <a:rPr lang="en-US" altLang="zh-CN" b="0" i="1" smtClean="0">
                          <a:solidFill>
                            <a:prstClr val="black"/>
                          </a:solidFill>
                          <a:latin typeface="Cambria Math" panose="02040503050406030204" pitchFamily="18" charset="0"/>
                          <a:ea typeface="Cambria Math" panose="02040503050406030204" pitchFamily="18" charset="0"/>
                        </a:rPr>
                        <m:t>→ </m:t>
                      </m:r>
                      <m:r>
                        <a:rPr lang="en-US" altLang="zh-CN" b="0" i="1" smtClean="0">
                          <a:solidFill>
                            <a:prstClr val="black"/>
                          </a:solidFill>
                          <a:latin typeface="Cambria Math" panose="02040503050406030204" pitchFamily="18" charset="0"/>
                          <a:ea typeface="Cambria Math" panose="02040503050406030204" pitchFamily="18" charset="0"/>
                        </a:rPr>
                        <m:t>𝑅</m:t>
                      </m:r>
                      <m:r>
                        <a:rPr lang="en-US" altLang="zh-CN" b="0" i="1" smtClean="0">
                          <a:solidFill>
                            <a:prstClr val="black"/>
                          </a:solidFill>
                          <a:latin typeface="Cambria Math" panose="02040503050406030204" pitchFamily="18" charset="0"/>
                          <a:ea typeface="Cambria Math" panose="02040503050406030204" pitchFamily="18" charset="0"/>
                        </a:rPr>
                        <m:t>∈</m:t>
                      </m:r>
                      <m:r>
                        <a:rPr lang="en-US" altLang="zh-CN" b="0" i="1" smtClean="0">
                          <a:solidFill>
                            <a:prstClr val="black"/>
                          </a:solidFill>
                          <a:latin typeface="Cambria Math" panose="02040503050406030204" pitchFamily="18" charset="0"/>
                          <a:ea typeface="Cambria Math" panose="02040503050406030204" pitchFamily="18" charset="0"/>
                        </a:rPr>
                        <m:t>𝑆𝑂</m:t>
                      </m:r>
                      <m:r>
                        <a:rPr lang="en-US" altLang="zh-CN" b="0" i="1" smtClean="0">
                          <a:solidFill>
                            <a:prstClr val="black"/>
                          </a:solidFill>
                          <a:latin typeface="Cambria Math" panose="02040503050406030204" pitchFamily="18" charset="0"/>
                          <a:ea typeface="Cambria Math" panose="02040503050406030204" pitchFamily="18" charset="0"/>
                        </a:rPr>
                        <m:t>(3)</m:t>
                      </m:r>
                    </m:oMath>
                  </m:oMathPara>
                </a14:m>
                <a:endParaRPr lang="de-DE" altLang="zh-CN" dirty="0">
                  <a:solidFill>
                    <a:prstClr val="black"/>
                  </a:solidFill>
                  <a:latin typeface="Arial"/>
                </a:endParaRPr>
              </a:p>
              <a:p>
                <a:pPr marL="0" marR="0" lvl="0" indent="0" algn="l" defTabSz="914400" rtl="0" eaLnBrk="1" fontAlgn="auto" latinLnBrk="0" hangingPunct="1">
                  <a:lnSpc>
                    <a:spcPct val="100000"/>
                  </a:lnSpc>
                  <a:spcBef>
                    <a:spcPts val="1000"/>
                  </a:spcBef>
                  <a:spcAft>
                    <a:spcPts val="0"/>
                  </a:spcAft>
                  <a:buClrTx/>
                  <a:buSz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mn-ea"/>
                    <a:cs typeface="+mn-cs"/>
                  </a:rPr>
                  <a:t>Rodrigues formula:</a:t>
                </a: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1000"/>
                  </a:spcBef>
                  <a:spcAft>
                    <a:spcPts val="0"/>
                  </a:spcAft>
                  <a:buClrTx/>
                  <a:buSz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exp</m:t>
                          </m:r>
                        </m:fName>
                        <m:e>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d>
                                    <m:dPr>
                                      <m:begChr m:val="["/>
                                      <m:end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e>
                                  </m:d>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b>
                              </m:sSub>
                            </m:e>
                          </m:d>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sin</m:t>
                              </m:r>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func>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en>
                      </m:f>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d>
                            <m:dPr>
                              <m:begChr m:val="["/>
                              <m:end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e>
                          </m:d>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cos</m:t>
                              </m:r>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func>
                        </m:num>
                        <m:den>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d>
                                <m:dPr>
                                  <m:begChr m:val="|"/>
                                  <m:end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e>
                              </m:d>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den>
                      </m:f>
                      <m:sSubSup>
                        <m:sSub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d>
                            <m:dPr>
                              <m:begChr m:val="["/>
                              <m:end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e>
                          </m:d>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b>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1000"/>
                  </a:spcBef>
                  <a:spcAft>
                    <a:spcPts val="0"/>
                  </a:spcAft>
                  <a:buClrTx/>
                  <a:buSzTx/>
                  <a:buNone/>
                  <a:tabLst/>
                  <a:defRPr/>
                </a:pPr>
                <a:endParaRPr lang="de-DE" altLang="zh-CN" dirty="0">
                  <a:solidFill>
                    <a:prstClr val="black"/>
                  </a:solidFill>
                  <a:latin typeface="Arial"/>
                </a:endParaRPr>
              </a:p>
              <a:p>
                <a:pPr marL="0" marR="0" lvl="0" indent="0" algn="l" defTabSz="914400" rtl="0" eaLnBrk="1" fontAlgn="auto" latinLnBrk="0" hangingPunct="1">
                  <a:lnSpc>
                    <a:spcPct val="100000"/>
                  </a:lnSpc>
                  <a:spcBef>
                    <a:spcPts val="1000"/>
                  </a:spcBef>
                  <a:spcAft>
                    <a:spcPts val="0"/>
                  </a:spcAft>
                  <a:buClrTx/>
                  <a:buSzTx/>
                  <a:buNone/>
                  <a:tabLst/>
                  <a:defRPr/>
                </a:pPr>
                <a:r>
                  <a:rPr lang="de-DE" altLang="zh-CN" dirty="0">
                    <a:solidFill>
                      <a:prstClr val="black"/>
                    </a:solidFill>
                    <a:latin typeface="Arial"/>
                  </a:rPr>
                  <a:t>Problem with the global parametrization</a:t>
                </a:r>
                <a:r>
                  <a:rPr lang="en-US" altLang="zh-CN" dirty="0">
                    <a:solidFill>
                      <a:prstClr val="black"/>
                    </a:solidFill>
                    <a:latin typeface="Arial"/>
                  </a:rPr>
                  <a:t>:</a:t>
                </a:r>
              </a:p>
              <a:p>
                <a:pPr marL="0" marR="0" lvl="0" indent="0" algn="l" defTabSz="914400" rtl="0" eaLnBrk="1" fontAlgn="auto" latinLnBrk="0" hangingPunct="1">
                  <a:lnSpc>
                    <a:spcPct val="100000"/>
                  </a:lnSpc>
                  <a:spcBef>
                    <a:spcPts val="1000"/>
                  </a:spcBef>
                  <a:spcAft>
                    <a:spcPts val="0"/>
                  </a:spcAft>
                  <a:buClrTx/>
                  <a:buSzTx/>
                  <a:buNone/>
                  <a:tabLst/>
                  <a:defRPr/>
                </a:pPr>
                <a14:m>
                  <m:oMathPara xmlns:m="http://schemas.openxmlformats.org/officeDocument/2006/math">
                    <m:oMathParaPr>
                      <m:jc m:val="centerGroup"/>
                    </m:oMathParaPr>
                    <m:oMath xmlns:m="http://schemas.openxmlformats.org/officeDocument/2006/math">
                      <m:sSup>
                        <m:sSupPr>
                          <m:ctrlPr>
                            <a:rPr lang="en-US" altLang="zh-CN" b="0" i="1" smtClean="0">
                              <a:solidFill>
                                <a:prstClr val="black"/>
                              </a:solidFill>
                              <a:latin typeface="Cambria Math" panose="02040503050406030204" pitchFamily="18" charset="0"/>
                              <a:ea typeface="Cambria Math" panose="02040503050406030204" pitchFamily="18" charset="0"/>
                            </a:rPr>
                          </m:ctrlPr>
                        </m:sSupPr>
                        <m:e>
                          <m:r>
                            <a:rPr lang="en-US" altLang="zh-CN" b="0" i="1" smtClean="0">
                              <a:solidFill>
                                <a:prstClr val="black"/>
                              </a:solidFill>
                              <a:latin typeface="Cambria Math" panose="02040503050406030204" pitchFamily="18" charset="0"/>
                              <a:ea typeface="Cambria Math" panose="02040503050406030204" pitchFamily="18" charset="0"/>
                            </a:rPr>
                            <m:t>ℝ</m:t>
                          </m:r>
                        </m:e>
                        <m:sup>
                          <m:r>
                            <a:rPr lang="en-US" altLang="zh-CN" b="0" i="1" smtClean="0">
                              <a:solidFill>
                                <a:prstClr val="black"/>
                              </a:solidFill>
                              <a:latin typeface="Cambria Math" panose="02040503050406030204" pitchFamily="18" charset="0"/>
                              <a:ea typeface="Cambria Math" panose="02040503050406030204" pitchFamily="18" charset="0"/>
                            </a:rPr>
                            <m:t>3</m:t>
                          </m:r>
                        </m:sup>
                      </m:sSup>
                      <m:r>
                        <a:rPr lang="en-US" altLang="zh-CN" b="0" i="1" smtClean="0">
                          <a:solidFill>
                            <a:prstClr val="black"/>
                          </a:solidFill>
                          <a:latin typeface="Cambria Math" panose="02040503050406030204" pitchFamily="18" charset="0"/>
                          <a:ea typeface="Cambria Math" panose="02040503050406030204" pitchFamily="18" charset="0"/>
                        </a:rPr>
                        <m:t>≇</m:t>
                      </m:r>
                      <m:r>
                        <a:rPr lang="en-US" altLang="zh-CN" b="0" i="1" smtClean="0">
                          <a:solidFill>
                            <a:prstClr val="black"/>
                          </a:solidFill>
                          <a:latin typeface="Cambria Math" panose="02040503050406030204" pitchFamily="18" charset="0"/>
                          <a:ea typeface="Cambria Math" panose="02040503050406030204" pitchFamily="18" charset="0"/>
                        </a:rPr>
                        <m:t>𝑆𝑂</m:t>
                      </m:r>
                      <m:d>
                        <m:dPr>
                          <m:ctrlPr>
                            <a:rPr lang="en-US" altLang="zh-CN" b="0" i="1" smtClean="0">
                              <a:solidFill>
                                <a:prstClr val="black"/>
                              </a:solidFill>
                              <a:latin typeface="Cambria Math" panose="02040503050406030204" pitchFamily="18" charset="0"/>
                              <a:ea typeface="Cambria Math" panose="02040503050406030204" pitchFamily="18" charset="0"/>
                            </a:rPr>
                          </m:ctrlPr>
                        </m:dPr>
                        <m:e>
                          <m:r>
                            <a:rPr lang="en-US" altLang="zh-CN" b="0" i="1" smtClean="0">
                              <a:solidFill>
                                <a:prstClr val="black"/>
                              </a:solidFill>
                              <a:latin typeface="Cambria Math" panose="02040503050406030204" pitchFamily="18" charset="0"/>
                              <a:ea typeface="Cambria Math" panose="02040503050406030204" pitchFamily="18" charset="0"/>
                            </a:rPr>
                            <m:t>3</m:t>
                          </m:r>
                        </m:e>
                      </m:d>
                    </m:oMath>
                  </m:oMathPara>
                </a14:m>
                <a:endParaRPr lang="en-US" altLang="zh-CN" dirty="0">
                  <a:solidFill>
                    <a:prstClr val="black"/>
                  </a:solidFill>
                  <a:latin typeface="Arial"/>
                  <a:ea typeface="Cambria Math" panose="02040503050406030204" pitchFamily="18"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lang="en-US" altLang="zh-CN" b="0" i="0" dirty="0">
                  <a:solidFill>
                    <a:prstClr val="black"/>
                  </a:solidFill>
                  <a:latin typeface="Arial"/>
                  <a:ea typeface="Cambria Math" panose="02040503050406030204" pitchFamily="18"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lang="en-US" altLang="zh-CN" b="0" i="0" dirty="0">
                  <a:solidFill>
                    <a:prstClr val="black"/>
                  </a:solidFill>
                  <a:latin typeface="Arial"/>
                  <a:ea typeface="Cambria Math" panose="02040503050406030204" pitchFamily="18" charset="0"/>
                </a:endParaRPr>
              </a:p>
              <a:p>
                <a:pPr marL="0" marR="0" lvl="0" indent="0" algn="l" defTabSz="914400" rtl="0" eaLnBrk="1" fontAlgn="auto" latinLnBrk="0" hangingPunct="1">
                  <a:lnSpc>
                    <a:spcPct val="100000"/>
                  </a:lnSpc>
                  <a:spcBef>
                    <a:spcPts val="1000"/>
                  </a:spcBef>
                  <a:spcAft>
                    <a:spcPts val="0"/>
                  </a:spcAft>
                  <a:buClrTx/>
                  <a:buSzTx/>
                  <a:buNone/>
                  <a:tabLst/>
                  <a:defRPr/>
                </a:pPr>
                <a:r>
                  <a:rPr lang="en-US" altLang="zh-CN" dirty="0">
                    <a:solidFill>
                      <a:prstClr val="black"/>
                    </a:solidFill>
                    <a:latin typeface="Arial"/>
                    <a:ea typeface="Cambria Math" panose="02040503050406030204" pitchFamily="18" charset="0"/>
                  </a:rPr>
                  <a:t>Local parametrization:</a:t>
                </a:r>
              </a:p>
              <a:p>
                <a:pPr marL="0" marR="0" lvl="0" indent="0" algn="l" defTabSz="914400" rtl="0" eaLnBrk="1" fontAlgn="auto" latinLnBrk="0" hangingPunct="1">
                  <a:lnSpc>
                    <a:spcPct val="100000"/>
                  </a:lnSpc>
                  <a:spcBef>
                    <a:spcPts val="1000"/>
                  </a:spcBef>
                  <a:spcAft>
                    <a:spcPts val="0"/>
                  </a:spcAft>
                  <a:buClrTx/>
                  <a:buSz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exp</m:t>
                          </m:r>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d>
                                <m:dPr>
                                  <m:begChr m:val="["/>
                                  <m:end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e>
                              </m:d>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exp</m:t>
                          </m:r>
                        </m:fName>
                        <m:e>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d>
                                    <m:dPr>
                                      <m:begChr m:val="["/>
                                      <m:end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e>
                                  </m:d>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b>
                              </m:sSub>
                            </m:e>
                          </m:d>
                        </m:e>
                      </m:func>
                    </m:oMath>
                  </m:oMathPara>
                </a14:m>
                <a:endParaRPr lang="en-US" altLang="zh-CN" dirty="0">
                  <a:solidFill>
                    <a:prstClr val="black"/>
                  </a:solidFill>
                  <a:latin typeface="Arial"/>
                  <a:ea typeface="Cambria Math" panose="02040503050406030204" pitchFamily="18"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lang="en-US" altLang="zh-CN" b="0" i="0" dirty="0">
                  <a:solidFill>
                    <a:prstClr val="black"/>
                  </a:solidFill>
                  <a:latin typeface="Arial"/>
                  <a:ea typeface="Cambria Math" panose="02040503050406030204" pitchFamily="18"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lang="en-US" altLang="zh-CN" b="0" i="0" dirty="0">
                  <a:solidFill>
                    <a:prstClr val="black"/>
                  </a:solidFill>
                  <a:latin typeface="Arial"/>
                  <a:ea typeface="Cambria Math" panose="02040503050406030204" pitchFamily="18" charset="0"/>
                </a:endParaRPr>
              </a:p>
            </p:txBody>
          </p:sp>
        </mc:Choice>
        <mc:Fallback>
          <p:sp>
            <p:nvSpPr>
              <p:cNvPr id="3" name="Inhaltsplatzhalter 2">
                <a:extLst>
                  <a:ext uri="{FF2B5EF4-FFF2-40B4-BE49-F238E27FC236}">
                    <a16:creationId xmlns:a16="http://schemas.microsoft.com/office/drawing/2014/main" id="{493FF16A-9D4C-F5A0-BEBE-5FE273A573CC}"/>
                  </a:ext>
                </a:extLst>
              </p:cNvPr>
              <p:cNvSpPr txBox="1">
                <a:spLocks noRot="1" noChangeAspect="1" noMove="1" noResize="1" noEditPoints="1" noAdjustHandles="1" noChangeArrowheads="1" noChangeShapeType="1" noTextEdit="1"/>
              </p:cNvSpPr>
              <p:nvPr/>
            </p:nvSpPr>
            <p:spPr>
              <a:xfrm>
                <a:off x="884237" y="1274375"/>
                <a:ext cx="10728325" cy="4970900"/>
              </a:xfrm>
              <a:prstGeom prst="rect">
                <a:avLst/>
              </a:prstGeom>
              <a:blipFill>
                <a:blip r:embed="rId3"/>
                <a:stretch>
                  <a:fillRect l="-1307" t="-1595"/>
                </a:stretch>
              </a:blipFill>
            </p:spPr>
            <p:txBody>
              <a:bodyPr/>
              <a:lstStyle/>
              <a:p>
                <a:r>
                  <a:rPr lang="zh-CN" altLang="en-US">
                    <a:noFill/>
                  </a:rPr>
                  <a:t> </a:t>
                </a:r>
              </a:p>
            </p:txBody>
          </p:sp>
        </mc:Fallback>
      </mc:AlternateContent>
      <p:cxnSp>
        <p:nvCxnSpPr>
          <p:cNvPr id="8" name="直接箭头连接符 7">
            <a:extLst>
              <a:ext uri="{FF2B5EF4-FFF2-40B4-BE49-F238E27FC236}">
                <a16:creationId xmlns:a16="http://schemas.microsoft.com/office/drawing/2014/main" id="{87DA74CD-4CF3-AF25-6A07-7F267E3A648B}"/>
              </a:ext>
            </a:extLst>
          </p:cNvPr>
          <p:cNvCxnSpPr/>
          <p:nvPr/>
        </p:nvCxnSpPr>
        <p:spPr>
          <a:xfrm flipV="1">
            <a:off x="10383127" y="1731107"/>
            <a:ext cx="339092" cy="10668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任意多边形: 形状 8">
            <a:extLst>
              <a:ext uri="{FF2B5EF4-FFF2-40B4-BE49-F238E27FC236}">
                <a16:creationId xmlns:a16="http://schemas.microsoft.com/office/drawing/2014/main" id="{AD5B946E-790B-C340-8F0F-99C0903D50F8}"/>
              </a:ext>
            </a:extLst>
          </p:cNvPr>
          <p:cNvSpPr/>
          <p:nvPr/>
        </p:nvSpPr>
        <p:spPr>
          <a:xfrm>
            <a:off x="10291334" y="2112107"/>
            <a:ext cx="522677" cy="255892"/>
          </a:xfrm>
          <a:custGeom>
            <a:avLst/>
            <a:gdLst>
              <a:gd name="connsiteX0" fmla="*/ 0 w 522677"/>
              <a:gd name="connsiteY0" fmla="*/ 6824 h 255892"/>
              <a:gd name="connsiteX1" fmla="*/ 184244 w 522677"/>
              <a:gd name="connsiteY1" fmla="*/ 245660 h 255892"/>
              <a:gd name="connsiteX2" fmla="*/ 511791 w 522677"/>
              <a:gd name="connsiteY2" fmla="*/ 191069 h 255892"/>
              <a:gd name="connsiteX3" fmla="*/ 423080 w 522677"/>
              <a:gd name="connsiteY3" fmla="*/ 0 h 255892"/>
            </a:gdLst>
            <a:ahLst/>
            <a:cxnLst>
              <a:cxn ang="0">
                <a:pos x="connsiteX0" y="connsiteY0"/>
              </a:cxn>
              <a:cxn ang="0">
                <a:pos x="connsiteX1" y="connsiteY1"/>
              </a:cxn>
              <a:cxn ang="0">
                <a:pos x="connsiteX2" y="connsiteY2"/>
              </a:cxn>
              <a:cxn ang="0">
                <a:pos x="connsiteX3" y="connsiteY3"/>
              </a:cxn>
            </a:cxnLst>
            <a:rect l="l" t="t" r="r" b="b"/>
            <a:pathLst>
              <a:path w="522677" h="255892">
                <a:moveTo>
                  <a:pt x="0" y="6824"/>
                </a:moveTo>
                <a:cubicBezTo>
                  <a:pt x="49473" y="110888"/>
                  <a:pt x="98946" y="214953"/>
                  <a:pt x="184244" y="245660"/>
                </a:cubicBezTo>
                <a:cubicBezTo>
                  <a:pt x="269543" y="276368"/>
                  <a:pt x="471985" y="232012"/>
                  <a:pt x="511791" y="191069"/>
                </a:cubicBezTo>
                <a:cubicBezTo>
                  <a:pt x="551597" y="150126"/>
                  <a:pt x="473122" y="67101"/>
                  <a:pt x="423080" y="0"/>
                </a:cubicBezTo>
              </a:path>
            </a:pathLst>
          </a:custGeom>
          <a:noFill/>
          <a:ln w="19050">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48E4FAEB-7C59-0ADC-BACF-B18E1419408D}"/>
                  </a:ext>
                </a:extLst>
              </p:cNvPr>
              <p:cNvSpPr txBox="1"/>
              <p:nvPr/>
            </p:nvSpPr>
            <p:spPr>
              <a:xfrm>
                <a:off x="10291334" y="1274375"/>
                <a:ext cx="914400" cy="43967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
                        <m:fPr>
                          <m:ctrlPr>
                            <a:rPr lang="en-US" altLang="zh-CN" sz="1200" i="1">
                              <a:latin typeface="Cambria Math" panose="02040503050406030204" pitchFamily="18" charset="0"/>
                            </a:rPr>
                          </m:ctrlPr>
                        </m:fPr>
                        <m:num>
                          <m:r>
                            <a:rPr lang="en-US" altLang="zh-CN" sz="1200" i="1">
                              <a:latin typeface="Cambria Math" panose="02040503050406030204" pitchFamily="18" charset="0"/>
                            </a:rPr>
                            <m:t>𝜔</m:t>
                          </m:r>
                        </m:num>
                        <m:den>
                          <m:r>
                            <a:rPr lang="en-US" altLang="zh-CN" sz="1200" i="1">
                              <a:latin typeface="Cambria Math" panose="02040503050406030204" pitchFamily="18" charset="0"/>
                            </a:rPr>
                            <m:t>|</m:t>
                          </m:r>
                          <m:r>
                            <a:rPr lang="en-US" altLang="zh-CN" sz="1200" i="1">
                              <a:latin typeface="Cambria Math" panose="02040503050406030204" pitchFamily="18" charset="0"/>
                            </a:rPr>
                            <m:t>𝜔</m:t>
                          </m:r>
                          <m:r>
                            <a:rPr lang="en-US" altLang="zh-CN" sz="1200" i="1">
                              <a:latin typeface="Cambria Math" panose="02040503050406030204" pitchFamily="18" charset="0"/>
                            </a:rPr>
                            <m:t>|</m:t>
                          </m:r>
                        </m:den>
                      </m:f>
                    </m:oMath>
                  </m:oMathPara>
                </a14:m>
                <a:endParaRPr lang="zh-CN" altLang="en-US" dirty="0"/>
              </a:p>
            </p:txBody>
          </p:sp>
        </mc:Choice>
        <mc:Fallback>
          <p:sp>
            <p:nvSpPr>
              <p:cNvPr id="10" name="文本框 9">
                <a:extLst>
                  <a:ext uri="{FF2B5EF4-FFF2-40B4-BE49-F238E27FC236}">
                    <a16:creationId xmlns:a16="http://schemas.microsoft.com/office/drawing/2014/main" id="{48E4FAEB-7C59-0ADC-BACF-B18E1419408D}"/>
                  </a:ext>
                </a:extLst>
              </p:cNvPr>
              <p:cNvSpPr txBox="1">
                <a:spLocks noRot="1" noChangeAspect="1" noMove="1" noResize="1" noEditPoints="1" noAdjustHandles="1" noChangeArrowheads="1" noChangeShapeType="1" noTextEdit="1"/>
              </p:cNvSpPr>
              <p:nvPr/>
            </p:nvSpPr>
            <p:spPr>
              <a:xfrm>
                <a:off x="10291334" y="1274375"/>
                <a:ext cx="914400" cy="439672"/>
              </a:xfrm>
              <a:prstGeom prst="rect">
                <a:avLst/>
              </a:prstGeom>
              <a:blipFill>
                <a:blip r:embed="rId4"/>
                <a:stretch>
                  <a:fillRect b="-555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A4154DCA-831F-448D-CA92-A028B8DA5CA7}"/>
                  </a:ext>
                </a:extLst>
              </p:cNvPr>
              <p:cNvSpPr txBox="1"/>
              <p:nvPr/>
            </p:nvSpPr>
            <p:spPr>
              <a:xfrm>
                <a:off x="10383127" y="2304247"/>
                <a:ext cx="914400"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𝜔</m:t>
                      </m:r>
                      <m:r>
                        <a:rPr lang="en-US" altLang="zh-CN" sz="1200" b="0" i="1" smtClean="0">
                          <a:latin typeface="Cambria Math" panose="02040503050406030204" pitchFamily="18" charset="0"/>
                        </a:rPr>
                        <m:t>|</m:t>
                      </m:r>
                    </m:oMath>
                  </m:oMathPara>
                </a14:m>
                <a:endParaRPr lang="zh-CN" altLang="en-US" dirty="0"/>
              </a:p>
            </p:txBody>
          </p:sp>
        </mc:Choice>
        <mc:Fallback>
          <p:sp>
            <p:nvSpPr>
              <p:cNvPr id="11" name="文本框 10">
                <a:extLst>
                  <a:ext uri="{FF2B5EF4-FFF2-40B4-BE49-F238E27FC236}">
                    <a16:creationId xmlns:a16="http://schemas.microsoft.com/office/drawing/2014/main" id="{A4154DCA-831F-448D-CA92-A028B8DA5CA7}"/>
                  </a:ext>
                </a:extLst>
              </p:cNvPr>
              <p:cNvSpPr txBox="1">
                <a:spLocks noRot="1" noChangeAspect="1" noMove="1" noResize="1" noEditPoints="1" noAdjustHandles="1" noChangeArrowheads="1" noChangeShapeType="1" noTextEdit="1"/>
              </p:cNvSpPr>
              <p:nvPr/>
            </p:nvSpPr>
            <p:spPr>
              <a:xfrm>
                <a:off x="10383127" y="2304247"/>
                <a:ext cx="914400" cy="276999"/>
              </a:xfrm>
              <a:prstGeom prst="rect">
                <a:avLst/>
              </a:prstGeom>
              <a:blipFill>
                <a:blip r:embed="rId5"/>
                <a:stretch>
                  <a:fillRect b="-6667"/>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4249AB38-0665-A48F-C1F4-B67DC5BF849D}"/>
              </a:ext>
            </a:extLst>
          </p:cNvPr>
          <p:cNvCxnSpPr/>
          <p:nvPr/>
        </p:nvCxnSpPr>
        <p:spPr>
          <a:xfrm>
            <a:off x="6324600" y="4038600"/>
            <a:ext cx="0" cy="609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888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流程图: 数据 20">
            <a:extLst>
              <a:ext uri="{FF2B5EF4-FFF2-40B4-BE49-F238E27FC236}">
                <a16:creationId xmlns:a16="http://schemas.microsoft.com/office/drawing/2014/main" id="{0D219758-193E-A0B6-2EB4-5840818AC75A}"/>
              </a:ext>
            </a:extLst>
          </p:cNvPr>
          <p:cNvSpPr/>
          <p:nvPr/>
        </p:nvSpPr>
        <p:spPr>
          <a:xfrm>
            <a:off x="76200" y="3124200"/>
            <a:ext cx="4436528" cy="2725848"/>
          </a:xfrm>
          <a:prstGeom prst="flowChartInputOutpu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Magnetic dipole model and its linearization</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3" name="图片 2">
            <a:extLst>
              <a:ext uri="{FF2B5EF4-FFF2-40B4-BE49-F238E27FC236}">
                <a16:creationId xmlns:a16="http://schemas.microsoft.com/office/drawing/2014/main" id="{847B3EEE-10BB-0892-D872-90FE6043C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95831">
            <a:off x="1636552" y="1037016"/>
            <a:ext cx="1393356" cy="1890570"/>
          </a:xfrm>
          <a:prstGeom prst="rect">
            <a:avLst/>
          </a:prstGeom>
        </p:spPr>
      </p:pic>
      <p:cxnSp>
        <p:nvCxnSpPr>
          <p:cNvPr id="8" name="直接箭头连接符 7">
            <a:extLst>
              <a:ext uri="{FF2B5EF4-FFF2-40B4-BE49-F238E27FC236}">
                <a16:creationId xmlns:a16="http://schemas.microsoft.com/office/drawing/2014/main" id="{F824B3F1-4E1C-B37C-2ADA-AC1915C88CE8}"/>
              </a:ext>
            </a:extLst>
          </p:cNvPr>
          <p:cNvCxnSpPr>
            <a:cxnSpLocks/>
          </p:cNvCxnSpPr>
          <p:nvPr/>
        </p:nvCxnSpPr>
        <p:spPr>
          <a:xfrm flipH="1">
            <a:off x="1946152" y="1992316"/>
            <a:ext cx="400084" cy="738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CB5A0F36-7430-87CD-A2E8-B00CF76330F9}"/>
              </a:ext>
            </a:extLst>
          </p:cNvPr>
          <p:cNvCxnSpPr>
            <a:cxnSpLocks/>
          </p:cNvCxnSpPr>
          <p:nvPr/>
        </p:nvCxnSpPr>
        <p:spPr>
          <a:xfrm flipV="1">
            <a:off x="2366836" y="1734268"/>
            <a:ext cx="163864" cy="2341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0C931D2A-E56C-5066-E5FE-F3A7FED1E904}"/>
              </a:ext>
            </a:extLst>
          </p:cNvPr>
          <p:cNvCxnSpPr>
            <a:cxnSpLocks/>
          </p:cNvCxnSpPr>
          <p:nvPr/>
        </p:nvCxnSpPr>
        <p:spPr>
          <a:xfrm>
            <a:off x="2324168" y="2009902"/>
            <a:ext cx="305551" cy="2036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6AC2F561-F91B-7022-90CC-EF68CEF6008B}"/>
              </a:ext>
            </a:extLst>
          </p:cNvPr>
          <p:cNvSpPr/>
          <p:nvPr/>
        </p:nvSpPr>
        <p:spPr>
          <a:xfrm>
            <a:off x="2272396" y="1940601"/>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608E42E3-9EB9-A2E4-17A4-E1A7F6B7604A}"/>
                  </a:ext>
                </a:extLst>
              </p:cNvPr>
              <p:cNvSpPr txBox="1"/>
              <p:nvPr/>
            </p:nvSpPr>
            <p:spPr>
              <a:xfrm>
                <a:off x="3152394" y="1848439"/>
                <a:ext cx="6206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 </m:t>
                      </m:r>
                      <m:r>
                        <a:rPr lang="en-US" altLang="zh-CN" b="0" i="1" smtClean="0">
                          <a:latin typeface="Cambria Math" panose="02040503050406030204" pitchFamily="18" charset="0"/>
                        </a:rPr>
                        <m:t>𝑅</m:t>
                      </m:r>
                    </m:oMath>
                  </m:oMathPara>
                </a14:m>
                <a:endParaRPr lang="zh-CN" altLang="en-US" dirty="0"/>
              </a:p>
            </p:txBody>
          </p:sp>
        </mc:Choice>
        <mc:Fallback>
          <p:sp>
            <p:nvSpPr>
              <p:cNvPr id="12" name="文本框 11">
                <a:extLst>
                  <a:ext uri="{FF2B5EF4-FFF2-40B4-BE49-F238E27FC236}">
                    <a16:creationId xmlns:a16="http://schemas.microsoft.com/office/drawing/2014/main" id="{608E42E3-9EB9-A2E4-17A4-E1A7F6B7604A}"/>
                  </a:ext>
                </a:extLst>
              </p:cNvPr>
              <p:cNvSpPr txBox="1">
                <a:spLocks noRot="1" noChangeAspect="1" noMove="1" noResize="1" noEditPoints="1" noAdjustHandles="1" noChangeArrowheads="1" noChangeShapeType="1" noTextEdit="1"/>
              </p:cNvSpPr>
              <p:nvPr/>
            </p:nvSpPr>
            <p:spPr>
              <a:xfrm>
                <a:off x="3152394" y="1848439"/>
                <a:ext cx="620619" cy="369332"/>
              </a:xfrm>
              <a:prstGeom prst="rect">
                <a:avLst/>
              </a:prstGeom>
              <a:blipFill>
                <a:blip r:embed="rId4"/>
                <a:stretch>
                  <a:fillRect b="-8197"/>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A8CAB491-C411-B19A-34BD-66E86C31BC21}"/>
              </a:ext>
            </a:extLst>
          </p:cNvPr>
          <p:cNvCxnSpPr>
            <a:cxnSpLocks/>
          </p:cNvCxnSpPr>
          <p:nvPr/>
        </p:nvCxnSpPr>
        <p:spPr>
          <a:xfrm flipH="1" flipV="1">
            <a:off x="3076286" y="3385917"/>
            <a:ext cx="244995" cy="5609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9523616-6CE0-D000-DA14-8AEBA2AE4FD9}"/>
              </a:ext>
            </a:extLst>
          </p:cNvPr>
          <p:cNvCxnSpPr>
            <a:cxnSpLocks/>
          </p:cNvCxnSpPr>
          <p:nvPr/>
        </p:nvCxnSpPr>
        <p:spPr>
          <a:xfrm flipH="1">
            <a:off x="3076286" y="3941057"/>
            <a:ext cx="267063" cy="3809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75F8C4CF-C025-DD99-F0EC-43DF27AAF238}"/>
              </a:ext>
            </a:extLst>
          </p:cNvPr>
          <p:cNvCxnSpPr>
            <a:cxnSpLocks/>
          </p:cNvCxnSpPr>
          <p:nvPr/>
        </p:nvCxnSpPr>
        <p:spPr>
          <a:xfrm flipV="1">
            <a:off x="3321281" y="3595229"/>
            <a:ext cx="0" cy="3220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B3F42AFA-E177-8D44-2B80-30F2FA418166}"/>
              </a:ext>
            </a:extLst>
          </p:cNvPr>
          <p:cNvCxnSpPr>
            <a:cxnSpLocks/>
          </p:cNvCxnSpPr>
          <p:nvPr/>
        </p:nvCxnSpPr>
        <p:spPr>
          <a:xfrm>
            <a:off x="3321281" y="3958643"/>
            <a:ext cx="385881" cy="175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17953875-5661-F1FA-34FB-7CD15DD07437}"/>
              </a:ext>
            </a:extLst>
          </p:cNvPr>
          <p:cNvSpPr/>
          <p:nvPr/>
        </p:nvSpPr>
        <p:spPr>
          <a:xfrm>
            <a:off x="3269509" y="3889342"/>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CE873790-04B2-5304-B888-0166463C8749}"/>
                  </a:ext>
                </a:extLst>
              </p:cNvPr>
              <p:cNvSpPr txBox="1"/>
              <p:nvPr/>
            </p:nvSpPr>
            <p:spPr>
              <a:xfrm>
                <a:off x="3234208" y="4081153"/>
                <a:ext cx="461858"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Sub>
                    </m:oMath>
                  </m:oMathPara>
                </a14:m>
                <a:endParaRPr lang="zh-CN" altLang="en-US" dirty="0"/>
              </a:p>
            </p:txBody>
          </p:sp>
        </mc:Choice>
        <mc:Fallback>
          <p:sp>
            <p:nvSpPr>
              <p:cNvPr id="18" name="文本框 17">
                <a:extLst>
                  <a:ext uri="{FF2B5EF4-FFF2-40B4-BE49-F238E27FC236}">
                    <a16:creationId xmlns:a16="http://schemas.microsoft.com/office/drawing/2014/main" id="{CE873790-04B2-5304-B888-0166463C8749}"/>
                  </a:ext>
                </a:extLst>
              </p:cNvPr>
              <p:cNvSpPr txBox="1">
                <a:spLocks noRot="1" noChangeAspect="1" noMove="1" noResize="1" noEditPoints="1" noAdjustHandles="1" noChangeArrowheads="1" noChangeShapeType="1" noTextEdit="1"/>
              </p:cNvSpPr>
              <p:nvPr/>
            </p:nvSpPr>
            <p:spPr>
              <a:xfrm>
                <a:off x="3234208" y="4081153"/>
                <a:ext cx="461858" cy="391646"/>
              </a:xfrm>
              <a:prstGeom prst="rect">
                <a:avLst/>
              </a:prstGeom>
              <a:blipFill>
                <a:blip r:embed="rId5"/>
                <a:stretch>
                  <a:fillRect b="-76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1A3E1DA1-7092-E44C-B62F-53D60695FDFC}"/>
                  </a:ext>
                </a:extLst>
              </p:cNvPr>
              <p:cNvSpPr txBox="1"/>
              <p:nvPr/>
            </p:nvSpPr>
            <p:spPr>
              <a:xfrm>
                <a:off x="2928821" y="3039862"/>
                <a:ext cx="4072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m:t>
                      </m:r>
                    </m:oMath>
                  </m:oMathPara>
                </a14:m>
                <a:endParaRPr lang="zh-CN" altLang="en-US" dirty="0"/>
              </a:p>
            </p:txBody>
          </p:sp>
        </mc:Choice>
        <mc:Fallback>
          <p:sp>
            <p:nvSpPr>
              <p:cNvPr id="19" name="文本框 18">
                <a:extLst>
                  <a:ext uri="{FF2B5EF4-FFF2-40B4-BE49-F238E27FC236}">
                    <a16:creationId xmlns:a16="http://schemas.microsoft.com/office/drawing/2014/main" id="{1A3E1DA1-7092-E44C-B62F-53D60695FDFC}"/>
                  </a:ext>
                </a:extLst>
              </p:cNvPr>
              <p:cNvSpPr txBox="1">
                <a:spLocks noRot="1" noChangeAspect="1" noMove="1" noResize="1" noEditPoints="1" noAdjustHandles="1" noChangeArrowheads="1" noChangeShapeType="1" noTextEdit="1"/>
              </p:cNvSpPr>
              <p:nvPr/>
            </p:nvSpPr>
            <p:spPr>
              <a:xfrm>
                <a:off x="2928821" y="3039862"/>
                <a:ext cx="407291"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FBCE5137-87BA-5D64-F585-69AAD4236342}"/>
                  </a:ext>
                </a:extLst>
              </p:cNvPr>
              <p:cNvSpPr txBox="1"/>
              <p:nvPr/>
            </p:nvSpPr>
            <p:spPr>
              <a:xfrm>
                <a:off x="5105400" y="1202657"/>
                <a:ext cx="6802107" cy="5311711"/>
              </a:xfrm>
              <a:prstGeom prst="rect">
                <a:avLst/>
              </a:prstGeom>
              <a:noFill/>
            </p:spPr>
            <p:txBody>
              <a:bodyPr wrap="square" lIns="0" tIns="0" rIns="0" bIns="0" rtlCol="0">
                <a:spAutoFit/>
              </a:bodyPr>
              <a:lstStyle/>
              <a:p>
                <a:r>
                  <a:rPr lang="en-US" altLang="zh-CN" b="0" dirty="0"/>
                  <a:t>Magnetic dipole model: </a:t>
                </a:r>
                <a:endParaRPr lang="en-US" altLang="zh-CN"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 </m:t>
                          </m:r>
                          <m:r>
                            <a:rPr lang="en-US" altLang="zh-CN" b="0" i="1" smtClean="0">
                              <a:latin typeface="Cambria Math" panose="02040503050406030204" pitchFamily="18" charset="0"/>
                            </a:rPr>
                            <m:t>𝑅</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𝑉</m:t>
                          </m:r>
                        </m:num>
                        <m:den>
                          <m:r>
                            <a:rPr lang="en-US" altLang="zh-CN" b="0" i="1" smtClean="0">
                              <a:latin typeface="Cambria Math" panose="02040503050406030204" pitchFamily="18" charset="0"/>
                            </a:rPr>
                            <m:t>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e>
                              </m:d>
                            </m:e>
                            <m:sup>
                              <m:r>
                                <a:rPr lang="en-US" altLang="zh-CN" b="0" i="1" smtClean="0">
                                  <a:latin typeface="Cambria Math" panose="02040503050406030204" pitchFamily="18" charset="0"/>
                                </a:rPr>
                                <m:t>3</m:t>
                              </m:r>
                            </m:sup>
                          </m:sSup>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sSup>
                            <m:sSupPr>
                              <m:ctrlPr>
                                <a:rPr lang="en-US" altLang="zh-CN" b="0" i="1" smtClean="0">
                                  <a:latin typeface="Cambria Math" panose="02040503050406030204" pitchFamily="18" charset="0"/>
                                </a:rPr>
                              </m:ctrlPr>
                            </m:s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𝐼</m:t>
                          </m:r>
                        </m:e>
                      </m:d>
                      <m:r>
                        <a:rPr lang="en-US" altLang="zh-CN" b="0" i="1" smtClean="0">
                          <a:latin typeface="Cambria Math" panose="02040503050406030204" pitchFamily="18" charset="0"/>
                        </a:rPr>
                        <m:t>𝑅</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𝑝</m:t>
                      </m:r>
                    </m:oMath>
                  </m:oMathPara>
                </a14:m>
                <a:endParaRPr lang="en-US" altLang="zh-CN" dirty="0"/>
              </a:p>
              <a:p>
                <a:endParaRPr lang="en-US" altLang="zh-CN" dirty="0"/>
              </a:p>
              <a:p>
                <a:r>
                  <a:rPr lang="en-US" altLang="zh-CN" dirty="0"/>
                  <a:t>Linearized model: </a:t>
                </a:r>
                <a:endParaRPr lang="en-US" altLang="zh-CN"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𝑝</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𝑝</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𝑅</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𝐽</m:t>
                          </m:r>
                        </m:e>
                        <m:sub>
                          <m:r>
                            <a:rPr lang="en-US" altLang="zh-CN" b="0" i="1" smtClean="0">
                              <a:latin typeface="Cambria Math" panose="02040503050406030204" pitchFamily="18" charset="0"/>
                            </a:rPr>
                            <m:t>𝑝</m:t>
                          </m:r>
                        </m:sub>
                      </m:sSub>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e>
                      </m:d>
                      <m:r>
                        <m:rPr>
                          <m:sty m:val="p"/>
                        </m:rPr>
                        <a:rPr lang="en-US" altLang="zh-CN">
                          <a:latin typeface="Cambria Math" panose="02040503050406030204" pitchFamily="18" charset="0"/>
                        </a:rPr>
                        <m:t>Δ</m:t>
                      </m:r>
                      <m:r>
                        <a:rPr lang="en-US" altLang="zh-CN" i="1">
                          <a:latin typeface="Cambria Math" panose="02040503050406030204" pitchFamily="18" charset="0"/>
                        </a:rPr>
                        <m:t>𝑝</m:t>
                      </m:r>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𝐽</m:t>
                          </m:r>
                        </m:e>
                        <m:sub>
                          <m:r>
                            <a:rPr lang="en-US" altLang="zh-CN" b="0" i="1" smtClean="0">
                              <a:latin typeface="Cambria Math" panose="02040503050406030204" pitchFamily="18" charset="0"/>
                            </a:rPr>
                            <m:t>𝑅</m:t>
                          </m:r>
                        </m:sub>
                      </m:sSub>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e>
                      </m:d>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𝑅</m:t>
                      </m:r>
                    </m:oMath>
                  </m:oMathPara>
                </a14:m>
                <a:endParaRPr lang="en-US" altLang="zh-CN" b="0" dirty="0">
                  <a:latin typeface="Cambria Math" panose="02040503050406030204" pitchFamily="18" charset="0"/>
                </a:endParaRPr>
              </a:p>
              <a:p>
                <a:endParaRPr lang="en-US" altLang="zh-CN" b="0" dirty="0">
                  <a:latin typeface="Cambria Math" panose="02040503050406030204" pitchFamily="18" charset="0"/>
                </a:endParaRPr>
              </a:p>
              <a:p>
                <a:r>
                  <a:rPr lang="en-US" altLang="zh-CN" b="0" dirty="0"/>
                  <a:t>Linearize with respect to </a:t>
                </a:r>
                <a14:m>
                  <m:oMath xmlns:m="http://schemas.openxmlformats.org/officeDocument/2006/math">
                    <m:r>
                      <a:rPr lang="en-US" altLang="zh-CN" b="0" i="1" smtClean="0">
                        <a:latin typeface="Cambria Math" panose="02040503050406030204" pitchFamily="18" charset="0"/>
                      </a:rPr>
                      <m:t>𝑝</m:t>
                    </m:r>
                  </m:oMath>
                </a14:m>
                <a:r>
                  <a:rPr lang="en-US" altLang="zh-CN" b="0" dirty="0"/>
                  <a:t>:</a:t>
                </a:r>
              </a:p>
              <a:p>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𝐽</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sub>
                      </m:sSub>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𝐵</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den>
                      </m:f>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den>
                      </m:f>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𝐵</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m:t>
                          </m:r>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rPr>
                            <m:t>𝜋</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rPr>
                              </m:ctrlPr>
                            </m:sSupPr>
                            <m:e>
                              <m:d>
                                <m:dPr>
                                  <m:begChr m:val="|"/>
                                  <m:end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rPr>
                                    <m:t>𝑟</m:t>
                                  </m:r>
                                </m:e>
                              </m:d>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rPr>
                                <m:t>4</m:t>
                              </m:r>
                            </m:sup>
                          </m:sSup>
                        </m:den>
                      </m:f>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acc>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acc>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e>
                      </m:d>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acc>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lang="en-US" altLang="zh-CN" i="1">
                                  <a:solidFill>
                                    <a:prstClr val="black"/>
                                  </a:solidFill>
                                  <a:latin typeface="Cambria Math" panose="02040503050406030204" pitchFamily="18" charset="0"/>
                                </a:rPr>
                                <m:t>𝑅</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𝑒</m:t>
                                  </m:r>
                                </m:e>
                                <m:sub>
                                  <m:r>
                                    <a:rPr lang="en-US" altLang="zh-CN" i="1">
                                      <a:solidFill>
                                        <a:prstClr val="black"/>
                                      </a:solidFill>
                                      <a:latin typeface="Cambria Math" panose="02040503050406030204" pitchFamily="18" charset="0"/>
                                    </a:rPr>
                                    <m:t>𝑧</m:t>
                                  </m:r>
                                </m:sub>
                              </m:sSub>
                            </m:e>
                          </m:acc>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lang="en-US" altLang="zh-CN" i="1">
                              <a:solidFill>
                                <a:prstClr val="black"/>
                              </a:solidFill>
                              <a:latin typeface="Cambria Math" panose="02040503050406030204" pitchFamily="18" charset="0"/>
                            </a:rPr>
                            <m:t>𝑅</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𝑒</m:t>
                              </m:r>
                            </m:e>
                            <m:sub>
                              <m:r>
                                <a:rPr lang="en-US" altLang="zh-CN" i="1">
                                  <a:solidFill>
                                    <a:prstClr val="black"/>
                                  </a:solidFill>
                                  <a:latin typeface="Cambria Math" panose="02040503050406030204" pitchFamily="18" charset="0"/>
                                </a:rPr>
                                <m:t>𝑧</m:t>
                              </m:r>
                            </m:sub>
                          </m:sSub>
                        </m:e>
                      </m:acc>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acc>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acc>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lang="en-US" altLang="zh-CN" i="1">
                                  <a:solidFill>
                                    <a:prstClr val="black"/>
                                  </a:solidFill>
                                  <a:latin typeface="Cambria Math" panose="02040503050406030204" pitchFamily="18" charset="0"/>
                                </a:rPr>
                                <m:t>𝑅</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𝑒</m:t>
                                  </m:r>
                                </m:e>
                                <m:sub>
                                  <m:r>
                                    <a:rPr lang="en-US" altLang="zh-CN" i="1">
                                      <a:solidFill>
                                        <a:prstClr val="black"/>
                                      </a:solidFill>
                                      <a:latin typeface="Cambria Math" panose="02040503050406030204" pitchFamily="18" charset="0"/>
                                    </a:rPr>
                                    <m:t>𝑧</m:t>
                                  </m:r>
                                </m:sub>
                              </m:sSub>
                            </m:e>
                          </m:acc>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a:p>
                <a:endParaRPr lang="de-DE" altLang="zh-CN" dirty="0">
                  <a:solidFill>
                    <a:prstClr val="black"/>
                  </a:solidFill>
                  <a:latin typeface="Arial"/>
                </a:endParaRPr>
              </a:p>
              <a:p>
                <a:r>
                  <a:rPr kumimoji="0" lang="de-DE" altLang="zh-CN" sz="1800" b="0" i="0" u="none" strike="noStrike" kern="1200" cap="none" spc="0" normalizeH="0" baseline="0" noProof="0" dirty="0">
                    <a:ln>
                      <a:noFill/>
                    </a:ln>
                    <a:solidFill>
                      <a:prstClr val="black"/>
                    </a:solidFill>
                    <a:effectLst/>
                    <a:uLnTx/>
                    <a:uFillTx/>
                    <a:latin typeface="Arial"/>
                    <a:ea typeface="+mn-ea"/>
                    <a:cs typeface="+mn-cs"/>
                  </a:rPr>
                  <a:t>Lienar</a:t>
                </a:r>
                <a:r>
                  <a:rPr lang="de-DE" altLang="zh-CN" dirty="0">
                    <a:solidFill>
                      <a:prstClr val="black"/>
                    </a:solidFill>
                    <a:latin typeface="Arial"/>
                  </a:rPr>
                  <a:t>ize with respect to </a:t>
                </a:r>
                <a14:m>
                  <m:oMath xmlns:m="http://schemas.openxmlformats.org/officeDocument/2006/math">
                    <m:r>
                      <a:rPr lang="en-US" altLang="zh-CN" b="0" i="1" smtClean="0">
                        <a:solidFill>
                          <a:prstClr val="black"/>
                        </a:solidFill>
                        <a:latin typeface="Cambria Math" panose="02040503050406030204" pitchFamily="18" charset="0"/>
                      </a:rPr>
                      <m:t>𝑅</m:t>
                    </m:r>
                  </m:oMath>
                </a14:m>
                <a:r>
                  <a:rPr kumimoji="0" lang="de-DE" altLang="zh-CN" sz="1800" b="0" i="0" u="none" strike="noStrike" kern="1200" cap="none" spc="0" normalizeH="0" baseline="0" noProof="0" dirty="0">
                    <a:ln>
                      <a:noFill/>
                    </a:ln>
                    <a:solidFill>
                      <a:prstClr val="black"/>
                    </a:solidFill>
                    <a:effectLst/>
                    <a:uLnTx/>
                    <a:uFillTx/>
                    <a:latin typeface="Arial"/>
                    <a:ea typeface="+mn-ea"/>
                    <a:cs typeface="+mn-cs"/>
                  </a:rPr>
                  <a:t>:</a:t>
                </a:r>
              </a:p>
              <a:p>
                <a14:m>
                  <m:oMathPara xmlns:m="http://schemas.openxmlformats.org/officeDocument/2006/math">
                    <m:oMathParaPr>
                      <m:jc m:val="centerGroup"/>
                    </m:oMathParaPr>
                    <m:oMath xmlns:m="http://schemas.openxmlformats.org/officeDocument/2006/math">
                      <m:sSub>
                        <m:sSubPr>
                          <m:ctrlPr>
                            <a:rPr lang="en-US" altLang="zh-CN" b="0" i="1" smtClean="0">
                              <a:solidFill>
                                <a:prstClr val="black"/>
                              </a:solidFill>
                              <a:latin typeface="Cambria Math" panose="02040503050406030204" pitchFamily="18" charset="0"/>
                              <a:ea typeface="Cambria Math" panose="02040503050406030204" pitchFamily="18" charset="0"/>
                            </a:rPr>
                          </m:ctrlPr>
                        </m:sSubPr>
                        <m:e>
                          <m:d>
                            <m:dPr>
                              <m:begChr m:val=""/>
                              <m:endChr m:val="|"/>
                              <m:ctrlPr>
                                <a:rPr lang="en-US" altLang="zh-CN" b="0" i="1" smtClean="0">
                                  <a:solidFill>
                                    <a:prstClr val="black"/>
                                  </a:solidFill>
                                  <a:latin typeface="Cambria Math" panose="02040503050406030204" pitchFamily="18" charset="0"/>
                                  <a:ea typeface="Cambria Math" panose="02040503050406030204" pitchFamily="18" charset="0"/>
                                </a:rPr>
                              </m:ctrlPr>
                            </m:dPr>
                            <m:e>
                              <m:sSub>
                                <m:sSubPr>
                                  <m:ctrlPr>
                                    <a:rPr lang="en-US" altLang="zh-CN" i="1">
                                      <a:solidFill>
                                        <a:prstClr val="black"/>
                                      </a:solidFill>
                                      <a:latin typeface="Cambria Math" panose="02040503050406030204" pitchFamily="18" charset="0"/>
                                      <a:ea typeface="Cambria Math" panose="02040503050406030204" pitchFamily="18" charset="0"/>
                                    </a:rPr>
                                  </m:ctrlPr>
                                </m:sSubPr>
                                <m:e>
                                  <m:r>
                                    <a:rPr lang="en-US" altLang="zh-CN" i="1">
                                      <a:solidFill>
                                        <a:prstClr val="black"/>
                                      </a:solidFill>
                                      <a:latin typeface="Cambria Math" panose="02040503050406030204" pitchFamily="18" charset="0"/>
                                      <a:ea typeface="Cambria Math" panose="02040503050406030204" pitchFamily="18" charset="0"/>
                                    </a:rPr>
                                    <m:t>𝐽</m:t>
                                  </m:r>
                                </m:e>
                                <m:sub>
                                  <m:r>
                                    <a:rPr lang="en-US" altLang="zh-CN" i="1">
                                      <a:solidFill>
                                        <a:prstClr val="black"/>
                                      </a:solidFill>
                                      <a:latin typeface="Cambria Math" panose="02040503050406030204" pitchFamily="18" charset="0"/>
                                      <a:ea typeface="Cambria Math" panose="02040503050406030204" pitchFamily="18" charset="0"/>
                                    </a:rPr>
                                    <m:t>𝜔</m:t>
                                  </m:r>
                                </m:sub>
                              </m:sSub>
                              <m:d>
                                <m:dPr>
                                  <m:ctrlPr>
                                    <a:rPr lang="en-US" altLang="zh-CN" i="1">
                                      <a:solidFill>
                                        <a:prstClr val="black"/>
                                      </a:solidFill>
                                      <a:latin typeface="Cambria Math" panose="02040503050406030204" pitchFamily="18" charset="0"/>
                                      <a:ea typeface="Cambria Math" panose="02040503050406030204" pitchFamily="18" charset="0"/>
                                    </a:rPr>
                                  </m:ctrlPr>
                                </m:dPr>
                                <m:e>
                                  <m:r>
                                    <a:rPr lang="en-US" altLang="zh-CN" i="1">
                                      <a:solidFill>
                                        <a:prstClr val="black"/>
                                      </a:solidFill>
                                      <a:latin typeface="Cambria Math" panose="02040503050406030204" pitchFamily="18" charset="0"/>
                                      <a:ea typeface="Cambria Math" panose="02040503050406030204" pitchFamily="18" charset="0"/>
                                    </a:rPr>
                                    <m:t>𝑝</m:t>
                                  </m:r>
                                  <m:r>
                                    <a:rPr lang="en-US" altLang="zh-CN" i="1">
                                      <a:solidFill>
                                        <a:prstClr val="black"/>
                                      </a:solidFill>
                                      <a:latin typeface="Cambria Math" panose="02040503050406030204" pitchFamily="18" charset="0"/>
                                      <a:ea typeface="Cambria Math" panose="02040503050406030204" pitchFamily="18" charset="0"/>
                                    </a:rPr>
                                    <m:t>,</m:t>
                                  </m:r>
                                  <m:r>
                                    <a:rPr lang="en-US" altLang="zh-CN" i="1">
                                      <a:solidFill>
                                        <a:prstClr val="black"/>
                                      </a:solidFill>
                                      <a:latin typeface="Cambria Math" panose="02040503050406030204" pitchFamily="18" charset="0"/>
                                      <a:ea typeface="Cambria Math" panose="02040503050406030204" pitchFamily="18" charset="0"/>
                                    </a:rPr>
                                    <m:t>𝑅</m:t>
                                  </m:r>
                                  <m:d>
                                    <m:dPr>
                                      <m:ctrlPr>
                                        <a:rPr lang="en-US" altLang="zh-CN" i="1">
                                          <a:solidFill>
                                            <a:prstClr val="black"/>
                                          </a:solidFill>
                                          <a:latin typeface="Cambria Math" panose="02040503050406030204" pitchFamily="18" charset="0"/>
                                          <a:ea typeface="Cambria Math" panose="02040503050406030204" pitchFamily="18" charset="0"/>
                                        </a:rPr>
                                      </m:ctrlPr>
                                    </m:dPr>
                                    <m:e>
                                      <m:r>
                                        <a:rPr lang="en-US" altLang="zh-CN" i="1">
                                          <a:solidFill>
                                            <a:prstClr val="black"/>
                                          </a:solidFill>
                                          <a:latin typeface="Cambria Math" panose="02040503050406030204" pitchFamily="18" charset="0"/>
                                          <a:ea typeface="Cambria Math" panose="02040503050406030204" pitchFamily="18" charset="0"/>
                                        </a:rPr>
                                        <m:t>𝜔</m:t>
                                      </m:r>
                                    </m:e>
                                  </m:d>
                                </m:e>
                              </m:d>
                            </m:e>
                          </m:d>
                        </m:e>
                        <m:sub>
                          <m:r>
                            <a:rPr lang="en-US" altLang="zh-CN" b="0" i="1" smtClean="0">
                              <a:solidFill>
                                <a:prstClr val="black"/>
                              </a:solidFill>
                              <a:latin typeface="Cambria Math" panose="02040503050406030204" pitchFamily="18" charset="0"/>
                              <a:ea typeface="Cambria Math" panose="02040503050406030204" pitchFamily="18" charset="0"/>
                            </a:rPr>
                            <m:t>𝜔</m:t>
                          </m:r>
                          <m:r>
                            <a:rPr lang="en-US" altLang="zh-CN" b="0" i="1" smtClean="0">
                              <a:solidFill>
                                <a:prstClr val="black"/>
                              </a:solidFill>
                              <a:latin typeface="Cambria Math" panose="02040503050406030204" pitchFamily="18" charset="0"/>
                              <a:ea typeface="Cambria Math" panose="02040503050406030204" pitchFamily="18" charset="0"/>
                            </a:rPr>
                            <m:t>=0</m:t>
                          </m:r>
                        </m:sub>
                      </m:sSub>
                      <m:r>
                        <a:rPr lang="en-US" altLang="zh-CN" b="0" i="0" smtClean="0">
                          <a:solidFill>
                            <a:prstClr val="black"/>
                          </a:solidFill>
                          <a:latin typeface="Cambria Math" panose="02040503050406030204" pitchFamily="18" charset="0"/>
                          <a:ea typeface="Cambria Math" panose="02040503050406030204" pitchFamily="18" charset="0"/>
                        </a:rPr>
                        <m:t>=</m:t>
                      </m:r>
                      <m:f>
                        <m:fPr>
                          <m:ctrlPr>
                            <a:rPr lang="en-US" altLang="zh-CN" i="1">
                              <a:solidFill>
                                <a:prstClr val="black"/>
                              </a:solidFill>
                              <a:latin typeface="Cambria Math" panose="02040503050406030204" pitchFamily="18" charset="0"/>
                              <a:ea typeface="Cambria Math" panose="02040503050406030204" pitchFamily="18" charset="0"/>
                            </a:rPr>
                          </m:ctrlPr>
                        </m:fPr>
                        <m:num>
                          <m:sSub>
                            <m:sSubPr>
                              <m:ctrlPr>
                                <a:rPr lang="en-US" altLang="zh-CN" i="1">
                                  <a:solidFill>
                                    <a:prstClr val="black"/>
                                  </a:solidFill>
                                  <a:latin typeface="Cambria Math" panose="02040503050406030204" pitchFamily="18" charset="0"/>
                                  <a:ea typeface="Cambria Math" panose="02040503050406030204" pitchFamily="18" charset="0"/>
                                </a:rPr>
                              </m:ctrlPr>
                            </m:sSubPr>
                            <m:e>
                              <m:r>
                                <a:rPr lang="en-US" altLang="zh-CN" i="1">
                                  <a:solidFill>
                                    <a:prstClr val="black"/>
                                  </a:solidFill>
                                  <a:latin typeface="Cambria Math" panose="02040503050406030204" pitchFamily="18" charset="0"/>
                                  <a:ea typeface="Cambria Math" panose="02040503050406030204" pitchFamily="18" charset="0"/>
                                </a:rPr>
                                <m:t>𝐵</m:t>
                              </m:r>
                            </m:e>
                            <m:sub>
                              <m:r>
                                <a:rPr lang="en-US" altLang="zh-CN" i="1">
                                  <a:solidFill>
                                    <a:prstClr val="black"/>
                                  </a:solidFill>
                                  <a:latin typeface="Cambria Math" panose="02040503050406030204" pitchFamily="18" charset="0"/>
                                  <a:ea typeface="Cambria Math" panose="02040503050406030204" pitchFamily="18" charset="0"/>
                                </a:rPr>
                                <m:t>𝑟</m:t>
                              </m:r>
                            </m:sub>
                          </m:sSub>
                          <m:r>
                            <a:rPr lang="en-US" altLang="zh-CN" i="1">
                              <a:solidFill>
                                <a:prstClr val="black"/>
                              </a:solidFill>
                              <a:latin typeface="Cambria Math" panose="02040503050406030204" pitchFamily="18" charset="0"/>
                              <a:ea typeface="Cambria Math" panose="02040503050406030204" pitchFamily="18" charset="0"/>
                            </a:rPr>
                            <m:t>𝑉</m:t>
                          </m:r>
                        </m:num>
                        <m:den>
                          <m:r>
                            <a:rPr lang="en-US" altLang="zh-CN" i="1">
                              <a:solidFill>
                                <a:prstClr val="black"/>
                              </a:solidFill>
                              <a:latin typeface="Cambria Math" panose="02040503050406030204" pitchFamily="18" charset="0"/>
                              <a:ea typeface="Cambria Math" panose="02040503050406030204" pitchFamily="18" charset="0"/>
                            </a:rPr>
                            <m:t>4</m:t>
                          </m:r>
                          <m:r>
                            <a:rPr lang="en-US" altLang="zh-CN" i="1">
                              <a:solidFill>
                                <a:prstClr val="black"/>
                              </a:solidFill>
                              <a:latin typeface="Cambria Math" panose="02040503050406030204" pitchFamily="18" charset="0"/>
                              <a:ea typeface="Cambria Math" panose="02040503050406030204" pitchFamily="18" charset="0"/>
                            </a:rPr>
                            <m:t>𝜋</m:t>
                          </m:r>
                          <m:sSup>
                            <m:sSupPr>
                              <m:ctrlPr>
                                <a:rPr lang="en-US" altLang="zh-CN" i="1">
                                  <a:solidFill>
                                    <a:prstClr val="black"/>
                                  </a:solidFill>
                                  <a:latin typeface="Cambria Math" panose="02040503050406030204" pitchFamily="18" charset="0"/>
                                  <a:ea typeface="Cambria Math" panose="02040503050406030204" pitchFamily="18" charset="0"/>
                                </a:rPr>
                              </m:ctrlPr>
                            </m:sSupPr>
                            <m:e>
                              <m:d>
                                <m:dPr>
                                  <m:begChr m:val="|"/>
                                  <m:endChr m:val="|"/>
                                  <m:ctrlPr>
                                    <a:rPr lang="en-US" altLang="zh-CN" i="1">
                                      <a:solidFill>
                                        <a:prstClr val="black"/>
                                      </a:solidFill>
                                      <a:latin typeface="Cambria Math" panose="02040503050406030204" pitchFamily="18" charset="0"/>
                                      <a:ea typeface="Cambria Math" panose="02040503050406030204" pitchFamily="18" charset="0"/>
                                    </a:rPr>
                                  </m:ctrlPr>
                                </m:dPr>
                                <m:e>
                                  <m:r>
                                    <a:rPr lang="en-US" altLang="zh-CN" i="1">
                                      <a:solidFill>
                                        <a:prstClr val="black"/>
                                      </a:solidFill>
                                      <a:latin typeface="Cambria Math" panose="02040503050406030204" pitchFamily="18" charset="0"/>
                                      <a:ea typeface="Cambria Math" panose="02040503050406030204" pitchFamily="18" charset="0"/>
                                    </a:rPr>
                                    <m:t>𝑟</m:t>
                                  </m:r>
                                </m:e>
                              </m:d>
                            </m:e>
                            <m:sup>
                              <m:r>
                                <a:rPr lang="en-US" altLang="zh-CN" i="1">
                                  <a:solidFill>
                                    <a:prstClr val="black"/>
                                  </a:solidFill>
                                  <a:latin typeface="Cambria Math" panose="02040503050406030204" pitchFamily="18" charset="0"/>
                                  <a:ea typeface="Cambria Math" panose="02040503050406030204" pitchFamily="18" charset="0"/>
                                </a:rPr>
                                <m:t>3</m:t>
                              </m:r>
                            </m:sup>
                          </m:sSup>
                        </m:den>
                      </m:f>
                      <m:d>
                        <m:dPr>
                          <m:ctrlPr>
                            <a:rPr lang="en-US" altLang="zh-CN" i="1">
                              <a:solidFill>
                                <a:prstClr val="black"/>
                              </a:solidFill>
                              <a:latin typeface="Cambria Math" panose="02040503050406030204" pitchFamily="18" charset="0"/>
                              <a:ea typeface="Cambria Math" panose="02040503050406030204" pitchFamily="18" charset="0"/>
                            </a:rPr>
                          </m:ctrlPr>
                        </m:dPr>
                        <m:e>
                          <m:r>
                            <a:rPr lang="en-US" altLang="zh-CN" i="1">
                              <a:solidFill>
                                <a:prstClr val="black"/>
                              </a:solidFill>
                              <a:latin typeface="Cambria Math" panose="02040503050406030204" pitchFamily="18" charset="0"/>
                              <a:ea typeface="Cambria Math" panose="02040503050406030204" pitchFamily="18" charset="0"/>
                            </a:rPr>
                            <m:t>3</m:t>
                          </m:r>
                          <m:acc>
                            <m:accPr>
                              <m:chr m:val="̂"/>
                              <m:ctrlPr>
                                <a:rPr lang="en-US" altLang="zh-CN" i="1">
                                  <a:solidFill>
                                    <a:prstClr val="black"/>
                                  </a:solidFill>
                                  <a:latin typeface="Cambria Math" panose="02040503050406030204" pitchFamily="18" charset="0"/>
                                  <a:ea typeface="Cambria Math" panose="02040503050406030204" pitchFamily="18" charset="0"/>
                                </a:rPr>
                              </m:ctrlPr>
                            </m:accPr>
                            <m:e>
                              <m:r>
                                <a:rPr lang="en-US" altLang="zh-CN" i="1">
                                  <a:solidFill>
                                    <a:prstClr val="black"/>
                                  </a:solidFill>
                                  <a:latin typeface="Cambria Math" panose="02040503050406030204" pitchFamily="18" charset="0"/>
                                  <a:ea typeface="Cambria Math" panose="02040503050406030204" pitchFamily="18" charset="0"/>
                                </a:rPr>
                                <m:t>𝑟</m:t>
                              </m:r>
                            </m:e>
                          </m:acc>
                          <m:sSup>
                            <m:sSupPr>
                              <m:ctrlPr>
                                <a:rPr lang="en-US" altLang="zh-CN" i="1">
                                  <a:solidFill>
                                    <a:prstClr val="black"/>
                                  </a:solidFill>
                                  <a:latin typeface="Cambria Math" panose="02040503050406030204" pitchFamily="18" charset="0"/>
                                  <a:ea typeface="Cambria Math" panose="02040503050406030204" pitchFamily="18" charset="0"/>
                                </a:rPr>
                              </m:ctrlPr>
                            </m:sSupPr>
                            <m:e>
                              <m:acc>
                                <m:accPr>
                                  <m:chr m:val="̂"/>
                                  <m:ctrlPr>
                                    <a:rPr lang="en-US" altLang="zh-CN" i="1">
                                      <a:solidFill>
                                        <a:prstClr val="black"/>
                                      </a:solidFill>
                                      <a:latin typeface="Cambria Math" panose="02040503050406030204" pitchFamily="18" charset="0"/>
                                      <a:ea typeface="Cambria Math" panose="02040503050406030204" pitchFamily="18" charset="0"/>
                                    </a:rPr>
                                  </m:ctrlPr>
                                </m:accPr>
                                <m:e>
                                  <m:r>
                                    <a:rPr lang="en-US" altLang="zh-CN" i="1">
                                      <a:solidFill>
                                        <a:prstClr val="black"/>
                                      </a:solidFill>
                                      <a:latin typeface="Cambria Math" panose="02040503050406030204" pitchFamily="18" charset="0"/>
                                      <a:ea typeface="Cambria Math" panose="02040503050406030204" pitchFamily="18" charset="0"/>
                                    </a:rPr>
                                    <m:t>𝑟</m:t>
                                  </m:r>
                                </m:e>
                              </m:acc>
                            </m:e>
                            <m:sup>
                              <m:r>
                                <a:rPr lang="en-US" altLang="zh-CN" i="1">
                                  <a:solidFill>
                                    <a:prstClr val="black"/>
                                  </a:solidFill>
                                  <a:latin typeface="Cambria Math" panose="02040503050406030204" pitchFamily="18" charset="0"/>
                                  <a:ea typeface="Cambria Math" panose="02040503050406030204" pitchFamily="18" charset="0"/>
                                </a:rPr>
                                <m:t>𝑇</m:t>
                              </m:r>
                            </m:sup>
                          </m:sSup>
                          <m:r>
                            <a:rPr lang="en-US" altLang="zh-CN" i="1">
                              <a:solidFill>
                                <a:prstClr val="black"/>
                              </a:solidFill>
                              <a:latin typeface="Cambria Math" panose="02040503050406030204" pitchFamily="18" charset="0"/>
                              <a:ea typeface="Cambria Math" panose="02040503050406030204" pitchFamily="18" charset="0"/>
                            </a:rPr>
                            <m:t>−</m:t>
                          </m:r>
                          <m:r>
                            <a:rPr lang="en-US" altLang="zh-CN" i="1">
                              <a:solidFill>
                                <a:prstClr val="black"/>
                              </a:solidFill>
                              <a:latin typeface="Cambria Math" panose="02040503050406030204" pitchFamily="18" charset="0"/>
                              <a:ea typeface="Cambria Math" panose="02040503050406030204" pitchFamily="18" charset="0"/>
                            </a:rPr>
                            <m:t>𝐼</m:t>
                          </m:r>
                        </m:e>
                      </m:d>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sSub>
                        <m:sSubPr>
                          <m:ctrlPr>
                            <a:rPr lang="en-US" altLang="zh-CN" b="0" i="1" smtClean="0">
                              <a:solidFill>
                                <a:prstClr val="black"/>
                              </a:solidFill>
                              <a:latin typeface="Cambria Math" panose="02040503050406030204" pitchFamily="18" charset="0"/>
                              <a:ea typeface="Cambria Math" panose="02040503050406030204" pitchFamily="18" charset="0"/>
                            </a:rPr>
                          </m:ctrlPr>
                        </m:sSubPr>
                        <m:e>
                          <m:d>
                            <m:dPr>
                              <m:begChr m:val="["/>
                              <m:endChr m:val="]"/>
                              <m:ctrlPr>
                                <a:rPr lang="en-US" altLang="zh-CN" b="0" i="1" smtClean="0">
                                  <a:solidFill>
                                    <a:prstClr val="black"/>
                                  </a:solidFill>
                                  <a:latin typeface="Cambria Math" panose="02040503050406030204" pitchFamily="18" charset="0"/>
                                  <a:ea typeface="Cambria Math" panose="02040503050406030204" pitchFamily="18" charset="0"/>
                                </a:rPr>
                              </m:ctrlPr>
                            </m:dPr>
                            <m:e>
                              <m:sSub>
                                <m:sSubPr>
                                  <m:ctrlPr>
                                    <a:rPr lang="en-US" altLang="zh-CN" b="0" i="1" smtClean="0">
                                      <a:solidFill>
                                        <a:prstClr val="black"/>
                                      </a:solidFill>
                                      <a:latin typeface="Cambria Math" panose="02040503050406030204" pitchFamily="18" charset="0"/>
                                      <a:ea typeface="Cambria Math" panose="02040503050406030204" pitchFamily="18" charset="0"/>
                                    </a:rPr>
                                  </m:ctrlPr>
                                </m:sSubPr>
                                <m:e>
                                  <m:r>
                                    <a:rPr lang="en-US" altLang="zh-CN" b="0" i="1" smtClean="0">
                                      <a:solidFill>
                                        <a:prstClr val="black"/>
                                      </a:solidFill>
                                      <a:latin typeface="Cambria Math" panose="02040503050406030204" pitchFamily="18" charset="0"/>
                                      <a:ea typeface="Cambria Math" panose="02040503050406030204" pitchFamily="18" charset="0"/>
                                    </a:rPr>
                                    <m:t>𝑒</m:t>
                                  </m:r>
                                </m:e>
                                <m:sub>
                                  <m:r>
                                    <a:rPr lang="en-US" altLang="zh-CN" b="0" i="1" smtClean="0">
                                      <a:solidFill>
                                        <a:prstClr val="black"/>
                                      </a:solidFill>
                                      <a:latin typeface="Cambria Math" panose="02040503050406030204" pitchFamily="18" charset="0"/>
                                      <a:ea typeface="Cambria Math" panose="02040503050406030204" pitchFamily="18" charset="0"/>
                                    </a:rPr>
                                    <m:t>𝑧</m:t>
                                  </m:r>
                                </m:sub>
                              </m:sSub>
                            </m:e>
                          </m:d>
                        </m:e>
                        <m:sub>
                          <m:r>
                            <a:rPr lang="en-US" altLang="zh-CN" b="0" i="1" smtClean="0">
                              <a:solidFill>
                                <a:prstClr val="black"/>
                              </a:solidFill>
                              <a:latin typeface="Cambria Math" panose="02040503050406030204" pitchFamily="18" charset="0"/>
                              <a:ea typeface="Cambria Math" panose="02040503050406030204" pitchFamily="18" charset="0"/>
                            </a:rPr>
                            <m:t>×</m:t>
                          </m:r>
                        </m:sub>
                      </m:sSub>
                    </m:oMath>
                  </m:oMathPara>
                </a14:m>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a:p>
                <a:endParaRPr lang="en-US" altLang="zh-CN" b="0" dirty="0"/>
              </a:p>
              <a:p>
                <a:endParaRPr lang="en-US" altLang="zh-CN" b="0" dirty="0"/>
              </a:p>
              <a:p>
                <a:endParaRPr lang="zh-CN" altLang="en-US" dirty="0"/>
              </a:p>
            </p:txBody>
          </p:sp>
        </mc:Choice>
        <mc:Fallback>
          <p:sp>
            <p:nvSpPr>
              <p:cNvPr id="20" name="文本框 19">
                <a:extLst>
                  <a:ext uri="{FF2B5EF4-FFF2-40B4-BE49-F238E27FC236}">
                    <a16:creationId xmlns:a16="http://schemas.microsoft.com/office/drawing/2014/main" id="{FBCE5137-87BA-5D64-F585-69AAD4236342}"/>
                  </a:ext>
                </a:extLst>
              </p:cNvPr>
              <p:cNvSpPr txBox="1">
                <a:spLocks noRot="1" noChangeAspect="1" noMove="1" noResize="1" noEditPoints="1" noAdjustHandles="1" noChangeArrowheads="1" noChangeShapeType="1" noTextEdit="1"/>
              </p:cNvSpPr>
              <p:nvPr/>
            </p:nvSpPr>
            <p:spPr>
              <a:xfrm>
                <a:off x="5105400" y="1202657"/>
                <a:ext cx="6802107" cy="5311711"/>
              </a:xfrm>
              <a:prstGeom prst="rect">
                <a:avLst/>
              </a:prstGeom>
              <a:blipFill>
                <a:blip r:embed="rId7"/>
                <a:stretch>
                  <a:fillRect l="-2152" t="-14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6987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Linearized magnetic dipole model - Summary</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AlternateContent xmlns:mc="http://schemas.openxmlformats.org/markup-compatibility/2006">
        <mc:Choice xmlns:a14="http://schemas.microsoft.com/office/drawing/2010/main" Requires="a14">
          <p:sp>
            <p:nvSpPr>
              <p:cNvPr id="21" name="Inhaltsplatzhalter 2">
                <a:extLst>
                  <a:ext uri="{FF2B5EF4-FFF2-40B4-BE49-F238E27FC236}">
                    <a16:creationId xmlns:a16="http://schemas.microsoft.com/office/drawing/2014/main" id="{574458E5-2EDD-9533-7961-FEB3F5FE51EA}"/>
                  </a:ext>
                </a:extLst>
              </p:cNvPr>
              <p:cNvSpPr txBox="1">
                <a:spLocks/>
              </p:cNvSpPr>
              <p:nvPr/>
            </p:nvSpPr>
            <p:spPr>
              <a:xfrm>
                <a:off x="884237" y="1274375"/>
                <a:ext cx="10728325" cy="49709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𝑝</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𝛿</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𝛿</m:t>
                          </m:r>
                          <m:r>
                            <a:rPr lang="en-US" altLang="zh-CN" b="0" i="1" smtClean="0">
                              <a:latin typeface="Cambria Math" panose="02040503050406030204" pitchFamily="18" charset="0"/>
                            </a:rPr>
                            <m:t>𝑅</m:t>
                          </m:r>
                        </m:e>
                      </m:d>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𝐵</m:t>
                      </m:r>
                      <m:d>
                        <m:dPr>
                          <m:ctrlPr>
                            <a:rPr lang="en-US" altLang="zh-CN" b="0" i="1" smtClean="0">
                              <a:solidFill>
                                <a:prstClr val="black"/>
                              </a:solidFill>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e>
                      </m:d>
                      <m:r>
                        <a:rPr lang="en-US" altLang="zh-CN" b="0" i="1" smtClean="0">
                          <a:solidFill>
                            <a:prstClr val="black"/>
                          </a:solidFill>
                          <a:latin typeface="Cambria Math" panose="02040503050406030204" pitchFamily="18" charset="0"/>
                        </a:rPr>
                        <m:t>+</m:t>
                      </m:r>
                      <m:d>
                        <m:dPr>
                          <m:begChr m:val="["/>
                          <m:endChr m:val="]"/>
                          <m:ctrlPr>
                            <a:rPr lang="en-US" altLang="zh-CN" b="0" i="1" smtClean="0">
                              <a:solidFill>
                                <a:prstClr val="black"/>
                              </a:solidFill>
                              <a:latin typeface="Cambria Math" panose="02040503050406030204" pitchFamily="18" charset="0"/>
                            </a:rPr>
                          </m:ctrlPr>
                        </m:dPr>
                        <m:e>
                          <m:m>
                            <m:mPr>
                              <m:mcs>
                                <m:mc>
                                  <m:mcPr>
                                    <m:count m:val="2"/>
                                    <m:mcJc m:val="center"/>
                                  </m:mcPr>
                                </m:mc>
                              </m:mcs>
                              <m:ctrlPr>
                                <a:rPr lang="en-US" altLang="zh-CN" b="0" i="1" smtClean="0">
                                  <a:solidFill>
                                    <a:prstClr val="black"/>
                                  </a:solidFill>
                                  <a:latin typeface="Cambria Math" panose="02040503050406030204" pitchFamily="18" charset="0"/>
                                </a:rPr>
                              </m:ctrlPr>
                            </m:mPr>
                            <m:mr>
                              <m:e>
                                <m:sSub>
                                  <m:sSubPr>
                                    <m:ctrlPr>
                                      <a:rPr lang="en-US" altLang="zh-CN" b="0" i="1" smtClean="0">
                                        <a:solidFill>
                                          <a:prstClr val="black"/>
                                        </a:solidFill>
                                        <a:latin typeface="Cambria Math" panose="02040503050406030204" pitchFamily="18" charset="0"/>
                                      </a:rPr>
                                    </m:ctrlPr>
                                  </m:sSubPr>
                                  <m:e>
                                    <m:r>
                                      <m:rPr>
                                        <m:brk m:alnAt="7"/>
                                      </m:rPr>
                                      <a:rPr lang="en-US" altLang="zh-CN" b="0" i="1" smtClean="0">
                                        <a:solidFill>
                                          <a:prstClr val="black"/>
                                        </a:solidFill>
                                        <a:latin typeface="Cambria Math" panose="02040503050406030204" pitchFamily="18" charset="0"/>
                                      </a:rPr>
                                      <m:t>𝐽</m:t>
                                    </m:r>
                                  </m:e>
                                  <m:sub>
                                    <m:r>
                                      <m:rPr>
                                        <m:brk m:alnAt="7"/>
                                      </m:rPr>
                                      <a:rPr lang="en-US" altLang="zh-CN" b="0" i="1" smtClean="0">
                                        <a:solidFill>
                                          <a:prstClr val="black"/>
                                        </a:solidFill>
                                        <a:latin typeface="Cambria Math" panose="02040503050406030204" pitchFamily="18" charset="0"/>
                                      </a:rPr>
                                      <m:t>𝑝</m:t>
                                    </m:r>
                                  </m:sub>
                                </m:sSub>
                              </m:e>
                              <m:e>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𝐽</m:t>
                                    </m:r>
                                  </m:e>
                                  <m:sub>
                                    <m:r>
                                      <a:rPr lang="en-US" altLang="zh-CN" b="0" i="1" smtClean="0">
                                        <a:solidFill>
                                          <a:prstClr val="black"/>
                                        </a:solidFill>
                                        <a:latin typeface="Cambria Math" panose="02040503050406030204" pitchFamily="18" charset="0"/>
                                      </a:rPr>
                                      <m:t>𝜔</m:t>
                                    </m:r>
                                  </m:sub>
                                </m:sSub>
                              </m:e>
                            </m:mr>
                          </m:m>
                        </m:e>
                      </m:d>
                      <m:d>
                        <m:dPr>
                          <m:begChr m:val="["/>
                          <m:endChr m:val="]"/>
                          <m:ctrlPr>
                            <a:rPr lang="en-US" altLang="zh-CN" b="0" i="1" smtClean="0">
                              <a:solidFill>
                                <a:prstClr val="black"/>
                              </a:solidFill>
                              <a:latin typeface="Cambria Math" panose="02040503050406030204" pitchFamily="18" charset="0"/>
                            </a:rPr>
                          </m:ctrlPr>
                        </m:dPr>
                        <m:e>
                          <m:m>
                            <m:mPr>
                              <m:mcs>
                                <m:mc>
                                  <m:mcPr>
                                    <m:count m:val="1"/>
                                    <m:mcJc m:val="center"/>
                                  </m:mcPr>
                                </m:mc>
                              </m:mcs>
                              <m:ctrlPr>
                                <a:rPr lang="en-US" altLang="zh-CN" b="0" i="1" smtClean="0">
                                  <a:solidFill>
                                    <a:prstClr val="black"/>
                                  </a:solidFill>
                                  <a:latin typeface="Cambria Math" panose="02040503050406030204" pitchFamily="18" charset="0"/>
                                </a:rPr>
                              </m:ctrlPr>
                            </m:mPr>
                            <m:mr>
                              <m:e>
                                <m:r>
                                  <a:rPr lang="en-US" altLang="zh-CN" b="0" i="1" smtClean="0">
                                    <a:solidFill>
                                      <a:prstClr val="black"/>
                                    </a:solidFill>
                                    <a:latin typeface="Cambria Math" panose="02040503050406030204" pitchFamily="18" charset="0"/>
                                  </a:rPr>
                                  <m:t>𝛿</m:t>
                                </m:r>
                                <m:r>
                                  <a:rPr lang="en-US" altLang="zh-CN" b="0" i="1" smtClean="0">
                                    <a:solidFill>
                                      <a:prstClr val="black"/>
                                    </a:solidFill>
                                    <a:latin typeface="Cambria Math" panose="02040503050406030204" pitchFamily="18" charset="0"/>
                                  </a:rPr>
                                  <m:t>𝑝</m:t>
                                </m:r>
                              </m:e>
                            </m:mr>
                            <m:mr>
                              <m:e>
                                <m:r>
                                  <a:rPr lang="en-US" altLang="zh-CN" b="0" i="1" smtClean="0">
                                    <a:solidFill>
                                      <a:prstClr val="black"/>
                                    </a:solidFill>
                                    <a:latin typeface="Cambria Math" panose="02040503050406030204" pitchFamily="18" charset="0"/>
                                  </a:rPr>
                                  <m:t>𝛿𝜔</m:t>
                                </m:r>
                              </m:e>
                            </m:mr>
                          </m:m>
                        </m:e>
                      </m:d>
                    </m:oMath>
                  </m:oMathPara>
                </a14:m>
                <a:endParaRPr lang="en-US" altLang="zh-CN" b="0" dirty="0">
                  <a:solidFill>
                    <a:prstClr val="black"/>
                  </a:solidFill>
                  <a:latin typeface="Arial"/>
                </a:endParaRPr>
              </a:p>
              <a:p>
                <a:pPr marL="0" indent="0">
                  <a:buNone/>
                  <a:defRPr/>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𝐵</m:t>
                      </m:r>
                      <m:d>
                        <m:dPr>
                          <m:ctrlPr>
                            <a:rPr lang="en-US" altLang="zh-CN" i="1">
                              <a:solidFill>
                                <a:prstClr val="black"/>
                              </a:solidFill>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e>
                      </m:d>
                      <m:r>
                        <a:rPr lang="en-US" altLang="zh-CN" i="1">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𝐽</m:t>
                      </m:r>
                      <m:d>
                        <m:dPr>
                          <m:begChr m:val="["/>
                          <m:endChr m:val="]"/>
                          <m:ctrlPr>
                            <a:rPr lang="en-US" altLang="zh-CN" i="1">
                              <a:solidFill>
                                <a:prstClr val="black"/>
                              </a:solidFill>
                              <a:latin typeface="Cambria Math" panose="02040503050406030204" pitchFamily="18" charset="0"/>
                            </a:rPr>
                          </m:ctrlPr>
                        </m:dPr>
                        <m:e>
                          <m:m>
                            <m:mPr>
                              <m:mcs>
                                <m:mc>
                                  <m:mcPr>
                                    <m:count m:val="1"/>
                                    <m:mcJc m:val="center"/>
                                  </m:mcPr>
                                </m:mc>
                              </m:mcs>
                              <m:ctrlPr>
                                <a:rPr lang="en-US" altLang="zh-CN" i="1">
                                  <a:solidFill>
                                    <a:prstClr val="black"/>
                                  </a:solidFill>
                                  <a:latin typeface="Cambria Math" panose="02040503050406030204" pitchFamily="18" charset="0"/>
                                </a:rPr>
                              </m:ctrlPr>
                            </m:mPr>
                            <m:mr>
                              <m:e>
                                <m:r>
                                  <a:rPr lang="en-US" altLang="zh-CN" i="1">
                                    <a:solidFill>
                                      <a:prstClr val="black"/>
                                    </a:solidFill>
                                    <a:latin typeface="Cambria Math" panose="02040503050406030204" pitchFamily="18" charset="0"/>
                                  </a:rPr>
                                  <m:t>𝛿</m:t>
                                </m:r>
                                <m:r>
                                  <a:rPr lang="en-US" altLang="zh-CN" i="1">
                                    <a:solidFill>
                                      <a:prstClr val="black"/>
                                    </a:solidFill>
                                    <a:latin typeface="Cambria Math" panose="02040503050406030204" pitchFamily="18" charset="0"/>
                                  </a:rPr>
                                  <m:t>𝑝</m:t>
                                </m:r>
                              </m:e>
                            </m:mr>
                            <m:mr>
                              <m:e>
                                <m:r>
                                  <a:rPr lang="en-US" altLang="zh-CN" i="1">
                                    <a:solidFill>
                                      <a:prstClr val="black"/>
                                    </a:solidFill>
                                    <a:latin typeface="Cambria Math" panose="02040503050406030204" pitchFamily="18" charset="0"/>
                                  </a:rPr>
                                  <m:t>𝛿𝜔</m:t>
                                </m:r>
                              </m:e>
                            </m:mr>
                          </m:m>
                        </m:e>
                      </m:d>
                    </m:oMath>
                  </m:oMathPara>
                </a14:m>
                <a:endParaRPr lang="de-DE" altLang="zh-CN" dirty="0">
                  <a:solidFill>
                    <a:prstClr val="black"/>
                  </a:solidFill>
                  <a:latin typeface="Arial"/>
                </a:endParaRPr>
              </a:p>
              <a:p>
                <a:pPr marL="0" indent="0">
                  <a:buNone/>
                  <a:defRPr/>
                </a:pPr>
                <a:endParaRPr lang="de-DE" altLang="zh-CN" dirty="0">
                  <a:solidFill>
                    <a:prstClr val="black"/>
                  </a:solidFill>
                  <a:latin typeface="Arial"/>
                </a:endParaRPr>
              </a:p>
              <a:p>
                <a:pPr marL="0" indent="0">
                  <a:buNone/>
                  <a:defRPr/>
                </a:pPr>
                <a:r>
                  <a:rPr lang="en-US" altLang="zh-CN" dirty="0">
                    <a:solidFill>
                      <a:prstClr val="black"/>
                    </a:solidFill>
                  </a:rPr>
                  <a:t>where </a:t>
                </a:r>
                <a14:m>
                  <m:oMath xmlns:m="http://schemas.openxmlformats.org/officeDocument/2006/math">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𝐽</m:t>
                        </m:r>
                      </m:e>
                      <m:sub>
                        <m:r>
                          <a:rPr lang="en-US" altLang="zh-CN" i="1">
                            <a:solidFill>
                              <a:prstClr val="black"/>
                            </a:solidFill>
                            <a:latin typeface="Cambria Math" panose="02040503050406030204" pitchFamily="18" charset="0"/>
                          </a:rPr>
                          <m:t>𝑝</m:t>
                        </m:r>
                      </m:sub>
                    </m:sSub>
                    <m:d>
                      <m:dPr>
                        <m:ctrlPr>
                          <a:rPr lang="en-US" altLang="zh-CN" i="1">
                            <a:solidFill>
                              <a:prstClr val="black"/>
                            </a:solidFill>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i="1">
                            <a:solidFill>
                              <a:prstClr val="black"/>
                            </a:solidFill>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e>
                    </m:d>
                    <m:r>
                      <a:rPr lang="en-US" altLang="zh-CN" b="0" i="1" smtClean="0">
                        <a:solidFill>
                          <a:prstClr val="black"/>
                        </a:solidFill>
                        <a:latin typeface="Cambria Math" panose="02040503050406030204" pitchFamily="18" charset="0"/>
                      </a:rPr>
                      <m:t>∈</m:t>
                    </m:r>
                    <m:sSup>
                      <m:sSupPr>
                        <m:ctrlPr>
                          <a:rPr lang="en-US" altLang="zh-CN" b="0" i="1" smtClean="0">
                            <a:solidFill>
                              <a:prstClr val="black"/>
                            </a:solidFill>
                            <a:latin typeface="Cambria Math" panose="02040503050406030204" pitchFamily="18" charset="0"/>
                            <a:ea typeface="Cambria Math" panose="02040503050406030204" pitchFamily="18" charset="0"/>
                          </a:rPr>
                        </m:ctrlPr>
                      </m:sSupPr>
                      <m:e>
                        <m:r>
                          <a:rPr lang="en-US" altLang="zh-CN" b="0" i="1" smtClean="0">
                            <a:solidFill>
                              <a:prstClr val="black"/>
                            </a:solidFill>
                            <a:latin typeface="Cambria Math" panose="02040503050406030204" pitchFamily="18" charset="0"/>
                            <a:ea typeface="Cambria Math" panose="02040503050406030204" pitchFamily="18" charset="0"/>
                          </a:rPr>
                          <m:t>ℝ</m:t>
                        </m:r>
                      </m:e>
                      <m:sup>
                        <m:r>
                          <a:rPr lang="en-US" altLang="zh-CN" b="0" i="1" smtClean="0">
                            <a:solidFill>
                              <a:prstClr val="black"/>
                            </a:solidFill>
                            <a:latin typeface="Cambria Math" panose="02040503050406030204" pitchFamily="18" charset="0"/>
                            <a:ea typeface="Cambria Math" panose="02040503050406030204" pitchFamily="18" charset="0"/>
                          </a:rPr>
                          <m:t>3×3</m:t>
                        </m:r>
                      </m:sup>
                    </m:sSup>
                  </m:oMath>
                </a14:m>
                <a:r>
                  <a:rPr lang="en-US" altLang="zh-CN" dirty="0">
                    <a:solidFill>
                      <a:prstClr val="black"/>
                    </a:solidFill>
                  </a:rPr>
                  <a:t> and </a:t>
                </a:r>
                <a14:m>
                  <m:oMath xmlns:m="http://schemas.openxmlformats.org/officeDocument/2006/math">
                    <m:sSub>
                      <m:sSubPr>
                        <m:ctrlPr>
                          <a:rPr lang="en-US" altLang="zh-CN" i="1" smtClean="0">
                            <a:solidFill>
                              <a:prstClr val="black"/>
                            </a:solidFill>
                            <a:latin typeface="Cambria Math" panose="02040503050406030204" pitchFamily="18" charset="0"/>
                            <a:ea typeface="Cambria Math" panose="02040503050406030204" pitchFamily="18" charset="0"/>
                          </a:rPr>
                        </m:ctrlPr>
                      </m:sSubPr>
                      <m:e>
                        <m:r>
                          <a:rPr lang="en-US" altLang="zh-CN" i="1">
                            <a:solidFill>
                              <a:prstClr val="black"/>
                            </a:solidFill>
                            <a:latin typeface="Cambria Math" panose="02040503050406030204" pitchFamily="18" charset="0"/>
                            <a:ea typeface="Cambria Math" panose="02040503050406030204" pitchFamily="18" charset="0"/>
                          </a:rPr>
                          <m:t>𝐽</m:t>
                        </m:r>
                      </m:e>
                      <m:sub>
                        <m:r>
                          <a:rPr lang="en-US" altLang="zh-CN" i="1">
                            <a:solidFill>
                              <a:prstClr val="black"/>
                            </a:solidFill>
                            <a:latin typeface="Cambria Math" panose="02040503050406030204" pitchFamily="18" charset="0"/>
                            <a:ea typeface="Cambria Math" panose="02040503050406030204" pitchFamily="18" charset="0"/>
                          </a:rPr>
                          <m:t>𝜔</m:t>
                        </m:r>
                      </m:sub>
                    </m:sSub>
                    <m:d>
                      <m:dPr>
                        <m:ctrlPr>
                          <a:rPr lang="en-US" altLang="zh-CN" i="1">
                            <a:solidFill>
                              <a:prstClr val="black"/>
                            </a:solidFill>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i="1">
                            <a:solidFill>
                              <a:prstClr val="black"/>
                            </a:solidFill>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e>
                    </m:d>
                    <m:r>
                      <a:rPr lang="en-US" altLang="zh-CN" i="1">
                        <a:solidFill>
                          <a:prstClr val="black"/>
                        </a:solidFill>
                        <a:latin typeface="Cambria Math" panose="02040503050406030204" pitchFamily="18" charset="0"/>
                      </a:rPr>
                      <m:t>∈</m:t>
                    </m:r>
                    <m:sSup>
                      <m:sSupPr>
                        <m:ctrlPr>
                          <a:rPr lang="en-US" altLang="zh-CN" i="1">
                            <a:solidFill>
                              <a:prstClr val="black"/>
                            </a:solidFill>
                            <a:latin typeface="Cambria Math" panose="02040503050406030204" pitchFamily="18" charset="0"/>
                            <a:ea typeface="Cambria Math" panose="02040503050406030204" pitchFamily="18" charset="0"/>
                          </a:rPr>
                        </m:ctrlPr>
                      </m:sSupPr>
                      <m:e>
                        <m:r>
                          <a:rPr lang="en-US" altLang="zh-CN" i="1">
                            <a:solidFill>
                              <a:prstClr val="black"/>
                            </a:solidFill>
                            <a:latin typeface="Cambria Math" panose="02040503050406030204" pitchFamily="18" charset="0"/>
                            <a:ea typeface="Cambria Math" panose="02040503050406030204" pitchFamily="18" charset="0"/>
                          </a:rPr>
                          <m:t>ℝ</m:t>
                        </m:r>
                      </m:e>
                      <m:sup>
                        <m:r>
                          <a:rPr lang="en-US" altLang="zh-CN" i="1">
                            <a:solidFill>
                              <a:prstClr val="black"/>
                            </a:solidFill>
                            <a:latin typeface="Cambria Math" panose="02040503050406030204" pitchFamily="18" charset="0"/>
                            <a:ea typeface="Cambria Math" panose="02040503050406030204" pitchFamily="18" charset="0"/>
                          </a:rPr>
                          <m:t>3×3</m:t>
                        </m:r>
                      </m:sup>
                    </m:sSup>
                  </m:oMath>
                </a14:m>
                <a:endParaRPr lang="en-US" altLang="zh-CN" dirty="0">
                  <a:solidFill>
                    <a:prstClr val="black"/>
                  </a:solidFill>
                </a:endParaRPr>
              </a:p>
              <a:p>
                <a:pPr marL="0" lvl="0" indent="0">
                  <a:buNone/>
                  <a:defRPr/>
                </a:pPr>
                <a:endParaRPr lang="en-US" altLang="zh-CN" dirty="0">
                  <a:solidFill>
                    <a:prstClr val="black"/>
                  </a:solidFill>
                </a:endParaRPr>
              </a:p>
              <a:p>
                <a:pPr marL="0" lvl="0" indent="0">
                  <a:buNone/>
                  <a:defRPr/>
                </a:pPr>
                <a:r>
                  <a:rPr lang="en-US" altLang="zh-CN" dirty="0">
                    <a:solidFill>
                      <a:prstClr val="black"/>
                    </a:solidFill>
                  </a:rPr>
                  <a:t>In the case of </a:t>
                </a:r>
                <a14:m>
                  <m:oMath xmlns:m="http://schemas.openxmlformats.org/officeDocument/2006/math">
                    <m:r>
                      <a:rPr lang="en-US" altLang="zh-CN" b="0" i="1" smtClean="0">
                        <a:solidFill>
                          <a:prstClr val="black"/>
                        </a:solidFill>
                        <a:latin typeface="Cambria Math" panose="02040503050406030204" pitchFamily="18" charset="0"/>
                      </a:rPr>
                      <m:t>𝑚</m:t>
                    </m:r>
                  </m:oMath>
                </a14:m>
                <a:r>
                  <a:rPr lang="en-US" altLang="zh-CN" dirty="0">
                    <a:solidFill>
                      <a:prstClr val="black"/>
                    </a:solidFill>
                  </a:rPr>
                  <a:t> sensors, </a:t>
                </a:r>
                <a14:m>
                  <m:oMath xmlns:m="http://schemas.openxmlformats.org/officeDocument/2006/math">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𝐽</m:t>
                        </m:r>
                      </m:e>
                      <m:sub>
                        <m:r>
                          <a:rPr lang="en-US" altLang="zh-CN" b="0" i="1" smtClean="0">
                            <a:solidFill>
                              <a:prstClr val="black"/>
                            </a:solidFill>
                            <a:latin typeface="Cambria Math" panose="02040503050406030204" pitchFamily="18" charset="0"/>
                          </a:rPr>
                          <m:t>𝑝</m:t>
                        </m:r>
                      </m:sub>
                    </m:sSub>
                  </m:oMath>
                </a14:m>
                <a:r>
                  <a:rPr lang="en-US" altLang="zh-CN" dirty="0">
                    <a:solidFill>
                      <a:prstClr val="black"/>
                    </a:solidFill>
                  </a:rPr>
                  <a:t> and </a:t>
                </a:r>
                <a14:m>
                  <m:oMath xmlns:m="http://schemas.openxmlformats.org/officeDocument/2006/math">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𝐽</m:t>
                        </m:r>
                      </m:e>
                      <m:sub>
                        <m:r>
                          <a:rPr lang="en-US" altLang="zh-CN" b="0" i="1" smtClean="0">
                            <a:solidFill>
                              <a:prstClr val="black"/>
                            </a:solidFill>
                            <a:latin typeface="Cambria Math" panose="02040503050406030204" pitchFamily="18" charset="0"/>
                          </a:rPr>
                          <m:t>𝜔</m:t>
                        </m:r>
                      </m:sub>
                    </m:sSub>
                  </m:oMath>
                </a14:m>
                <a:r>
                  <a:rPr lang="en-US" altLang="zh-CN" dirty="0">
                    <a:solidFill>
                      <a:prstClr val="black"/>
                    </a:solidFill>
                  </a:rPr>
                  <a:t> are the stacked version of the Jacobians correspond to one sensor. As a results, </a:t>
                </a:r>
                <a14:m>
                  <m:oMath xmlns:m="http://schemas.openxmlformats.org/officeDocument/2006/math">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𝐽</m:t>
                        </m:r>
                      </m:e>
                      <m:sub>
                        <m:r>
                          <a:rPr lang="en-US" altLang="zh-CN" i="1">
                            <a:solidFill>
                              <a:prstClr val="black"/>
                            </a:solidFill>
                            <a:latin typeface="Cambria Math" panose="02040503050406030204" pitchFamily="18" charset="0"/>
                          </a:rPr>
                          <m:t>𝑝</m:t>
                        </m:r>
                      </m:sub>
                    </m:sSub>
                    <m:r>
                      <a:rPr lang="en-US" altLang="zh-CN" b="0" i="1" smtClean="0">
                        <a:solidFill>
                          <a:prstClr val="black"/>
                        </a:solidFill>
                        <a:latin typeface="Cambria Math" panose="02040503050406030204" pitchFamily="18" charset="0"/>
                      </a:rPr>
                      <m:t>∈</m:t>
                    </m:r>
                    <m:sSup>
                      <m:sSupPr>
                        <m:ctrlPr>
                          <a:rPr lang="en-US" altLang="zh-CN" i="1">
                            <a:solidFill>
                              <a:prstClr val="black"/>
                            </a:solidFill>
                            <a:latin typeface="Cambria Math" panose="02040503050406030204" pitchFamily="18" charset="0"/>
                            <a:ea typeface="Cambria Math" panose="02040503050406030204" pitchFamily="18" charset="0"/>
                          </a:rPr>
                        </m:ctrlPr>
                      </m:sSupPr>
                      <m:e>
                        <m:r>
                          <a:rPr lang="en-US" altLang="zh-CN" i="1">
                            <a:solidFill>
                              <a:prstClr val="black"/>
                            </a:solidFill>
                            <a:latin typeface="Cambria Math" panose="02040503050406030204" pitchFamily="18" charset="0"/>
                            <a:ea typeface="Cambria Math" panose="02040503050406030204" pitchFamily="18" charset="0"/>
                          </a:rPr>
                          <m:t>ℝ</m:t>
                        </m:r>
                      </m:e>
                      <m:sup>
                        <m:r>
                          <a:rPr lang="en-US" altLang="zh-CN" i="1">
                            <a:solidFill>
                              <a:prstClr val="black"/>
                            </a:solidFill>
                            <a:latin typeface="Cambria Math" panose="02040503050406030204" pitchFamily="18" charset="0"/>
                            <a:ea typeface="Cambria Math" panose="02040503050406030204" pitchFamily="18" charset="0"/>
                          </a:rPr>
                          <m:t>3</m:t>
                        </m:r>
                        <m:r>
                          <a:rPr lang="en-US" altLang="zh-CN" b="0" i="1" smtClean="0">
                            <a:solidFill>
                              <a:prstClr val="black"/>
                            </a:solidFill>
                            <a:latin typeface="Cambria Math" panose="02040503050406030204" pitchFamily="18" charset="0"/>
                            <a:ea typeface="Cambria Math" panose="02040503050406030204" pitchFamily="18" charset="0"/>
                          </a:rPr>
                          <m:t>𝑚</m:t>
                        </m:r>
                        <m:r>
                          <a:rPr lang="en-US" altLang="zh-CN" i="1">
                            <a:solidFill>
                              <a:prstClr val="black"/>
                            </a:solidFill>
                            <a:latin typeface="Cambria Math" panose="02040503050406030204" pitchFamily="18" charset="0"/>
                            <a:ea typeface="Cambria Math" panose="02040503050406030204" pitchFamily="18" charset="0"/>
                          </a:rPr>
                          <m:t>×3</m:t>
                        </m:r>
                      </m:sup>
                    </m:sSup>
                  </m:oMath>
                </a14:m>
                <a:r>
                  <a:rPr lang="en-US" altLang="zh-CN" dirty="0">
                    <a:solidFill>
                      <a:prstClr val="black"/>
                    </a:solidFill>
                  </a:rPr>
                  <a:t>, </a:t>
                </a:r>
                <a14:m>
                  <m:oMath xmlns:m="http://schemas.openxmlformats.org/officeDocument/2006/math">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𝐽</m:t>
                        </m:r>
                      </m:e>
                      <m:sub>
                        <m:r>
                          <a:rPr lang="en-US" altLang="zh-CN" b="0" i="1" smtClean="0">
                            <a:solidFill>
                              <a:prstClr val="black"/>
                            </a:solidFill>
                            <a:latin typeface="Cambria Math" panose="02040503050406030204" pitchFamily="18" charset="0"/>
                          </a:rPr>
                          <m:t>𝜔</m:t>
                        </m:r>
                      </m:sub>
                    </m:sSub>
                    <m:r>
                      <a:rPr lang="en-US" altLang="zh-CN" i="1">
                        <a:solidFill>
                          <a:prstClr val="black"/>
                        </a:solidFill>
                        <a:latin typeface="Cambria Math" panose="02040503050406030204" pitchFamily="18" charset="0"/>
                      </a:rPr>
                      <m:t>∈</m:t>
                    </m:r>
                    <m:sSup>
                      <m:sSupPr>
                        <m:ctrlPr>
                          <a:rPr lang="en-US" altLang="zh-CN" i="1">
                            <a:solidFill>
                              <a:prstClr val="black"/>
                            </a:solidFill>
                            <a:latin typeface="Cambria Math" panose="02040503050406030204" pitchFamily="18" charset="0"/>
                            <a:ea typeface="Cambria Math" panose="02040503050406030204" pitchFamily="18" charset="0"/>
                          </a:rPr>
                        </m:ctrlPr>
                      </m:sSupPr>
                      <m:e>
                        <m:r>
                          <a:rPr lang="en-US" altLang="zh-CN" i="1">
                            <a:solidFill>
                              <a:prstClr val="black"/>
                            </a:solidFill>
                            <a:latin typeface="Cambria Math" panose="02040503050406030204" pitchFamily="18" charset="0"/>
                            <a:ea typeface="Cambria Math" panose="02040503050406030204" pitchFamily="18" charset="0"/>
                          </a:rPr>
                          <m:t>ℝ</m:t>
                        </m:r>
                      </m:e>
                      <m:sup>
                        <m:r>
                          <a:rPr lang="en-US" altLang="zh-CN" i="1">
                            <a:solidFill>
                              <a:prstClr val="black"/>
                            </a:solidFill>
                            <a:latin typeface="Cambria Math" panose="02040503050406030204" pitchFamily="18" charset="0"/>
                            <a:ea typeface="Cambria Math" panose="02040503050406030204" pitchFamily="18" charset="0"/>
                          </a:rPr>
                          <m:t>3</m:t>
                        </m:r>
                        <m:r>
                          <a:rPr lang="en-US" altLang="zh-CN" i="1">
                            <a:solidFill>
                              <a:prstClr val="black"/>
                            </a:solidFill>
                            <a:latin typeface="Cambria Math" panose="02040503050406030204" pitchFamily="18" charset="0"/>
                            <a:ea typeface="Cambria Math" panose="02040503050406030204" pitchFamily="18" charset="0"/>
                          </a:rPr>
                          <m:t>𝑚</m:t>
                        </m:r>
                        <m:r>
                          <a:rPr lang="en-US" altLang="zh-CN" i="1">
                            <a:solidFill>
                              <a:prstClr val="black"/>
                            </a:solidFill>
                            <a:latin typeface="Cambria Math" panose="02040503050406030204" pitchFamily="18" charset="0"/>
                            <a:ea typeface="Cambria Math" panose="02040503050406030204" pitchFamily="18" charset="0"/>
                          </a:rPr>
                          <m:t>×3</m:t>
                        </m:r>
                      </m:sup>
                    </m:sSup>
                  </m:oMath>
                </a14:m>
                <a:r>
                  <a:rPr lang="en-US" altLang="zh-CN" dirty="0">
                    <a:solidFill>
                      <a:prstClr val="black"/>
                    </a:solidFill>
                  </a:rPr>
                  <a:t>, and </a:t>
                </a:r>
                <a14:m>
                  <m:oMath xmlns:m="http://schemas.openxmlformats.org/officeDocument/2006/math">
                    <m:r>
                      <a:rPr lang="en-US" altLang="zh-CN" b="0" i="1" smtClean="0">
                        <a:solidFill>
                          <a:prstClr val="black"/>
                        </a:solidFill>
                        <a:latin typeface="Cambria Math" panose="02040503050406030204" pitchFamily="18" charset="0"/>
                      </a:rPr>
                      <m:t>𝐽</m:t>
                    </m:r>
                    <m:r>
                      <a:rPr lang="en-US" altLang="zh-CN" b="0" i="1" smtClean="0">
                        <a:solidFill>
                          <a:prstClr val="black"/>
                        </a:solidFill>
                        <a:latin typeface="Cambria Math" panose="02040503050406030204" pitchFamily="18" charset="0"/>
                      </a:rPr>
                      <m:t>=</m:t>
                    </m:r>
                    <m:d>
                      <m:dPr>
                        <m:begChr m:val="["/>
                        <m:endChr m:val="]"/>
                        <m:ctrlPr>
                          <a:rPr lang="en-US" altLang="zh-CN" b="0" i="1" smtClean="0">
                            <a:solidFill>
                              <a:prstClr val="black"/>
                            </a:solidFill>
                            <a:latin typeface="Cambria Math" panose="02040503050406030204" pitchFamily="18" charset="0"/>
                          </a:rPr>
                        </m:ctrlPr>
                      </m:dPr>
                      <m:e>
                        <m:m>
                          <m:mPr>
                            <m:mcs>
                              <m:mc>
                                <m:mcPr>
                                  <m:count m:val="2"/>
                                  <m:mcJc m:val="center"/>
                                </m:mcPr>
                              </m:mc>
                            </m:mcs>
                            <m:ctrlPr>
                              <a:rPr lang="en-US" altLang="zh-CN" b="0" i="1" smtClean="0">
                                <a:solidFill>
                                  <a:prstClr val="black"/>
                                </a:solidFill>
                                <a:latin typeface="Cambria Math" panose="02040503050406030204" pitchFamily="18" charset="0"/>
                              </a:rPr>
                            </m:ctrlPr>
                          </m:mPr>
                          <m:mr>
                            <m:e>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𝐽</m:t>
                                  </m:r>
                                </m:e>
                                <m:sub>
                                  <m:r>
                                    <a:rPr lang="en-US" altLang="zh-CN" i="1">
                                      <a:solidFill>
                                        <a:prstClr val="black"/>
                                      </a:solidFill>
                                      <a:latin typeface="Cambria Math" panose="02040503050406030204" pitchFamily="18" charset="0"/>
                                    </a:rPr>
                                    <m:t>𝑝</m:t>
                                  </m:r>
                                </m:sub>
                              </m:sSub>
                            </m:e>
                            <m:e>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𝐽</m:t>
                                  </m:r>
                                </m:e>
                                <m:sub>
                                  <m:r>
                                    <a:rPr lang="en-US" altLang="zh-CN" b="0" i="1" smtClean="0">
                                      <a:solidFill>
                                        <a:prstClr val="black"/>
                                      </a:solidFill>
                                      <a:latin typeface="Cambria Math" panose="02040503050406030204" pitchFamily="18" charset="0"/>
                                    </a:rPr>
                                    <m:t>𝜔</m:t>
                                  </m:r>
                                </m:sub>
                              </m:sSub>
                            </m:e>
                          </m:mr>
                        </m:m>
                      </m:e>
                    </m:d>
                    <m:r>
                      <a:rPr lang="en-US" altLang="zh-CN" b="0" i="1" smtClean="0">
                        <a:solidFill>
                          <a:prstClr val="black"/>
                        </a:solidFill>
                        <a:latin typeface="Cambria Math" panose="02040503050406030204" pitchFamily="18" charset="0"/>
                      </a:rPr>
                      <m:t>∈</m:t>
                    </m:r>
                    <m:sSup>
                      <m:sSupPr>
                        <m:ctrlPr>
                          <a:rPr lang="en-US" altLang="zh-CN" i="1">
                            <a:solidFill>
                              <a:prstClr val="black"/>
                            </a:solidFill>
                            <a:latin typeface="Cambria Math" panose="02040503050406030204" pitchFamily="18" charset="0"/>
                            <a:ea typeface="Cambria Math" panose="02040503050406030204" pitchFamily="18" charset="0"/>
                          </a:rPr>
                        </m:ctrlPr>
                      </m:sSupPr>
                      <m:e>
                        <m:r>
                          <a:rPr lang="en-US" altLang="zh-CN" i="1">
                            <a:solidFill>
                              <a:prstClr val="black"/>
                            </a:solidFill>
                            <a:latin typeface="Cambria Math" panose="02040503050406030204" pitchFamily="18" charset="0"/>
                            <a:ea typeface="Cambria Math" panose="02040503050406030204" pitchFamily="18" charset="0"/>
                          </a:rPr>
                          <m:t>ℝ</m:t>
                        </m:r>
                      </m:e>
                      <m:sup>
                        <m:r>
                          <a:rPr lang="en-US" altLang="zh-CN" b="0" i="1" smtClean="0">
                            <a:solidFill>
                              <a:prstClr val="black"/>
                            </a:solidFill>
                            <a:latin typeface="Cambria Math" panose="02040503050406030204" pitchFamily="18" charset="0"/>
                            <a:ea typeface="Cambria Math" panose="02040503050406030204" pitchFamily="18" charset="0"/>
                          </a:rPr>
                          <m:t>6</m:t>
                        </m:r>
                        <m:r>
                          <a:rPr lang="en-US" altLang="zh-CN" i="1">
                            <a:solidFill>
                              <a:prstClr val="black"/>
                            </a:solidFill>
                            <a:latin typeface="Cambria Math" panose="02040503050406030204" pitchFamily="18" charset="0"/>
                            <a:ea typeface="Cambria Math" panose="02040503050406030204" pitchFamily="18" charset="0"/>
                          </a:rPr>
                          <m:t>𝑚</m:t>
                        </m:r>
                        <m:r>
                          <a:rPr lang="en-US" altLang="zh-CN" i="1">
                            <a:solidFill>
                              <a:prstClr val="black"/>
                            </a:solidFill>
                            <a:latin typeface="Cambria Math" panose="02040503050406030204" pitchFamily="18" charset="0"/>
                            <a:ea typeface="Cambria Math" panose="02040503050406030204" pitchFamily="18" charset="0"/>
                          </a:rPr>
                          <m:t>×3</m:t>
                        </m:r>
                      </m:sup>
                    </m:sSup>
                  </m:oMath>
                </a14:m>
                <a:r>
                  <a:rPr lang="en-US" altLang="zh-CN" dirty="0">
                    <a:solidFill>
                      <a:prstClr val="black"/>
                    </a:solidFill>
                  </a:rPr>
                  <a:t>.</a:t>
                </a:r>
              </a:p>
              <a:p>
                <a:pPr marL="0" lvl="0" indent="0">
                  <a:buNone/>
                  <a:defRPr/>
                </a:pPr>
                <a:endParaRPr lang="en-US" altLang="zh-CN" i="1" dirty="0">
                  <a:solidFill>
                    <a:prstClr val="black"/>
                  </a:solidFill>
                  <a:latin typeface="Cambria Math" panose="02040503050406030204" pitchFamily="18" charset="0"/>
                  <a:ea typeface="Cambria Math" panose="02040503050406030204" pitchFamily="18" charset="0"/>
                </a:endParaRPr>
              </a:p>
              <a:p>
                <a:pPr marL="0" lvl="0" indent="0">
                  <a:buNone/>
                  <a:defRPr/>
                </a:pPr>
                <a:endParaRPr lang="en-US" altLang="zh-CN" b="0" dirty="0">
                  <a:solidFill>
                    <a:prstClr val="black"/>
                  </a:solidFill>
                </a:endParaRPr>
              </a:p>
              <a:p>
                <a:pPr marL="0" lvl="0" indent="0">
                  <a:buNone/>
                  <a:defRPr/>
                </a:pPr>
                <a:endParaRPr lang="en-US" altLang="zh-CN" b="0" dirty="0">
                  <a:solidFill>
                    <a:prstClr val="black"/>
                  </a:solidFill>
                </a:endParaRPr>
              </a:p>
              <a:p>
                <a:pPr marL="0" lvl="0" indent="0">
                  <a:buNone/>
                  <a:defRPr/>
                </a:pPr>
                <a:endParaRPr lang="de-DE" altLang="zh-CN" dirty="0">
                  <a:solidFill>
                    <a:prstClr val="black"/>
                  </a:solidFill>
                </a:endParaRPr>
              </a:p>
              <a:p>
                <a:pPr marL="0" indent="0">
                  <a:buNone/>
                  <a:defRPr/>
                </a:pPr>
                <a:endParaRPr lang="de-DE" altLang="zh-CN" dirty="0">
                  <a:solidFill>
                    <a:prstClr val="black"/>
                  </a:solidFill>
                  <a:latin typeface="Arial"/>
                </a:endParaRPr>
              </a:p>
            </p:txBody>
          </p:sp>
        </mc:Choice>
        <mc:Fallback>
          <p:sp>
            <p:nvSpPr>
              <p:cNvPr id="21" name="Inhaltsplatzhalter 2">
                <a:extLst>
                  <a:ext uri="{FF2B5EF4-FFF2-40B4-BE49-F238E27FC236}">
                    <a16:creationId xmlns:a16="http://schemas.microsoft.com/office/drawing/2014/main" id="{574458E5-2EDD-9533-7961-FEB3F5FE51EA}"/>
                  </a:ext>
                </a:extLst>
              </p:cNvPr>
              <p:cNvSpPr txBox="1">
                <a:spLocks noRot="1" noChangeAspect="1" noMove="1" noResize="1" noEditPoints="1" noAdjustHandles="1" noChangeArrowheads="1" noChangeShapeType="1" noTextEdit="1"/>
              </p:cNvSpPr>
              <p:nvPr/>
            </p:nvSpPr>
            <p:spPr>
              <a:xfrm>
                <a:off x="884237" y="1274375"/>
                <a:ext cx="10728325" cy="4970900"/>
              </a:xfrm>
              <a:prstGeom prst="rect">
                <a:avLst/>
              </a:prstGeom>
              <a:blipFill>
                <a:blip r:embed="rId3"/>
                <a:stretch>
                  <a:fillRect l="-1307" r="-18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7818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Linearized magnetic dipole model</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AlternateContent xmlns:mc="http://schemas.openxmlformats.org/markup-compatibility/2006">
        <mc:Choice xmlns:a14="http://schemas.microsoft.com/office/drawing/2010/main" Requires="a14">
          <p:sp>
            <p:nvSpPr>
              <p:cNvPr id="21" name="Inhaltsplatzhalter 2">
                <a:extLst>
                  <a:ext uri="{FF2B5EF4-FFF2-40B4-BE49-F238E27FC236}">
                    <a16:creationId xmlns:a16="http://schemas.microsoft.com/office/drawing/2014/main" id="{574458E5-2EDD-9533-7961-FEB3F5FE51EA}"/>
                  </a:ext>
                </a:extLst>
              </p:cNvPr>
              <p:cNvSpPr txBox="1">
                <a:spLocks/>
              </p:cNvSpPr>
              <p:nvPr/>
            </p:nvSpPr>
            <p:spPr>
              <a:xfrm>
                <a:off x="884237" y="1274375"/>
                <a:ext cx="10728325" cy="49709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de-DE" altLang="zh-CN" sz="1800" b="0" i="0" u="none" strike="noStrike" kern="1200" cap="none" spc="0" normalizeH="0" baseline="0" noProof="0" dirty="0">
                    <a:ln>
                      <a:noFill/>
                    </a:ln>
                    <a:solidFill>
                      <a:prstClr val="black"/>
                    </a:solidFill>
                    <a:effectLst/>
                    <a:uLnTx/>
                    <a:uFillTx/>
                    <a:latin typeface="Arial"/>
                    <a:ea typeface="+mn-ea"/>
                    <a:cs typeface="+mn-cs"/>
                  </a:rPr>
                  <a:t>A</a:t>
                </a:r>
                <a:r>
                  <a:rPr lang="de-DE" altLang="zh-CN" dirty="0">
                    <a:solidFill>
                      <a:prstClr val="black"/>
                    </a:solidFill>
                    <a:latin typeface="Arial"/>
                  </a:rPr>
                  <a:t>nalyze the nonlinear behavior</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de-DE" altLang="zh-CN" sz="1800" b="0" i="0" u="none" strike="noStrike" kern="1200" cap="none" spc="0" normalizeH="0" baseline="0" noProof="0" dirty="0">
                    <a:ln>
                      <a:noFill/>
                    </a:ln>
                    <a:solidFill>
                      <a:prstClr val="black"/>
                    </a:solidFill>
                    <a:effectLst/>
                    <a:uLnTx/>
                    <a:uFillTx/>
                    <a:latin typeface="Arial"/>
                    <a:ea typeface="+mn-ea"/>
                    <a:cs typeface="+mn-cs"/>
                  </a:rPr>
                  <a:t>Used in the Gauss-Newton algorithm</a:t>
                </a:r>
              </a:p>
              <a:p>
                <a:pPr marL="0" marR="0" lvl="0" indent="0" algn="l" defTabSz="914400" rtl="0" eaLnBrk="1" fontAlgn="auto" latinLnBrk="0" hangingPunct="1">
                  <a:lnSpc>
                    <a:spcPct val="100000"/>
                  </a:lnSpc>
                  <a:spcBef>
                    <a:spcPts val="1000"/>
                  </a:spcBef>
                  <a:spcAft>
                    <a:spcPts val="0"/>
                  </a:spcAft>
                  <a:buClrTx/>
                  <a:buSzTx/>
                  <a:buNone/>
                  <a:tabLst/>
                  <a:defRPr/>
                </a:pPr>
                <a:endParaRPr lang="de-DE" altLang="zh-CN" dirty="0">
                  <a:solidFill>
                    <a:prstClr val="black"/>
                  </a:solidFill>
                  <a:latin typeface="Arial"/>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1000"/>
                  </a:spcBef>
                  <a:spcAft>
                    <a:spcPts val="0"/>
                  </a:spcAft>
                  <a:buClrTx/>
                  <a:buSzTx/>
                  <a:buNone/>
                  <a:tabLst/>
                  <a:defRPr/>
                </a:pPr>
                <a:r>
                  <a:rPr lang="de-DE" altLang="zh-CN" dirty="0">
                    <a:solidFill>
                      <a:prstClr val="black"/>
                    </a:solidFill>
                    <a:latin typeface="Arial"/>
                  </a:rPr>
                  <a:t>Linearize magnetic dipole model:</a:t>
                </a: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a:p>
                <a:pPr marL="0" indent="0">
                  <a:buNone/>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𝑝</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𝑝</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𝑅</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𝐽</m:t>
                          </m:r>
                        </m:e>
                        <m:sub>
                          <m:r>
                            <a:rPr lang="en-US" altLang="zh-CN" b="0" i="1" smtClean="0">
                              <a:latin typeface="Cambria Math" panose="02040503050406030204" pitchFamily="18" charset="0"/>
                            </a:rPr>
                            <m:t>𝑝</m:t>
                          </m:r>
                        </m:sub>
                      </m:sSub>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e>
                      </m:d>
                      <m:r>
                        <m:rPr>
                          <m:sty m:val="p"/>
                        </m:rPr>
                        <a:rPr lang="en-US" altLang="zh-CN">
                          <a:latin typeface="Cambria Math" panose="02040503050406030204" pitchFamily="18" charset="0"/>
                        </a:rPr>
                        <m:t>Δ</m:t>
                      </m:r>
                      <m:r>
                        <a:rPr lang="en-US" altLang="zh-CN" i="1">
                          <a:latin typeface="Cambria Math" panose="02040503050406030204" pitchFamily="18" charset="0"/>
                        </a:rPr>
                        <m:t>𝑝</m:t>
                      </m:r>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𝐽</m:t>
                          </m:r>
                        </m:e>
                        <m:sub>
                          <m:r>
                            <a:rPr lang="en-US" altLang="zh-CN" b="0" i="1" smtClean="0">
                              <a:latin typeface="Cambria Math" panose="02040503050406030204" pitchFamily="18" charset="0"/>
                            </a:rPr>
                            <m:t>𝑅</m:t>
                          </m:r>
                        </m:sub>
                      </m:sSub>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e>
                      </m:d>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𝑅</m:t>
                      </m:r>
                    </m:oMath>
                  </m:oMathPara>
                </a14:m>
                <a:endParaRPr lang="en-US" altLang="zh-CN" b="0" i="1" dirty="0">
                  <a:latin typeface="Cambria Math" panose="02040503050406030204" pitchFamily="18" charset="0"/>
                </a:endParaRPr>
              </a:p>
              <a:p>
                <a:pPr marL="0" indent="0">
                  <a:buNone/>
                  <a:defRPr/>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𝐵</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e>
                      </m:d>
                      <m:r>
                        <a:rPr lang="en-US" altLang="zh-CN" b="0" i="1" smtClean="0">
                          <a:latin typeface="Cambria Math" panose="02040503050406030204" pitchFamily="18" charset="0"/>
                        </a:rPr>
                        <m:t>+</m:t>
                      </m:r>
                      <m:d>
                        <m:dPr>
                          <m:begChr m:val="["/>
                          <m:endChr m:val="]"/>
                          <m:ctrlPr>
                            <a:rPr lang="en-US" altLang="zh-CN" i="1">
                              <a:solidFill>
                                <a:prstClr val="black"/>
                              </a:solidFill>
                              <a:latin typeface="Cambria Math" panose="02040503050406030204" pitchFamily="18" charset="0"/>
                            </a:rPr>
                          </m:ctrlPr>
                        </m:dPr>
                        <m:e>
                          <m:m>
                            <m:mPr>
                              <m:mcs>
                                <m:mc>
                                  <m:mcPr>
                                    <m:count m:val="2"/>
                                    <m:mcJc m:val="center"/>
                                  </m:mcPr>
                                </m:mc>
                              </m:mcs>
                              <m:ctrlPr>
                                <a:rPr lang="en-US" altLang="zh-CN" i="1">
                                  <a:solidFill>
                                    <a:prstClr val="black"/>
                                  </a:solidFill>
                                  <a:latin typeface="Cambria Math" panose="02040503050406030204" pitchFamily="18" charset="0"/>
                                </a:rPr>
                              </m:ctrlPr>
                            </m:mPr>
                            <m:mr>
                              <m:e>
                                <m:sSub>
                                  <m:sSubPr>
                                    <m:ctrlPr>
                                      <a:rPr lang="en-US" altLang="zh-CN" i="1">
                                        <a:solidFill>
                                          <a:prstClr val="black"/>
                                        </a:solidFill>
                                        <a:latin typeface="Cambria Math" panose="02040503050406030204" pitchFamily="18" charset="0"/>
                                      </a:rPr>
                                    </m:ctrlPr>
                                  </m:sSubPr>
                                  <m:e>
                                    <m:r>
                                      <m:rPr>
                                        <m:brk m:alnAt="7"/>
                                      </m:rPr>
                                      <a:rPr lang="en-US" altLang="zh-CN" i="1">
                                        <a:solidFill>
                                          <a:prstClr val="black"/>
                                        </a:solidFill>
                                        <a:latin typeface="Cambria Math" panose="02040503050406030204" pitchFamily="18" charset="0"/>
                                      </a:rPr>
                                      <m:t>𝐽</m:t>
                                    </m:r>
                                  </m:e>
                                  <m:sub>
                                    <m:r>
                                      <m:rPr>
                                        <m:brk m:alnAt="7"/>
                                      </m:rPr>
                                      <a:rPr lang="en-US" altLang="zh-CN" i="1">
                                        <a:solidFill>
                                          <a:prstClr val="black"/>
                                        </a:solidFill>
                                        <a:latin typeface="Cambria Math" panose="02040503050406030204" pitchFamily="18" charset="0"/>
                                      </a:rPr>
                                      <m:t>𝑝</m:t>
                                    </m:r>
                                  </m:sub>
                                </m:sSub>
                                <m:r>
                                  <m:rPr>
                                    <m:brk m:alnAt="7"/>
                                  </m:rPr>
                                  <a:rPr lang="en-US" altLang="zh-CN" i="1">
                                    <a:solidFill>
                                      <a:prstClr val="black"/>
                                    </a:solidFill>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r>
                                  <m:rPr>
                                    <m:brk m:alnAt="7"/>
                                  </m:rPr>
                                  <a:rPr lang="en-US" altLang="zh-CN" i="1">
                                    <a:solidFill>
                                      <a:prstClr val="black"/>
                                    </a:solidFill>
                                    <a:latin typeface="Cambria Math" panose="02040503050406030204" pitchFamily="18" charset="0"/>
                                  </a:rPr>
                                  <m:t>)</m:t>
                                </m:r>
                              </m:e>
                              <m:e>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𝐽</m:t>
                                    </m:r>
                                  </m:e>
                                  <m:sub>
                                    <m:r>
                                      <a:rPr lang="en-US" altLang="zh-CN" b="0" i="1" smtClean="0">
                                        <a:solidFill>
                                          <a:prstClr val="black"/>
                                        </a:solidFill>
                                        <a:latin typeface="Cambria Math" panose="02040503050406030204" pitchFamily="18" charset="0"/>
                                      </a:rPr>
                                      <m:t>𝑅</m:t>
                                    </m:r>
                                  </m:sub>
                                </m:sSub>
                                <m:r>
                                  <a:rPr lang="en-US" altLang="zh-CN" i="1">
                                    <a:solidFill>
                                      <a:prstClr val="black"/>
                                    </a:solidFill>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r>
                                  <a:rPr lang="en-US" altLang="zh-CN" i="1">
                                    <a:solidFill>
                                      <a:prstClr val="black"/>
                                    </a:solidFill>
                                    <a:latin typeface="Cambria Math" panose="02040503050406030204" pitchFamily="18" charset="0"/>
                                  </a:rPr>
                                  <m:t>)</m:t>
                                </m:r>
                              </m:e>
                            </m:mr>
                          </m:m>
                        </m:e>
                      </m:d>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𝑝</m:t>
                                </m:r>
                              </m:e>
                            </m:mr>
                            <m:mr>
                              <m:e>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𝑅</m:t>
                                </m:r>
                              </m:e>
                            </m:mr>
                          </m:m>
                        </m:e>
                      </m:d>
                    </m:oMath>
                  </m:oMathPara>
                </a14:m>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1000"/>
                  </a:spcBef>
                  <a:spcAft>
                    <a:spcPts val="0"/>
                  </a:spcAft>
                  <a:buClrTx/>
                  <a:buSzTx/>
                  <a:buNone/>
                  <a:tabLst/>
                  <a:defRPr/>
                </a:pPr>
                <a:endParaRPr lang="de-DE" altLang="zh-CN" dirty="0">
                  <a:solidFill>
                    <a:prstClr val="black"/>
                  </a:solidFill>
                  <a:latin typeface="Arial"/>
                </a:endParaRPr>
              </a:p>
              <a:p>
                <a:pPr marL="0" marR="0" lvl="0" indent="0" algn="l" defTabSz="914400" rtl="0" eaLnBrk="1" fontAlgn="auto" latinLnBrk="0" hangingPunct="1">
                  <a:lnSpc>
                    <a:spcPct val="100000"/>
                  </a:lnSpc>
                  <a:spcBef>
                    <a:spcPts val="1000"/>
                  </a:spcBef>
                  <a:spcAft>
                    <a:spcPts val="0"/>
                  </a:spcAft>
                  <a:buClrTx/>
                  <a:buSzTx/>
                  <a:buNone/>
                  <a:tabLst/>
                  <a:defRPr/>
                </a:pPr>
                <a:endParaRPr lang="de-DE" altLang="zh-CN" dirty="0">
                  <a:solidFill>
                    <a:prstClr val="black"/>
                  </a:solidFill>
                  <a:latin typeface="Arial"/>
                </a:endParaRPr>
              </a:p>
              <a:p>
                <a:pPr marL="0" marR="0" lvl="0" indent="0" algn="l" defTabSz="914400" rtl="0" eaLnBrk="1" fontAlgn="auto" latinLnBrk="0" hangingPunct="1">
                  <a:lnSpc>
                    <a:spcPct val="100000"/>
                  </a:lnSpc>
                  <a:spcBef>
                    <a:spcPts val="1000"/>
                  </a:spcBef>
                  <a:spcAft>
                    <a:spcPts val="0"/>
                  </a:spcAft>
                  <a:buClrTx/>
                  <a:buSzTx/>
                  <a:buNone/>
                  <a:tabLst/>
                  <a:defRPr/>
                </a:pPr>
                <a:r>
                  <a:rPr kumimoji="0" lang="de-DE" altLang="zh-CN" sz="1800" b="0" i="0" u="none" strike="noStrike" kern="1200" cap="none" spc="0" normalizeH="0" baseline="0" noProof="0" dirty="0">
                    <a:ln>
                      <a:noFill/>
                    </a:ln>
                    <a:solidFill>
                      <a:prstClr val="black"/>
                    </a:solidFill>
                    <a:effectLst/>
                    <a:uLnTx/>
                    <a:uFillTx/>
                    <a:latin typeface="Arial"/>
                    <a:ea typeface="+mn-ea"/>
                    <a:cs typeface="+mn-cs"/>
                  </a:rPr>
                  <a:t>Linearize with respect to position </a:t>
                </a: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oMath>
                </a14:m>
                <a:r>
                  <a:rPr kumimoji="0" lang="de-DE" altLang="zh-CN" sz="1800" b="0" i="0" u="none" strike="noStrike" kern="1200" cap="none" spc="0" normalizeH="0" baseline="0" noProof="0" dirty="0">
                    <a:ln>
                      <a:noFill/>
                    </a:ln>
                    <a:solidFill>
                      <a:prstClr val="black"/>
                    </a:solidFill>
                    <a:effectLst/>
                    <a:uLnTx/>
                    <a:uFillTx/>
                    <a:latin typeface="Arial"/>
                    <a:ea typeface="+mn-ea"/>
                    <a:cs typeface="+mn-cs"/>
                  </a:rPr>
                  <a:t>:</a:t>
                </a:r>
              </a:p>
              <a:p>
                <a:pPr marL="0" lvl="0" indent="0">
                  <a:buNone/>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𝐽</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sub>
                      </m:sSub>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lang="en-US" altLang="zh-CN" i="1">
                              <a:solidFill>
                                <a:prstClr val="black"/>
                              </a:solidFill>
                              <a:latin typeface="Cambria Math" panose="02040503050406030204" pitchFamily="18" charset="0"/>
                            </a:rPr>
                          </m:ctrlPr>
                        </m:fPr>
                        <m:num>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𝐵</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𝑝</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𝑅</m:t>
                          </m:r>
                          <m:r>
                            <a:rPr lang="en-US" altLang="zh-CN" i="1">
                              <a:solidFill>
                                <a:prstClr val="black"/>
                              </a:solidFill>
                              <a:latin typeface="Cambria Math" panose="02040503050406030204" pitchFamily="18" charset="0"/>
                            </a:rPr>
                            <m:t>)</m:t>
                          </m:r>
                        </m:num>
                        <m:den>
                          <m:r>
                            <a:rPr lang="en-US" altLang="zh-CN" i="1">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𝑝</m:t>
                          </m:r>
                        </m:den>
                      </m:f>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𝐵</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den>
                      </m:f>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den>
                      </m:f>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𝐵</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m:t>
                          </m:r>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rPr>
                            <m:t>𝜋</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rPr>
                              </m:ctrlPr>
                            </m:sSupPr>
                            <m:e>
                              <m:d>
                                <m:dPr>
                                  <m:begChr m:val="|"/>
                                  <m:end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rPr>
                                    <m:t>𝑟</m:t>
                                  </m:r>
                                </m:e>
                              </m:d>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rPr>
                                <m:t>4</m:t>
                              </m:r>
                            </m:sup>
                          </m:sSup>
                        </m:den>
                      </m:f>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acc>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acc>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e>
                      </m:d>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acc>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lang="en-US" altLang="zh-CN" i="1">
                                  <a:solidFill>
                                    <a:prstClr val="black"/>
                                  </a:solidFill>
                                  <a:latin typeface="Cambria Math" panose="02040503050406030204" pitchFamily="18" charset="0"/>
                                </a:rPr>
                                <m:t>𝑅</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𝑒</m:t>
                                  </m:r>
                                </m:e>
                                <m:sub>
                                  <m:r>
                                    <a:rPr lang="en-US" altLang="zh-CN" i="1">
                                      <a:solidFill>
                                        <a:prstClr val="black"/>
                                      </a:solidFill>
                                      <a:latin typeface="Cambria Math" panose="02040503050406030204" pitchFamily="18" charset="0"/>
                                    </a:rPr>
                                    <m:t>𝑧</m:t>
                                  </m:r>
                                </m:sub>
                              </m:sSub>
                            </m:e>
                          </m:acc>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lang="en-US" altLang="zh-CN" i="1">
                              <a:solidFill>
                                <a:prstClr val="black"/>
                              </a:solidFill>
                              <a:latin typeface="Cambria Math" panose="02040503050406030204" pitchFamily="18" charset="0"/>
                            </a:rPr>
                            <m:t>𝑅</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𝑒</m:t>
                              </m:r>
                            </m:e>
                            <m:sub>
                              <m:r>
                                <a:rPr lang="en-US" altLang="zh-CN" i="1">
                                  <a:solidFill>
                                    <a:prstClr val="black"/>
                                  </a:solidFill>
                                  <a:latin typeface="Cambria Math" panose="02040503050406030204" pitchFamily="18" charset="0"/>
                                </a:rPr>
                                <m:t>𝑧</m:t>
                              </m:r>
                            </m:sub>
                          </m:sSub>
                        </m:e>
                      </m:acc>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acc>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acc>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lang="en-US" altLang="zh-CN" i="1">
                                  <a:solidFill>
                                    <a:prstClr val="black"/>
                                  </a:solidFill>
                                  <a:latin typeface="Cambria Math" panose="02040503050406030204" pitchFamily="18" charset="0"/>
                                </a:rPr>
                                <m:t>𝑅</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𝑒</m:t>
                                  </m:r>
                                </m:e>
                                <m:sub>
                                  <m:r>
                                    <a:rPr lang="en-US" altLang="zh-CN" i="1">
                                      <a:solidFill>
                                        <a:prstClr val="black"/>
                                      </a:solidFill>
                                      <a:latin typeface="Cambria Math" panose="02040503050406030204" pitchFamily="18" charset="0"/>
                                    </a:rPr>
                                    <m:t>𝑧</m:t>
                                  </m:r>
                                </m:sub>
                              </m:sSub>
                            </m:e>
                          </m:acc>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Choice>
        <mc:Fallback>
          <p:sp>
            <p:nvSpPr>
              <p:cNvPr id="21" name="Inhaltsplatzhalter 2">
                <a:extLst>
                  <a:ext uri="{FF2B5EF4-FFF2-40B4-BE49-F238E27FC236}">
                    <a16:creationId xmlns:a16="http://schemas.microsoft.com/office/drawing/2014/main" id="{574458E5-2EDD-9533-7961-FEB3F5FE51EA}"/>
                  </a:ext>
                </a:extLst>
              </p:cNvPr>
              <p:cNvSpPr txBox="1">
                <a:spLocks noRot="1" noChangeAspect="1" noMove="1" noResize="1" noEditPoints="1" noAdjustHandles="1" noChangeArrowheads="1" noChangeShapeType="1" noTextEdit="1"/>
              </p:cNvSpPr>
              <p:nvPr/>
            </p:nvSpPr>
            <p:spPr>
              <a:xfrm>
                <a:off x="884237" y="1274375"/>
                <a:ext cx="10728325" cy="4970900"/>
              </a:xfrm>
              <a:prstGeom prst="rect">
                <a:avLst/>
              </a:prstGeom>
              <a:blipFill>
                <a:blip r:embed="rId3"/>
                <a:stretch>
                  <a:fillRect l="-1307" t="-1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8886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Linearize with respect to orientation</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AlternateContent xmlns:mc="http://schemas.openxmlformats.org/markup-compatibility/2006">
        <mc:Choice xmlns:a14="http://schemas.microsoft.com/office/drawing/2010/main" Requires="a14">
          <p:sp>
            <p:nvSpPr>
              <p:cNvPr id="3" name="Inhaltsplatzhalter 2">
                <a:extLst>
                  <a:ext uri="{FF2B5EF4-FFF2-40B4-BE49-F238E27FC236}">
                    <a16:creationId xmlns:a16="http://schemas.microsoft.com/office/drawing/2014/main" id="{493FF16A-9D4C-F5A0-BEBE-5FE273A573CC}"/>
                  </a:ext>
                </a:extLst>
              </p:cNvPr>
              <p:cNvSpPr txBox="1">
                <a:spLocks/>
              </p:cNvSpPr>
              <p:nvPr/>
            </p:nvSpPr>
            <p:spPr>
              <a:xfrm>
                <a:off x="884237" y="1274375"/>
                <a:ext cx="10728325" cy="49709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None/>
                  <a:tabLst/>
                  <a:defRPr/>
                </a:pPr>
                <a:r>
                  <a:rPr lang="de-DE" altLang="zh-CN" dirty="0">
                    <a:solidFill>
                      <a:prstClr val="black"/>
                    </a:solidFill>
                    <a:latin typeface="Arial"/>
                  </a:rPr>
                  <a:t>Local parametrization</a:t>
                </a:r>
                <a:r>
                  <a:rPr lang="en-US" altLang="zh-CN" dirty="0">
                    <a:solidFill>
                      <a:prstClr val="black"/>
                    </a:solidFill>
                    <a:latin typeface="Arial"/>
                  </a:rPr>
                  <a:t>:</a:t>
                </a:r>
              </a:p>
              <a:p>
                <a:pPr marL="0" lvl="0" indent="0">
                  <a:buNone/>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exp</m:t>
                          </m:r>
                        </m:fName>
                        <m:e>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d>
                                    <m:dPr>
                                      <m:begChr m:val="["/>
                                      <m:end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e>
                                  </m:d>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b>
                              </m:sSub>
                            </m:e>
                          </m:d>
                        </m:e>
                      </m:func>
                    </m:oMath>
                  </m:oMathPara>
                </a14:m>
                <a:endParaRPr kumimoji="0" lang="en-US" altLang="zh-CN" sz="1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1000"/>
                  </a:spcBef>
                  <a:spcAft>
                    <a:spcPts val="0"/>
                  </a:spcAft>
                  <a:buClrTx/>
                  <a:buSz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mn-ea"/>
                    <a:cs typeface="+mn-cs"/>
                  </a:rPr>
                  <a:t>Jacobian evaluated at 0:</a:t>
                </a:r>
              </a:p>
              <a:p>
                <a:pPr marL="0" lvl="0" indent="0">
                  <a:buNone/>
                </a:pPr>
                <a14:m>
                  <m:oMathPara xmlns:m="http://schemas.openxmlformats.org/officeDocument/2006/math">
                    <m:oMathParaPr>
                      <m:jc m:val="centerGroup"/>
                    </m:oMathParaPr>
                    <m:oMath xmlns:m="http://schemas.openxmlformats.org/officeDocument/2006/math">
                      <m:r>
                        <a:rPr lang="de-DE" altLang="zh-CN" i="1" smtClean="0">
                          <a:solidFill>
                            <a:prstClr val="black"/>
                          </a:solidFill>
                          <a:latin typeface="Cambria Math" panose="02040503050406030204" pitchFamily="18" charset="0"/>
                          <a:ea typeface="Cambria Math" panose="02040503050406030204" pitchFamily="18" charset="0"/>
                        </a:rPr>
                        <m:t>⇒</m:t>
                      </m:r>
                      <m:sSub>
                        <m:sSubPr>
                          <m:ctrlPr>
                            <a:rPr lang="en-US" altLang="zh-CN" b="0" i="1" smtClean="0">
                              <a:solidFill>
                                <a:prstClr val="black"/>
                              </a:solidFill>
                              <a:latin typeface="Cambria Math" panose="02040503050406030204" pitchFamily="18" charset="0"/>
                            </a:rPr>
                          </m:ctrlPr>
                        </m:sSubPr>
                        <m:e>
                          <m:d>
                            <m:dPr>
                              <m:begChr m:val=""/>
                              <m:endChr m:val="|"/>
                              <m:ctrlPr>
                                <a:rPr lang="en-US" altLang="zh-CN" i="1" smtClean="0">
                                  <a:solidFill>
                                    <a:prstClr val="black"/>
                                  </a:solidFill>
                                  <a:latin typeface="Cambria Math" panose="02040503050406030204" pitchFamily="18" charset="0"/>
                                </a:rPr>
                              </m:ctrlPr>
                            </m:dPr>
                            <m:e>
                              <m:f>
                                <m:fPr>
                                  <m:ctrlPr>
                                    <a:rPr lang="de-DE" altLang="zh-CN" i="1">
                                      <a:solidFill>
                                        <a:prstClr val="black"/>
                                      </a:solidFill>
                                      <a:latin typeface="Cambria Math" panose="02040503050406030204" pitchFamily="18" charset="0"/>
                                    </a:rPr>
                                  </m:ctrlPr>
                                </m:fPr>
                                <m:num>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𝑅</m:t>
                                  </m:r>
                                  <m:d>
                                    <m:dPr>
                                      <m:ctrlPr>
                                        <a:rPr lang="en-US"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𝜔</m:t>
                                      </m:r>
                                    </m:e>
                                  </m:d>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𝑒</m:t>
                                      </m:r>
                                    </m:e>
                                    <m:sub>
                                      <m:r>
                                        <a:rPr lang="en-US" altLang="zh-CN" i="1">
                                          <a:solidFill>
                                            <a:prstClr val="black"/>
                                          </a:solidFill>
                                          <a:latin typeface="Cambria Math" panose="02040503050406030204" pitchFamily="18" charset="0"/>
                                        </a:rPr>
                                        <m:t>𝑧</m:t>
                                      </m:r>
                                    </m:sub>
                                  </m:sSub>
                                </m:num>
                                <m:den>
                                  <m:r>
                                    <a:rPr lang="en-US" altLang="zh-CN" i="1">
                                      <a:solidFill>
                                        <a:prstClr val="black"/>
                                      </a:solidFill>
                                      <a:latin typeface="Cambria Math" panose="02040503050406030204" pitchFamily="18" charset="0"/>
                                    </a:rPr>
                                    <m:t>𝜕𝜔</m:t>
                                  </m:r>
                                </m:den>
                              </m:f>
                            </m:e>
                          </m:d>
                        </m:e>
                        <m:sub>
                          <m:r>
                            <a:rPr lang="en-US" altLang="zh-CN" b="0" i="1" smtClean="0">
                              <a:solidFill>
                                <a:prstClr val="black"/>
                              </a:solidFill>
                              <a:latin typeface="Cambria Math" panose="02040503050406030204" pitchFamily="18" charset="0"/>
                            </a:rPr>
                            <m:t>𝜔</m:t>
                          </m:r>
                          <m:r>
                            <a:rPr lang="en-US" altLang="zh-CN" b="0" i="1" smtClean="0">
                              <a:solidFill>
                                <a:prstClr val="black"/>
                              </a:solidFill>
                              <a:latin typeface="Cambria Math" panose="02040503050406030204" pitchFamily="18" charset="0"/>
                            </a:rPr>
                            <m:t>=0</m:t>
                          </m:r>
                        </m:sub>
                      </m:sSub>
                      <m:r>
                        <a:rPr lang="en-US" altLang="zh-CN" b="0" i="1" smtClean="0">
                          <a:solidFill>
                            <a:prstClr val="black"/>
                          </a:solidFill>
                          <a:latin typeface="Cambria Math" panose="02040503050406030204" pitchFamily="18" charset="0"/>
                        </a:rPr>
                        <m:t>=</m:t>
                      </m:r>
                      <m:d>
                        <m:dPr>
                          <m:begChr m:val="["/>
                          <m:endChr m:val="]"/>
                          <m:ctrlPr>
                            <a:rPr lang="en-US" altLang="zh-CN" b="0" i="1" smtClean="0">
                              <a:solidFill>
                                <a:prstClr val="black"/>
                              </a:solidFill>
                              <a:latin typeface="Cambria Math" panose="02040503050406030204" pitchFamily="18" charset="0"/>
                            </a:rPr>
                          </m:ctrlPr>
                        </m:dPr>
                        <m:e>
                          <m:m>
                            <m:mPr>
                              <m:mcs>
                                <m:mc>
                                  <m:mcPr>
                                    <m:count m:val="3"/>
                                    <m:mcJc m:val="center"/>
                                  </m:mcPr>
                                </m:mc>
                              </m:mcs>
                              <m:ctrlPr>
                                <a:rPr lang="en-US" altLang="zh-CN" b="0" i="1" smtClean="0">
                                  <a:solidFill>
                                    <a:prstClr val="black"/>
                                  </a:solidFill>
                                  <a:latin typeface="Cambria Math" panose="02040503050406030204" pitchFamily="18" charset="0"/>
                                </a:rPr>
                              </m:ctrlPr>
                            </m:mPr>
                            <m:mr>
                              <m:e>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sSub>
                                  <m:sSubPr>
                                    <m:ctrlPr>
                                      <a:rPr lang="en-US" altLang="zh-CN" b="0" i="1" smtClean="0">
                                        <a:solidFill>
                                          <a:prstClr val="black"/>
                                        </a:solidFill>
                                        <a:latin typeface="Cambria Math" panose="02040503050406030204" pitchFamily="18" charset="0"/>
                                      </a:rPr>
                                    </m:ctrlPr>
                                  </m:sSubPr>
                                  <m:e>
                                    <m:d>
                                      <m:dPr>
                                        <m:begChr m:val="["/>
                                        <m:endChr m:val="]"/>
                                        <m:ctrlPr>
                                          <a:rPr lang="en-US" altLang="zh-CN" b="0" i="1" smtClean="0">
                                            <a:solidFill>
                                              <a:prstClr val="black"/>
                                            </a:solidFill>
                                            <a:latin typeface="Cambria Math" panose="02040503050406030204" pitchFamily="18" charset="0"/>
                                          </a:rPr>
                                        </m:ctrlPr>
                                      </m:dPr>
                                      <m:e>
                                        <m:sSub>
                                          <m:sSubPr>
                                            <m:ctrlPr>
                                              <a:rPr lang="en-US" altLang="zh-CN" b="0" i="1" smtClean="0">
                                                <a:solidFill>
                                                  <a:prstClr val="black"/>
                                                </a:solidFill>
                                                <a:latin typeface="Cambria Math" panose="02040503050406030204" pitchFamily="18" charset="0"/>
                                              </a:rPr>
                                            </m:ctrlPr>
                                          </m:sSubPr>
                                          <m:e>
                                            <m:r>
                                              <m:rPr>
                                                <m:brk m:alnAt="7"/>
                                              </m:rPr>
                                              <a:rPr lang="en-US" altLang="zh-CN" b="0" i="1" smtClean="0">
                                                <a:solidFill>
                                                  <a:prstClr val="black"/>
                                                </a:solidFill>
                                                <a:latin typeface="Cambria Math" panose="02040503050406030204" pitchFamily="18" charset="0"/>
                                              </a:rPr>
                                              <m:t>𝑒</m:t>
                                            </m:r>
                                          </m:e>
                                          <m:sub>
                                            <m:r>
                                              <m:rPr>
                                                <m:brk m:alnAt="7"/>
                                              </m:rPr>
                                              <a:rPr lang="en-US" altLang="zh-CN" b="0" i="1" smtClean="0">
                                                <a:solidFill>
                                                  <a:prstClr val="black"/>
                                                </a:solidFill>
                                                <a:latin typeface="Cambria Math" panose="02040503050406030204" pitchFamily="18" charset="0"/>
                                              </a:rPr>
                                              <m:t>𝑥</m:t>
                                            </m:r>
                                          </m:sub>
                                        </m:sSub>
                                      </m:e>
                                    </m:d>
                                  </m:e>
                                  <m:sub>
                                    <m:r>
                                      <a:rPr lang="en-US" altLang="zh-CN" b="0" i="1" smtClean="0">
                                        <a:solidFill>
                                          <a:prstClr val="black"/>
                                        </a:solidFill>
                                        <a:latin typeface="Cambria Math" panose="02040503050406030204" pitchFamily="18" charset="0"/>
                                      </a:rPr>
                                      <m:t>×</m:t>
                                    </m:r>
                                  </m:sub>
                                </m:sSub>
                                <m:sSub>
                                  <m:sSubPr>
                                    <m:ctrlPr>
                                      <a:rPr lang="en-US" altLang="zh-CN" b="0" i="1" smtClean="0">
                                        <a:solidFill>
                                          <a:prstClr val="black"/>
                                        </a:solidFill>
                                        <a:latin typeface="Cambria Math" panose="02040503050406030204" pitchFamily="18" charset="0"/>
                                      </a:rPr>
                                    </m:ctrlPr>
                                  </m:sSubPr>
                                  <m:e>
                                    <m:r>
                                      <m:rPr>
                                        <m:brk m:alnAt="7"/>
                                      </m:rPr>
                                      <a:rPr lang="en-US" altLang="zh-CN" b="0" i="1" smtClean="0">
                                        <a:solidFill>
                                          <a:prstClr val="black"/>
                                        </a:solidFill>
                                        <a:latin typeface="Cambria Math" panose="02040503050406030204" pitchFamily="18" charset="0"/>
                                      </a:rPr>
                                      <m:t>𝑒</m:t>
                                    </m:r>
                                  </m:e>
                                  <m:sub>
                                    <m:r>
                                      <m:rPr>
                                        <m:brk m:alnAt="7"/>
                                      </m:rPr>
                                      <a:rPr lang="en-US" altLang="zh-CN" b="0" i="1" smtClean="0">
                                        <a:solidFill>
                                          <a:prstClr val="black"/>
                                        </a:solidFill>
                                        <a:latin typeface="Cambria Math" panose="02040503050406030204" pitchFamily="18" charset="0"/>
                                      </a:rPr>
                                      <m:t>𝑧</m:t>
                                    </m:r>
                                  </m:sub>
                                </m:sSub>
                              </m:e>
                              <m:e>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sSub>
                                  <m:sSubPr>
                                    <m:ctrlPr>
                                      <a:rPr lang="en-US" altLang="zh-CN" i="1">
                                        <a:solidFill>
                                          <a:prstClr val="black"/>
                                        </a:solidFill>
                                        <a:latin typeface="Cambria Math" panose="02040503050406030204" pitchFamily="18" charset="0"/>
                                      </a:rPr>
                                    </m:ctrlPr>
                                  </m:sSubPr>
                                  <m:e>
                                    <m:d>
                                      <m:dPr>
                                        <m:begChr m:val="["/>
                                        <m:endChr m:val="]"/>
                                        <m:ctrlPr>
                                          <a:rPr lang="en-US" altLang="zh-CN" i="1">
                                            <a:solidFill>
                                              <a:prstClr val="black"/>
                                            </a:solidFill>
                                            <a:latin typeface="Cambria Math" panose="02040503050406030204" pitchFamily="18" charset="0"/>
                                          </a:rPr>
                                        </m:ctrlPr>
                                      </m:dPr>
                                      <m:e>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𝑒</m:t>
                                            </m:r>
                                          </m:e>
                                          <m:sub>
                                            <m:r>
                                              <a:rPr lang="en-US" altLang="zh-CN" b="0" i="1" smtClean="0">
                                                <a:solidFill>
                                                  <a:prstClr val="black"/>
                                                </a:solidFill>
                                                <a:latin typeface="Cambria Math" panose="02040503050406030204" pitchFamily="18" charset="0"/>
                                              </a:rPr>
                                              <m:t>𝑦</m:t>
                                            </m:r>
                                          </m:sub>
                                        </m:sSub>
                                      </m:e>
                                    </m:d>
                                  </m:e>
                                  <m:sub>
                                    <m:r>
                                      <a:rPr lang="en-US" altLang="zh-CN" i="1">
                                        <a:solidFill>
                                          <a:prstClr val="black"/>
                                        </a:solidFill>
                                        <a:latin typeface="Cambria Math" panose="02040503050406030204" pitchFamily="18" charset="0"/>
                                      </a:rPr>
                                      <m:t>×</m:t>
                                    </m:r>
                                  </m:sub>
                                </m:sSub>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𝑒</m:t>
                                    </m:r>
                                  </m:e>
                                  <m:sub>
                                    <m:r>
                                      <a:rPr lang="en-US" altLang="zh-CN" i="1">
                                        <a:solidFill>
                                          <a:prstClr val="black"/>
                                        </a:solidFill>
                                        <a:latin typeface="Cambria Math" panose="02040503050406030204" pitchFamily="18" charset="0"/>
                                      </a:rPr>
                                      <m:t>𝑧</m:t>
                                    </m:r>
                                  </m:sub>
                                </m:sSub>
                              </m:e>
                              <m:e>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sSub>
                                  <m:sSubPr>
                                    <m:ctrlPr>
                                      <a:rPr lang="en-US" altLang="zh-CN" i="1">
                                        <a:solidFill>
                                          <a:prstClr val="black"/>
                                        </a:solidFill>
                                        <a:latin typeface="Cambria Math" panose="02040503050406030204" pitchFamily="18" charset="0"/>
                                      </a:rPr>
                                    </m:ctrlPr>
                                  </m:sSubPr>
                                  <m:e>
                                    <m:d>
                                      <m:dPr>
                                        <m:begChr m:val="["/>
                                        <m:endChr m:val="]"/>
                                        <m:ctrlPr>
                                          <a:rPr lang="en-US" altLang="zh-CN" i="1">
                                            <a:solidFill>
                                              <a:prstClr val="black"/>
                                            </a:solidFill>
                                            <a:latin typeface="Cambria Math" panose="02040503050406030204" pitchFamily="18" charset="0"/>
                                          </a:rPr>
                                        </m:ctrlPr>
                                      </m:dPr>
                                      <m:e>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𝑒</m:t>
                                            </m:r>
                                          </m:e>
                                          <m:sub>
                                            <m:r>
                                              <a:rPr lang="en-US" altLang="zh-CN" b="0" i="1" smtClean="0">
                                                <a:solidFill>
                                                  <a:prstClr val="black"/>
                                                </a:solidFill>
                                                <a:latin typeface="Cambria Math" panose="02040503050406030204" pitchFamily="18" charset="0"/>
                                              </a:rPr>
                                              <m:t>𝑧</m:t>
                                            </m:r>
                                          </m:sub>
                                        </m:sSub>
                                      </m:e>
                                    </m:d>
                                  </m:e>
                                  <m:sub>
                                    <m:r>
                                      <a:rPr lang="en-US" altLang="zh-CN" i="1">
                                        <a:solidFill>
                                          <a:prstClr val="black"/>
                                        </a:solidFill>
                                        <a:latin typeface="Cambria Math" panose="02040503050406030204" pitchFamily="18" charset="0"/>
                                      </a:rPr>
                                      <m:t>×</m:t>
                                    </m:r>
                                  </m:sub>
                                </m:sSub>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𝑒</m:t>
                                    </m:r>
                                  </m:e>
                                  <m:sub>
                                    <m:r>
                                      <a:rPr lang="en-US" altLang="zh-CN" i="1">
                                        <a:solidFill>
                                          <a:prstClr val="black"/>
                                        </a:solidFill>
                                        <a:latin typeface="Cambria Math" panose="02040503050406030204" pitchFamily="18" charset="0"/>
                                      </a:rPr>
                                      <m:t>𝑧</m:t>
                                    </m:r>
                                  </m:sub>
                                </m:sSub>
                              </m:e>
                            </m:mr>
                          </m:m>
                        </m:e>
                      </m:d>
                      <m:r>
                        <a:rPr lang="en-US" altLang="zh-CN" b="0" i="1" smtClean="0">
                          <a:solidFill>
                            <a:prstClr val="black"/>
                          </a:solidFill>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sSub>
                        <m:sSubPr>
                          <m:ctrlPr>
                            <a:rPr lang="en-US" altLang="zh-CN" b="0" i="1" smtClean="0">
                              <a:solidFill>
                                <a:prstClr val="black"/>
                              </a:solidFill>
                              <a:latin typeface="Cambria Math" panose="02040503050406030204" pitchFamily="18" charset="0"/>
                            </a:rPr>
                          </m:ctrlPr>
                        </m:sSubPr>
                        <m:e>
                          <m:d>
                            <m:dPr>
                              <m:begChr m:val="["/>
                              <m:endChr m:val="]"/>
                              <m:ctrlPr>
                                <a:rPr lang="en-US" altLang="zh-CN" b="0" i="1" smtClean="0">
                                  <a:solidFill>
                                    <a:prstClr val="black"/>
                                  </a:solidFill>
                                  <a:latin typeface="Cambria Math" panose="02040503050406030204" pitchFamily="18" charset="0"/>
                                </a:rPr>
                              </m:ctrlPr>
                            </m:dPr>
                            <m:e>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𝑒</m:t>
                                  </m:r>
                                </m:e>
                                <m:sub>
                                  <m:r>
                                    <a:rPr lang="en-US" altLang="zh-CN" b="0" i="1" smtClean="0">
                                      <a:solidFill>
                                        <a:prstClr val="black"/>
                                      </a:solidFill>
                                      <a:latin typeface="Cambria Math" panose="02040503050406030204" pitchFamily="18" charset="0"/>
                                    </a:rPr>
                                    <m:t>𝑧</m:t>
                                  </m:r>
                                </m:sub>
                              </m:sSub>
                            </m:e>
                          </m:d>
                        </m:e>
                        <m:sub>
                          <m:r>
                            <a:rPr lang="en-US" altLang="zh-CN" b="0" i="1" smtClean="0">
                              <a:solidFill>
                                <a:prstClr val="black"/>
                              </a:solidFill>
                              <a:latin typeface="Cambria Math" panose="02040503050406030204" pitchFamily="18" charset="0"/>
                            </a:rPr>
                            <m:t>×</m:t>
                          </m:r>
                        </m:sub>
                      </m:sSub>
                    </m:oMath>
                  </m:oMathPara>
                </a14:m>
                <a:endParaRPr lang="de-DE" altLang="zh-CN" dirty="0">
                  <a:solidFill>
                    <a:prstClr val="black"/>
                  </a:solidFill>
                  <a:latin typeface="Arial"/>
                </a:endParaRPr>
              </a:p>
              <a:p>
                <a:pPr marL="0" lvl="0" indent="0">
                  <a:buNone/>
                </a:pPr>
                <a14:m>
                  <m:oMathPara xmlns:m="http://schemas.openxmlformats.org/officeDocument/2006/math">
                    <m:oMathParaPr>
                      <m:jc m:val="centerGroup"/>
                    </m:oMathParaPr>
                    <m:oMath xmlns:m="http://schemas.openxmlformats.org/officeDocument/2006/math">
                      <m:r>
                        <a:rPr lang="de-DE" altLang="zh-CN" i="1" smtClean="0">
                          <a:solidFill>
                            <a:prstClr val="black"/>
                          </a:solidFill>
                          <a:latin typeface="Cambria Math" panose="02040503050406030204" pitchFamily="18" charset="0"/>
                          <a:ea typeface="Cambria Math" panose="02040503050406030204" pitchFamily="18" charset="0"/>
                        </a:rPr>
                        <m:t>⇒</m:t>
                      </m:r>
                      <m:sSub>
                        <m:sSubPr>
                          <m:ctrlPr>
                            <a:rPr lang="en-US" altLang="zh-CN" b="0" i="1" smtClean="0">
                              <a:solidFill>
                                <a:prstClr val="black"/>
                              </a:solidFill>
                              <a:latin typeface="Cambria Math" panose="02040503050406030204" pitchFamily="18" charset="0"/>
                              <a:ea typeface="Cambria Math" panose="02040503050406030204" pitchFamily="18" charset="0"/>
                            </a:rPr>
                          </m:ctrlPr>
                        </m:sSubPr>
                        <m:e>
                          <m:d>
                            <m:dPr>
                              <m:begChr m:val=""/>
                              <m:endChr m:val="|"/>
                              <m:ctrlPr>
                                <a:rPr lang="en-US" altLang="zh-CN" b="0" i="1" smtClean="0">
                                  <a:solidFill>
                                    <a:prstClr val="black"/>
                                  </a:solidFill>
                                  <a:latin typeface="Cambria Math" panose="02040503050406030204" pitchFamily="18" charset="0"/>
                                  <a:ea typeface="Cambria Math" panose="02040503050406030204" pitchFamily="18" charset="0"/>
                                </a:rPr>
                              </m:ctrlPr>
                            </m:dPr>
                            <m:e>
                              <m:sSub>
                                <m:sSubPr>
                                  <m:ctrlPr>
                                    <a:rPr lang="en-US" altLang="zh-CN" i="1">
                                      <a:solidFill>
                                        <a:prstClr val="black"/>
                                      </a:solidFill>
                                      <a:latin typeface="Cambria Math" panose="02040503050406030204" pitchFamily="18" charset="0"/>
                                      <a:ea typeface="Cambria Math" panose="02040503050406030204" pitchFamily="18" charset="0"/>
                                    </a:rPr>
                                  </m:ctrlPr>
                                </m:sSubPr>
                                <m:e>
                                  <m:r>
                                    <a:rPr lang="en-US" altLang="zh-CN" i="1">
                                      <a:solidFill>
                                        <a:prstClr val="black"/>
                                      </a:solidFill>
                                      <a:latin typeface="Cambria Math" panose="02040503050406030204" pitchFamily="18" charset="0"/>
                                      <a:ea typeface="Cambria Math" panose="02040503050406030204" pitchFamily="18" charset="0"/>
                                    </a:rPr>
                                    <m:t>𝐽</m:t>
                                  </m:r>
                                </m:e>
                                <m:sub>
                                  <m:r>
                                    <a:rPr lang="en-US" altLang="zh-CN" i="1">
                                      <a:solidFill>
                                        <a:prstClr val="black"/>
                                      </a:solidFill>
                                      <a:latin typeface="Cambria Math" panose="02040503050406030204" pitchFamily="18" charset="0"/>
                                      <a:ea typeface="Cambria Math" panose="02040503050406030204" pitchFamily="18" charset="0"/>
                                    </a:rPr>
                                    <m:t>𝜔</m:t>
                                  </m:r>
                                </m:sub>
                              </m:sSub>
                              <m:d>
                                <m:dPr>
                                  <m:ctrlPr>
                                    <a:rPr lang="en-US" altLang="zh-CN" i="1">
                                      <a:solidFill>
                                        <a:prstClr val="black"/>
                                      </a:solidFill>
                                      <a:latin typeface="Cambria Math" panose="02040503050406030204" pitchFamily="18" charset="0"/>
                                      <a:ea typeface="Cambria Math" panose="02040503050406030204" pitchFamily="18" charset="0"/>
                                    </a:rPr>
                                  </m:ctrlPr>
                                </m:dPr>
                                <m:e>
                                  <m:r>
                                    <a:rPr lang="en-US" altLang="zh-CN" i="1">
                                      <a:solidFill>
                                        <a:prstClr val="black"/>
                                      </a:solidFill>
                                      <a:latin typeface="Cambria Math" panose="02040503050406030204" pitchFamily="18" charset="0"/>
                                      <a:ea typeface="Cambria Math" panose="02040503050406030204" pitchFamily="18" charset="0"/>
                                    </a:rPr>
                                    <m:t>𝑝</m:t>
                                  </m:r>
                                  <m:r>
                                    <a:rPr lang="en-US" altLang="zh-CN" i="1">
                                      <a:solidFill>
                                        <a:prstClr val="black"/>
                                      </a:solidFill>
                                      <a:latin typeface="Cambria Math" panose="02040503050406030204" pitchFamily="18" charset="0"/>
                                      <a:ea typeface="Cambria Math" panose="02040503050406030204" pitchFamily="18" charset="0"/>
                                    </a:rPr>
                                    <m:t>,</m:t>
                                  </m:r>
                                  <m:r>
                                    <a:rPr lang="en-US" altLang="zh-CN" i="1">
                                      <a:solidFill>
                                        <a:prstClr val="black"/>
                                      </a:solidFill>
                                      <a:latin typeface="Cambria Math" panose="02040503050406030204" pitchFamily="18" charset="0"/>
                                      <a:ea typeface="Cambria Math" panose="02040503050406030204" pitchFamily="18" charset="0"/>
                                    </a:rPr>
                                    <m:t>𝑅</m:t>
                                  </m:r>
                                  <m:d>
                                    <m:dPr>
                                      <m:ctrlPr>
                                        <a:rPr lang="en-US" altLang="zh-CN" i="1">
                                          <a:solidFill>
                                            <a:prstClr val="black"/>
                                          </a:solidFill>
                                          <a:latin typeface="Cambria Math" panose="02040503050406030204" pitchFamily="18" charset="0"/>
                                          <a:ea typeface="Cambria Math" panose="02040503050406030204" pitchFamily="18" charset="0"/>
                                        </a:rPr>
                                      </m:ctrlPr>
                                    </m:dPr>
                                    <m:e>
                                      <m:r>
                                        <a:rPr lang="en-US" altLang="zh-CN" i="1">
                                          <a:solidFill>
                                            <a:prstClr val="black"/>
                                          </a:solidFill>
                                          <a:latin typeface="Cambria Math" panose="02040503050406030204" pitchFamily="18" charset="0"/>
                                          <a:ea typeface="Cambria Math" panose="02040503050406030204" pitchFamily="18" charset="0"/>
                                        </a:rPr>
                                        <m:t>𝜔</m:t>
                                      </m:r>
                                    </m:e>
                                  </m:d>
                                </m:e>
                              </m:d>
                            </m:e>
                          </m:d>
                        </m:e>
                        <m:sub>
                          <m:r>
                            <a:rPr lang="en-US" altLang="zh-CN" b="0" i="1" smtClean="0">
                              <a:solidFill>
                                <a:prstClr val="black"/>
                              </a:solidFill>
                              <a:latin typeface="Cambria Math" panose="02040503050406030204" pitchFamily="18" charset="0"/>
                              <a:ea typeface="Cambria Math" panose="02040503050406030204" pitchFamily="18" charset="0"/>
                            </a:rPr>
                            <m:t>𝜔</m:t>
                          </m:r>
                          <m:r>
                            <a:rPr lang="en-US" altLang="zh-CN" b="0" i="1" smtClean="0">
                              <a:solidFill>
                                <a:prstClr val="black"/>
                              </a:solidFill>
                              <a:latin typeface="Cambria Math" panose="02040503050406030204" pitchFamily="18" charset="0"/>
                              <a:ea typeface="Cambria Math" panose="02040503050406030204" pitchFamily="18" charset="0"/>
                            </a:rPr>
                            <m:t>=0</m:t>
                          </m:r>
                        </m:sub>
                      </m:sSub>
                      <m:r>
                        <a:rPr lang="en-US" altLang="zh-CN" b="0" i="0" smtClean="0">
                          <a:solidFill>
                            <a:prstClr val="black"/>
                          </a:solidFill>
                          <a:latin typeface="Cambria Math" panose="02040503050406030204" pitchFamily="18" charset="0"/>
                          <a:ea typeface="Cambria Math" panose="02040503050406030204" pitchFamily="18" charset="0"/>
                        </a:rPr>
                        <m:t>=</m:t>
                      </m:r>
                      <m:f>
                        <m:fPr>
                          <m:ctrlPr>
                            <a:rPr lang="en-US" altLang="zh-CN" i="1">
                              <a:solidFill>
                                <a:prstClr val="black"/>
                              </a:solidFill>
                              <a:latin typeface="Cambria Math" panose="02040503050406030204" pitchFamily="18" charset="0"/>
                              <a:ea typeface="Cambria Math" panose="02040503050406030204" pitchFamily="18" charset="0"/>
                            </a:rPr>
                          </m:ctrlPr>
                        </m:fPr>
                        <m:num>
                          <m:sSub>
                            <m:sSubPr>
                              <m:ctrlPr>
                                <a:rPr lang="en-US" altLang="zh-CN" i="1">
                                  <a:solidFill>
                                    <a:prstClr val="black"/>
                                  </a:solidFill>
                                  <a:latin typeface="Cambria Math" panose="02040503050406030204" pitchFamily="18" charset="0"/>
                                  <a:ea typeface="Cambria Math" panose="02040503050406030204" pitchFamily="18" charset="0"/>
                                </a:rPr>
                              </m:ctrlPr>
                            </m:sSubPr>
                            <m:e>
                              <m:r>
                                <a:rPr lang="en-US" altLang="zh-CN" i="1">
                                  <a:solidFill>
                                    <a:prstClr val="black"/>
                                  </a:solidFill>
                                  <a:latin typeface="Cambria Math" panose="02040503050406030204" pitchFamily="18" charset="0"/>
                                  <a:ea typeface="Cambria Math" panose="02040503050406030204" pitchFamily="18" charset="0"/>
                                </a:rPr>
                                <m:t>𝐵</m:t>
                              </m:r>
                            </m:e>
                            <m:sub>
                              <m:r>
                                <a:rPr lang="en-US" altLang="zh-CN" i="1">
                                  <a:solidFill>
                                    <a:prstClr val="black"/>
                                  </a:solidFill>
                                  <a:latin typeface="Cambria Math" panose="02040503050406030204" pitchFamily="18" charset="0"/>
                                  <a:ea typeface="Cambria Math" panose="02040503050406030204" pitchFamily="18" charset="0"/>
                                </a:rPr>
                                <m:t>𝑟</m:t>
                              </m:r>
                            </m:sub>
                          </m:sSub>
                          <m:r>
                            <a:rPr lang="en-US" altLang="zh-CN" i="1">
                              <a:solidFill>
                                <a:prstClr val="black"/>
                              </a:solidFill>
                              <a:latin typeface="Cambria Math" panose="02040503050406030204" pitchFamily="18" charset="0"/>
                              <a:ea typeface="Cambria Math" panose="02040503050406030204" pitchFamily="18" charset="0"/>
                            </a:rPr>
                            <m:t>𝑉</m:t>
                          </m:r>
                        </m:num>
                        <m:den>
                          <m:r>
                            <a:rPr lang="en-US" altLang="zh-CN" i="1">
                              <a:solidFill>
                                <a:prstClr val="black"/>
                              </a:solidFill>
                              <a:latin typeface="Cambria Math" panose="02040503050406030204" pitchFamily="18" charset="0"/>
                              <a:ea typeface="Cambria Math" panose="02040503050406030204" pitchFamily="18" charset="0"/>
                            </a:rPr>
                            <m:t>4</m:t>
                          </m:r>
                          <m:r>
                            <a:rPr lang="en-US" altLang="zh-CN" i="1">
                              <a:solidFill>
                                <a:prstClr val="black"/>
                              </a:solidFill>
                              <a:latin typeface="Cambria Math" panose="02040503050406030204" pitchFamily="18" charset="0"/>
                              <a:ea typeface="Cambria Math" panose="02040503050406030204" pitchFamily="18" charset="0"/>
                            </a:rPr>
                            <m:t>𝜋</m:t>
                          </m:r>
                          <m:sSup>
                            <m:sSupPr>
                              <m:ctrlPr>
                                <a:rPr lang="en-US" altLang="zh-CN" i="1">
                                  <a:solidFill>
                                    <a:prstClr val="black"/>
                                  </a:solidFill>
                                  <a:latin typeface="Cambria Math" panose="02040503050406030204" pitchFamily="18" charset="0"/>
                                  <a:ea typeface="Cambria Math" panose="02040503050406030204" pitchFamily="18" charset="0"/>
                                </a:rPr>
                              </m:ctrlPr>
                            </m:sSupPr>
                            <m:e>
                              <m:d>
                                <m:dPr>
                                  <m:begChr m:val="|"/>
                                  <m:endChr m:val="|"/>
                                  <m:ctrlPr>
                                    <a:rPr lang="en-US" altLang="zh-CN" i="1">
                                      <a:solidFill>
                                        <a:prstClr val="black"/>
                                      </a:solidFill>
                                      <a:latin typeface="Cambria Math" panose="02040503050406030204" pitchFamily="18" charset="0"/>
                                      <a:ea typeface="Cambria Math" panose="02040503050406030204" pitchFamily="18" charset="0"/>
                                    </a:rPr>
                                  </m:ctrlPr>
                                </m:dPr>
                                <m:e>
                                  <m:r>
                                    <a:rPr lang="en-US" altLang="zh-CN" i="1">
                                      <a:solidFill>
                                        <a:prstClr val="black"/>
                                      </a:solidFill>
                                      <a:latin typeface="Cambria Math" panose="02040503050406030204" pitchFamily="18" charset="0"/>
                                      <a:ea typeface="Cambria Math" panose="02040503050406030204" pitchFamily="18" charset="0"/>
                                    </a:rPr>
                                    <m:t>𝑟</m:t>
                                  </m:r>
                                </m:e>
                              </m:d>
                            </m:e>
                            <m:sup>
                              <m:r>
                                <a:rPr lang="en-US" altLang="zh-CN" i="1">
                                  <a:solidFill>
                                    <a:prstClr val="black"/>
                                  </a:solidFill>
                                  <a:latin typeface="Cambria Math" panose="02040503050406030204" pitchFamily="18" charset="0"/>
                                  <a:ea typeface="Cambria Math" panose="02040503050406030204" pitchFamily="18" charset="0"/>
                                </a:rPr>
                                <m:t>3</m:t>
                              </m:r>
                            </m:sup>
                          </m:sSup>
                        </m:den>
                      </m:f>
                      <m:d>
                        <m:dPr>
                          <m:ctrlPr>
                            <a:rPr lang="en-US" altLang="zh-CN" i="1">
                              <a:solidFill>
                                <a:prstClr val="black"/>
                              </a:solidFill>
                              <a:latin typeface="Cambria Math" panose="02040503050406030204" pitchFamily="18" charset="0"/>
                              <a:ea typeface="Cambria Math" panose="02040503050406030204" pitchFamily="18" charset="0"/>
                            </a:rPr>
                          </m:ctrlPr>
                        </m:dPr>
                        <m:e>
                          <m:r>
                            <a:rPr lang="en-US" altLang="zh-CN" i="1">
                              <a:solidFill>
                                <a:prstClr val="black"/>
                              </a:solidFill>
                              <a:latin typeface="Cambria Math" panose="02040503050406030204" pitchFamily="18" charset="0"/>
                              <a:ea typeface="Cambria Math" panose="02040503050406030204" pitchFamily="18" charset="0"/>
                            </a:rPr>
                            <m:t>3</m:t>
                          </m:r>
                          <m:acc>
                            <m:accPr>
                              <m:chr m:val="̂"/>
                              <m:ctrlPr>
                                <a:rPr lang="en-US" altLang="zh-CN" i="1">
                                  <a:solidFill>
                                    <a:prstClr val="black"/>
                                  </a:solidFill>
                                  <a:latin typeface="Cambria Math" panose="02040503050406030204" pitchFamily="18" charset="0"/>
                                  <a:ea typeface="Cambria Math" panose="02040503050406030204" pitchFamily="18" charset="0"/>
                                </a:rPr>
                              </m:ctrlPr>
                            </m:accPr>
                            <m:e>
                              <m:r>
                                <a:rPr lang="en-US" altLang="zh-CN" i="1">
                                  <a:solidFill>
                                    <a:prstClr val="black"/>
                                  </a:solidFill>
                                  <a:latin typeface="Cambria Math" panose="02040503050406030204" pitchFamily="18" charset="0"/>
                                  <a:ea typeface="Cambria Math" panose="02040503050406030204" pitchFamily="18" charset="0"/>
                                </a:rPr>
                                <m:t>𝑟</m:t>
                              </m:r>
                            </m:e>
                          </m:acc>
                          <m:sSup>
                            <m:sSupPr>
                              <m:ctrlPr>
                                <a:rPr lang="en-US" altLang="zh-CN" i="1">
                                  <a:solidFill>
                                    <a:prstClr val="black"/>
                                  </a:solidFill>
                                  <a:latin typeface="Cambria Math" panose="02040503050406030204" pitchFamily="18" charset="0"/>
                                  <a:ea typeface="Cambria Math" panose="02040503050406030204" pitchFamily="18" charset="0"/>
                                </a:rPr>
                              </m:ctrlPr>
                            </m:sSupPr>
                            <m:e>
                              <m:acc>
                                <m:accPr>
                                  <m:chr m:val="̂"/>
                                  <m:ctrlPr>
                                    <a:rPr lang="en-US" altLang="zh-CN" i="1">
                                      <a:solidFill>
                                        <a:prstClr val="black"/>
                                      </a:solidFill>
                                      <a:latin typeface="Cambria Math" panose="02040503050406030204" pitchFamily="18" charset="0"/>
                                      <a:ea typeface="Cambria Math" panose="02040503050406030204" pitchFamily="18" charset="0"/>
                                    </a:rPr>
                                  </m:ctrlPr>
                                </m:accPr>
                                <m:e>
                                  <m:r>
                                    <a:rPr lang="en-US" altLang="zh-CN" i="1">
                                      <a:solidFill>
                                        <a:prstClr val="black"/>
                                      </a:solidFill>
                                      <a:latin typeface="Cambria Math" panose="02040503050406030204" pitchFamily="18" charset="0"/>
                                      <a:ea typeface="Cambria Math" panose="02040503050406030204" pitchFamily="18" charset="0"/>
                                    </a:rPr>
                                    <m:t>𝑟</m:t>
                                  </m:r>
                                </m:e>
                              </m:acc>
                            </m:e>
                            <m:sup>
                              <m:r>
                                <a:rPr lang="en-US" altLang="zh-CN" i="1">
                                  <a:solidFill>
                                    <a:prstClr val="black"/>
                                  </a:solidFill>
                                  <a:latin typeface="Cambria Math" panose="02040503050406030204" pitchFamily="18" charset="0"/>
                                  <a:ea typeface="Cambria Math" panose="02040503050406030204" pitchFamily="18" charset="0"/>
                                </a:rPr>
                                <m:t>𝑇</m:t>
                              </m:r>
                            </m:sup>
                          </m:sSup>
                          <m:r>
                            <a:rPr lang="en-US" altLang="zh-CN" i="1">
                              <a:solidFill>
                                <a:prstClr val="black"/>
                              </a:solidFill>
                              <a:latin typeface="Cambria Math" panose="02040503050406030204" pitchFamily="18" charset="0"/>
                              <a:ea typeface="Cambria Math" panose="02040503050406030204" pitchFamily="18" charset="0"/>
                            </a:rPr>
                            <m:t>−</m:t>
                          </m:r>
                          <m:r>
                            <a:rPr lang="en-US" altLang="zh-CN" i="1">
                              <a:solidFill>
                                <a:prstClr val="black"/>
                              </a:solidFill>
                              <a:latin typeface="Cambria Math" panose="02040503050406030204" pitchFamily="18" charset="0"/>
                              <a:ea typeface="Cambria Math" panose="02040503050406030204" pitchFamily="18" charset="0"/>
                            </a:rPr>
                            <m:t>𝐼</m:t>
                          </m:r>
                        </m:e>
                      </m:d>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sSub>
                        <m:sSubPr>
                          <m:ctrlPr>
                            <a:rPr lang="en-US" altLang="zh-CN" b="0" i="1" smtClean="0">
                              <a:solidFill>
                                <a:prstClr val="black"/>
                              </a:solidFill>
                              <a:latin typeface="Cambria Math" panose="02040503050406030204" pitchFamily="18" charset="0"/>
                              <a:ea typeface="Cambria Math" panose="02040503050406030204" pitchFamily="18" charset="0"/>
                            </a:rPr>
                          </m:ctrlPr>
                        </m:sSubPr>
                        <m:e>
                          <m:d>
                            <m:dPr>
                              <m:begChr m:val="["/>
                              <m:endChr m:val="]"/>
                              <m:ctrlPr>
                                <a:rPr lang="en-US" altLang="zh-CN" b="0" i="1" smtClean="0">
                                  <a:solidFill>
                                    <a:prstClr val="black"/>
                                  </a:solidFill>
                                  <a:latin typeface="Cambria Math" panose="02040503050406030204" pitchFamily="18" charset="0"/>
                                  <a:ea typeface="Cambria Math" panose="02040503050406030204" pitchFamily="18" charset="0"/>
                                </a:rPr>
                              </m:ctrlPr>
                            </m:dPr>
                            <m:e>
                              <m:sSub>
                                <m:sSubPr>
                                  <m:ctrlPr>
                                    <a:rPr lang="en-US" altLang="zh-CN" b="0" i="1" smtClean="0">
                                      <a:solidFill>
                                        <a:prstClr val="black"/>
                                      </a:solidFill>
                                      <a:latin typeface="Cambria Math" panose="02040503050406030204" pitchFamily="18" charset="0"/>
                                      <a:ea typeface="Cambria Math" panose="02040503050406030204" pitchFamily="18" charset="0"/>
                                    </a:rPr>
                                  </m:ctrlPr>
                                </m:sSubPr>
                                <m:e>
                                  <m:r>
                                    <a:rPr lang="en-US" altLang="zh-CN" b="0" i="1" smtClean="0">
                                      <a:solidFill>
                                        <a:prstClr val="black"/>
                                      </a:solidFill>
                                      <a:latin typeface="Cambria Math" panose="02040503050406030204" pitchFamily="18" charset="0"/>
                                      <a:ea typeface="Cambria Math" panose="02040503050406030204" pitchFamily="18" charset="0"/>
                                    </a:rPr>
                                    <m:t>𝑒</m:t>
                                  </m:r>
                                </m:e>
                                <m:sub>
                                  <m:r>
                                    <a:rPr lang="en-US" altLang="zh-CN" b="0" i="1" smtClean="0">
                                      <a:solidFill>
                                        <a:prstClr val="black"/>
                                      </a:solidFill>
                                      <a:latin typeface="Cambria Math" panose="02040503050406030204" pitchFamily="18" charset="0"/>
                                      <a:ea typeface="Cambria Math" panose="02040503050406030204" pitchFamily="18" charset="0"/>
                                    </a:rPr>
                                    <m:t>𝑧</m:t>
                                  </m:r>
                                </m:sub>
                              </m:sSub>
                            </m:e>
                          </m:d>
                        </m:e>
                        <m:sub>
                          <m:r>
                            <a:rPr lang="en-US" altLang="zh-CN" b="0" i="1" smtClean="0">
                              <a:solidFill>
                                <a:prstClr val="black"/>
                              </a:solidFill>
                              <a:latin typeface="Cambria Math" panose="02040503050406030204" pitchFamily="18" charset="0"/>
                              <a:ea typeface="Cambria Math" panose="02040503050406030204" pitchFamily="18" charset="0"/>
                            </a:rPr>
                            <m:t>×</m:t>
                          </m:r>
                        </m:sub>
                      </m:sSub>
                    </m:oMath>
                  </m:oMathPara>
                </a14:m>
                <a:endParaRPr lang="de-DE" altLang="zh-CN" dirty="0">
                  <a:solidFill>
                    <a:prstClr val="black"/>
                  </a:solidFill>
                  <a:latin typeface="Arial"/>
                </a:endParaRPr>
              </a:p>
              <a:p>
                <a:pPr marL="0" lvl="0" indent="0">
                  <a:buNone/>
                </a:pPr>
                <a:endParaRPr lang="de-DE" altLang="zh-CN" dirty="0">
                  <a:solidFill>
                    <a:prstClr val="black"/>
                  </a:solidFill>
                  <a:latin typeface="Arial"/>
                </a:endParaRPr>
              </a:p>
            </p:txBody>
          </p:sp>
        </mc:Choice>
        <mc:Fallback>
          <p:sp>
            <p:nvSpPr>
              <p:cNvPr id="3" name="Inhaltsplatzhalter 2">
                <a:extLst>
                  <a:ext uri="{FF2B5EF4-FFF2-40B4-BE49-F238E27FC236}">
                    <a16:creationId xmlns:a16="http://schemas.microsoft.com/office/drawing/2014/main" id="{493FF16A-9D4C-F5A0-BEBE-5FE273A573CC}"/>
                  </a:ext>
                </a:extLst>
              </p:cNvPr>
              <p:cNvSpPr txBox="1">
                <a:spLocks noRot="1" noChangeAspect="1" noMove="1" noResize="1" noEditPoints="1" noAdjustHandles="1" noChangeArrowheads="1" noChangeShapeType="1" noTextEdit="1"/>
              </p:cNvSpPr>
              <p:nvPr/>
            </p:nvSpPr>
            <p:spPr>
              <a:xfrm>
                <a:off x="884237" y="1274375"/>
                <a:ext cx="10728325" cy="4970900"/>
              </a:xfrm>
              <a:prstGeom prst="rect">
                <a:avLst/>
              </a:prstGeom>
              <a:blipFill>
                <a:blip r:embed="rId3"/>
                <a:stretch>
                  <a:fillRect l="-1307" t="-1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375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Index</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schemeClr val="bg1">
                    <a:lumMod val="85000"/>
                  </a:schemeClr>
                </a:solidFill>
                <a:latin typeface="Arial"/>
              </a:rPr>
              <a:t>Motivation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Problem definition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Magnetic field model</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effectLst/>
                <a:uLnTx/>
                <a:uFillTx/>
                <a:latin typeface="Arial"/>
                <a:ea typeface="+mn-ea"/>
                <a:cs typeface="+mn-cs"/>
              </a:rPr>
              <a:t>Gauss-Newton on manifold algorithm</a:t>
            </a:r>
            <a:endParaRPr kumimoji="0" lang="de-DE" altLang="zh-CN" sz="1800" b="0" i="0" u="none" strike="noStrike" kern="1200" cap="none" spc="0" normalizeH="0" baseline="0" noProof="0" dirty="0">
              <a:ln>
                <a:noFill/>
              </a:ln>
              <a:effectLst/>
              <a:uLnTx/>
              <a:uFillTx/>
              <a:latin typeface="Arial"/>
              <a:ea typeface="+mn-ea"/>
              <a:cs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Optimization of the sensor configuration</a:t>
            </a:r>
            <a:endPar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Experiments\</a:t>
            </a:r>
          </a:p>
          <a:p>
            <a:pPr>
              <a:defRPr/>
            </a:pPr>
            <a:r>
              <a:rPr lang="de-DE" altLang="zh-CN" dirty="0">
                <a:solidFill>
                  <a:schemeClr val="bg1">
                    <a:lumMod val="85000"/>
                  </a:schemeClr>
                </a:solidFill>
                <a:latin typeface="Arial"/>
              </a:rPr>
              <a:t>Conclusion and outlooks</a:t>
            </a:r>
            <a:endPar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Arial"/>
            </a:endParaRPr>
          </a:p>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324120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en-US" dirty="0"/>
              <a:t>Classic Gauss-Newton algorithm</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mc:Choice xmlns:a14="http://schemas.microsoft.com/office/drawing/2010/main" Requires="a14">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990600"/>
                <a:ext cx="10728325" cy="56388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dirty="0">
                    <a:solidFill>
                      <a:prstClr val="black"/>
                    </a:solidFill>
                    <a:latin typeface="Arial"/>
                  </a:rPr>
                  <a:t>Given the measured magnetic field </a:t>
                </a:r>
                <a14:m>
                  <m:oMath xmlns:m="http://schemas.openxmlformats.org/officeDocument/2006/math">
                    <m:acc>
                      <m:accPr>
                        <m:chr m:val="̅"/>
                        <m:ctrlPr>
                          <a:rPr lang="en-US" altLang="zh-CN" b="0" i="1" smtClean="0">
                            <a:solidFill>
                              <a:prstClr val="black"/>
                            </a:solidFill>
                            <a:latin typeface="Cambria Math" panose="02040503050406030204" pitchFamily="18" charset="0"/>
                          </a:rPr>
                        </m:ctrlPr>
                      </m:accPr>
                      <m:e>
                        <m:r>
                          <a:rPr lang="en-US" altLang="zh-CN" b="0" i="1" smtClean="0">
                            <a:solidFill>
                              <a:prstClr val="black"/>
                            </a:solidFill>
                            <a:latin typeface="Cambria Math" panose="02040503050406030204" pitchFamily="18" charset="0"/>
                          </a:rPr>
                          <m:t>𝐵</m:t>
                        </m:r>
                      </m:e>
                    </m:acc>
                  </m:oMath>
                </a14:m>
                <a:r>
                  <a:rPr lang="en-US" altLang="zh-CN" dirty="0">
                    <a:solidFill>
                      <a:prstClr val="black"/>
                    </a:solidFill>
                    <a:latin typeface="Arial"/>
                  </a:rPr>
                  <a:t>:</a:t>
                </a:r>
              </a:p>
              <a:p>
                <a:pPr marL="0" lvl="0" indent="0">
                  <a:buNone/>
                </a:pPr>
                <a14:m>
                  <m:oMathPara xmlns:m="http://schemas.openxmlformats.org/officeDocument/2006/math">
                    <m:oMathParaPr>
                      <m:jc m:val="centerGroup"/>
                    </m:oMathParaPr>
                    <m:oMath xmlns:m="http://schemas.openxmlformats.org/officeDocument/2006/math">
                      <m:acc>
                        <m:accPr>
                          <m:chr m:val="̂"/>
                          <m:ctrlPr>
                            <a:rPr lang="en-US" altLang="zh-CN" b="0" i="1" smtClean="0">
                              <a:solidFill>
                                <a:prstClr val="black"/>
                              </a:solidFill>
                              <a:latin typeface="Cambria Math" panose="02040503050406030204" pitchFamily="18" charset="0"/>
                            </a:rPr>
                          </m:ctrlPr>
                        </m:accPr>
                        <m:e>
                          <m:r>
                            <a:rPr lang="en-US" altLang="zh-CN" b="0" i="1" smtClean="0">
                              <a:solidFill>
                                <a:prstClr val="black"/>
                              </a:solidFill>
                              <a:latin typeface="Cambria Math" panose="02040503050406030204" pitchFamily="18" charset="0"/>
                            </a:rPr>
                            <m:t>𝑝</m:t>
                          </m:r>
                        </m:e>
                      </m:acc>
                      <m:r>
                        <a:rPr lang="en-US" altLang="zh-CN" b="0" i="1" smtClean="0">
                          <a:solidFill>
                            <a:prstClr val="black"/>
                          </a:solidFill>
                          <a:latin typeface="Cambria Math" panose="02040503050406030204" pitchFamily="18" charset="0"/>
                        </a:rPr>
                        <m:t>, </m:t>
                      </m:r>
                      <m:acc>
                        <m:accPr>
                          <m:chr m:val="̂"/>
                          <m:ctrlPr>
                            <a:rPr lang="en-US" altLang="zh-CN" b="0" i="1" smtClean="0">
                              <a:solidFill>
                                <a:prstClr val="black"/>
                              </a:solidFill>
                              <a:latin typeface="Cambria Math" panose="02040503050406030204" pitchFamily="18" charset="0"/>
                            </a:rPr>
                          </m:ctrlPr>
                        </m:accPr>
                        <m:e>
                          <m:r>
                            <a:rPr lang="en-US" altLang="zh-CN" b="0" i="1" smtClean="0">
                              <a:solidFill>
                                <a:prstClr val="black"/>
                              </a:solidFill>
                              <a:latin typeface="Cambria Math" panose="02040503050406030204" pitchFamily="18" charset="0"/>
                            </a:rPr>
                            <m:t>𝜔</m:t>
                          </m:r>
                        </m:e>
                      </m:acc>
                      <m:r>
                        <a:rPr lang="en-US" altLang="zh-CN" b="0" i="1" smtClean="0">
                          <a:solidFill>
                            <a:prstClr val="black"/>
                          </a:solidFill>
                          <a:latin typeface="Cambria Math" panose="02040503050406030204" pitchFamily="18" charset="0"/>
                        </a:rPr>
                        <m:t>=</m:t>
                      </m:r>
                      <m:sSub>
                        <m:sSubPr>
                          <m:ctrlPr>
                            <a:rPr lang="en-US" altLang="zh-CN" b="0" i="1" smtClean="0">
                              <a:solidFill>
                                <a:prstClr val="black"/>
                              </a:solidFill>
                              <a:latin typeface="Cambria Math" panose="02040503050406030204" pitchFamily="18" charset="0"/>
                            </a:rPr>
                          </m:ctrlPr>
                        </m:sSubPr>
                        <m:e>
                          <m:r>
                            <m:rPr>
                              <m:sty m:val="p"/>
                            </m:rPr>
                            <a:rPr lang="en-US" altLang="zh-CN">
                              <a:solidFill>
                                <a:prstClr val="black"/>
                              </a:solidFill>
                              <a:latin typeface="Cambria Math" panose="02040503050406030204" pitchFamily="18" charset="0"/>
                            </a:rPr>
                            <m:t>min</m:t>
                          </m:r>
                        </m:e>
                        <m:sub>
                          <m:r>
                            <a:rPr lang="en-US" altLang="zh-CN" b="0" i="1" smtClean="0">
                              <a:solidFill>
                                <a:prstClr val="black"/>
                              </a:solidFill>
                              <a:latin typeface="Cambria Math" panose="02040503050406030204" pitchFamily="18" charset="0"/>
                            </a:rPr>
                            <m:t>𝑝</m:t>
                          </m:r>
                          <m:r>
                            <a:rPr lang="en-US" altLang="zh-CN" b="0" i="1" smtClean="0">
                              <a:solidFill>
                                <a:prstClr val="black"/>
                              </a:solidFill>
                              <a:latin typeface="Cambria Math" panose="02040503050406030204" pitchFamily="18" charset="0"/>
                            </a:rPr>
                            <m:t>, </m:t>
                          </m:r>
                          <m:r>
                            <a:rPr lang="en-US" altLang="zh-CN" b="0" i="1" smtClean="0">
                              <a:solidFill>
                                <a:prstClr val="black"/>
                              </a:solidFill>
                              <a:latin typeface="Cambria Math" panose="02040503050406030204" pitchFamily="18" charset="0"/>
                            </a:rPr>
                            <m:t>𝜔</m:t>
                          </m:r>
                        </m:sub>
                      </m:sSub>
                      <m:sSubSup>
                        <m:sSubSupPr>
                          <m:ctrlPr>
                            <a:rPr lang="en-US" altLang="zh-CN" b="0" i="1" smtClean="0">
                              <a:solidFill>
                                <a:prstClr val="black"/>
                              </a:solidFill>
                              <a:latin typeface="Cambria Math" panose="02040503050406030204" pitchFamily="18" charset="0"/>
                            </a:rPr>
                          </m:ctrlPr>
                        </m:sSubSupPr>
                        <m:e>
                          <m:d>
                            <m:dPr>
                              <m:begChr m:val="‖"/>
                              <m:endChr m:val="‖"/>
                              <m:ctrlPr>
                                <a:rPr lang="en-US" altLang="zh-CN" b="0" i="1" smtClean="0">
                                  <a:solidFill>
                                    <a:prstClr val="black"/>
                                  </a:solidFill>
                                  <a:latin typeface="Cambria Math" panose="02040503050406030204" pitchFamily="18" charset="0"/>
                                </a:rPr>
                              </m:ctrlPr>
                            </m:dPr>
                            <m:e>
                              <m:acc>
                                <m:accPr>
                                  <m:chr m:val="̅"/>
                                  <m:ctrlPr>
                                    <a:rPr lang="en-US" altLang="zh-CN" i="1">
                                      <a:solidFill>
                                        <a:prstClr val="black"/>
                                      </a:solidFill>
                                      <a:latin typeface="Cambria Math" panose="02040503050406030204" pitchFamily="18" charset="0"/>
                                    </a:rPr>
                                  </m:ctrlPr>
                                </m:accPr>
                                <m:e>
                                  <m:r>
                                    <a:rPr lang="en-US" altLang="zh-CN" i="1">
                                      <a:solidFill>
                                        <a:prstClr val="black"/>
                                      </a:solidFill>
                                      <a:latin typeface="Cambria Math" panose="02040503050406030204" pitchFamily="18" charset="0"/>
                                    </a:rPr>
                                    <m:t>𝐵</m:t>
                                  </m:r>
                                </m:e>
                              </m:acc>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𝐵</m:t>
                              </m:r>
                              <m:d>
                                <m:dPr>
                                  <m:ctrlPr>
                                    <a:rPr lang="en-US" altLang="zh-CN" b="0" i="1" smtClean="0">
                                      <a:solidFill>
                                        <a:prstClr val="black"/>
                                      </a:solidFill>
                                      <a:latin typeface="Cambria Math" panose="02040503050406030204" pitchFamily="18" charset="0"/>
                                    </a:rPr>
                                  </m:ctrlPr>
                                </m:dPr>
                                <m:e>
                                  <m:r>
                                    <a:rPr lang="en-US" altLang="zh-CN" b="0" i="1" smtClean="0">
                                      <a:solidFill>
                                        <a:prstClr val="black"/>
                                      </a:solidFill>
                                      <a:latin typeface="Cambria Math" panose="02040503050406030204" pitchFamily="18" charset="0"/>
                                    </a:rPr>
                                    <m:t>𝑝</m:t>
                                  </m:r>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𝜔</m:t>
                                  </m:r>
                                </m:e>
                              </m:d>
                            </m:e>
                          </m:d>
                        </m:e>
                        <m:sub>
                          <m:r>
                            <a:rPr lang="en-US" altLang="zh-CN" b="0" i="1" smtClean="0">
                              <a:solidFill>
                                <a:prstClr val="black"/>
                              </a:solidFill>
                              <a:latin typeface="Cambria Math" panose="02040503050406030204" pitchFamily="18" charset="0"/>
                            </a:rPr>
                            <m:t>2</m:t>
                          </m:r>
                        </m:sub>
                        <m:sup>
                          <m:r>
                            <a:rPr lang="en-US" altLang="zh-CN" b="0" i="1" smtClean="0">
                              <a:solidFill>
                                <a:prstClr val="black"/>
                              </a:solidFill>
                              <a:latin typeface="Cambria Math" panose="02040503050406030204" pitchFamily="18" charset="0"/>
                            </a:rPr>
                            <m:t>2</m:t>
                          </m:r>
                        </m:sup>
                      </m:sSubSup>
                    </m:oMath>
                  </m:oMathPara>
                </a14:m>
                <a:endParaRPr lang="en-US" altLang="zh-CN" dirty="0">
                  <a:solidFill>
                    <a:prstClr val="black"/>
                  </a:solidFill>
                  <a:latin typeface="Arial"/>
                </a:endParaRPr>
              </a:p>
              <a:p>
                <a:pPr marL="0" lvl="0" indent="0">
                  <a:buNone/>
                </a:pPr>
                <a14:m>
                  <m:oMathPara xmlns:m="http://schemas.openxmlformats.org/officeDocument/2006/math">
                    <m:oMathParaPr>
                      <m:jc m:val="centerGroup"/>
                    </m:oMathParaPr>
                    <m:oMath xmlns:m="http://schemas.openxmlformats.org/officeDocument/2006/math">
                      <m:r>
                        <a:rPr lang="en-US" altLang="zh-CN" b="0" i="1" smtClean="0">
                          <a:solidFill>
                            <a:prstClr val="black"/>
                          </a:solidFill>
                          <a:latin typeface="Cambria Math" panose="02040503050406030204" pitchFamily="18" charset="0"/>
                        </a:rPr>
                        <m:t>𝑟</m:t>
                      </m:r>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𝑝</m:t>
                      </m:r>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𝜔</m:t>
                      </m:r>
                      <m:r>
                        <a:rPr lang="en-US" altLang="zh-CN" b="0" i="1" smtClean="0">
                          <a:solidFill>
                            <a:prstClr val="black"/>
                          </a:solidFill>
                          <a:latin typeface="Cambria Math" panose="02040503050406030204" pitchFamily="18" charset="0"/>
                        </a:rPr>
                        <m:t>)=</m:t>
                      </m:r>
                      <m:acc>
                        <m:accPr>
                          <m:chr m:val="̅"/>
                          <m:ctrlPr>
                            <a:rPr lang="en-US" altLang="zh-CN" i="1">
                              <a:solidFill>
                                <a:prstClr val="black"/>
                              </a:solidFill>
                              <a:latin typeface="Cambria Math" panose="02040503050406030204" pitchFamily="18" charset="0"/>
                            </a:rPr>
                          </m:ctrlPr>
                        </m:accPr>
                        <m:e>
                          <m:r>
                            <a:rPr lang="en-US" altLang="zh-CN" i="1">
                              <a:solidFill>
                                <a:prstClr val="black"/>
                              </a:solidFill>
                              <a:latin typeface="Cambria Math" panose="02040503050406030204" pitchFamily="18" charset="0"/>
                            </a:rPr>
                            <m:t>𝐵</m:t>
                          </m:r>
                        </m:e>
                      </m:acc>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𝐵</m:t>
                      </m:r>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𝑝</m:t>
                      </m:r>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𝜔</m:t>
                      </m:r>
                      <m:r>
                        <a:rPr lang="en-US" altLang="zh-CN" b="0" i="1" smtClean="0">
                          <a:solidFill>
                            <a:prstClr val="black"/>
                          </a:solidFill>
                          <a:latin typeface="Cambria Math" panose="02040503050406030204" pitchFamily="18" charset="0"/>
                        </a:rPr>
                        <m:t>)</m:t>
                      </m:r>
                    </m:oMath>
                  </m:oMathPara>
                </a14:m>
                <a:endParaRPr lang="en-US" altLang="zh-CN" dirty="0">
                  <a:solidFill>
                    <a:prstClr val="black"/>
                  </a:solidFill>
                  <a:latin typeface="Arial"/>
                </a:endParaRPr>
              </a:p>
              <a:p>
                <a:pPr marL="0" lvl="0" indent="0">
                  <a:buNone/>
                </a:pPr>
                <a:r>
                  <a:rPr lang="en-US" altLang="zh-CN" dirty="0">
                    <a:solidFill>
                      <a:prstClr val="black"/>
                    </a:solidFill>
                    <a:latin typeface="Arial"/>
                  </a:rPr>
                  <a:t>To apply the Gauss-Newton algorithm, an initial guess </a:t>
                </a:r>
                <a14:m>
                  <m:oMath xmlns:m="http://schemas.openxmlformats.org/officeDocument/2006/math">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𝑝</m:t>
                        </m:r>
                      </m:e>
                      <m:sub>
                        <m:r>
                          <a:rPr lang="en-US" altLang="zh-CN" b="0" i="1" smtClean="0">
                            <a:solidFill>
                              <a:prstClr val="black"/>
                            </a:solidFill>
                            <a:latin typeface="Cambria Math" panose="02040503050406030204" pitchFamily="18" charset="0"/>
                          </a:rPr>
                          <m:t>0</m:t>
                        </m:r>
                      </m:sub>
                    </m:sSub>
                  </m:oMath>
                </a14:m>
                <a:r>
                  <a:rPr lang="en-US" altLang="zh-CN" dirty="0">
                    <a:solidFill>
                      <a:prstClr val="black"/>
                    </a:solidFill>
                    <a:latin typeface="Arial"/>
                  </a:rPr>
                  <a:t>, </a:t>
                </a:r>
                <a14:m>
                  <m:oMath xmlns:m="http://schemas.openxmlformats.org/officeDocument/2006/math">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𝜔</m:t>
                        </m:r>
                      </m:e>
                      <m:sub>
                        <m:r>
                          <a:rPr lang="en-US" altLang="zh-CN" b="0" i="1" smtClean="0">
                            <a:solidFill>
                              <a:prstClr val="black"/>
                            </a:solidFill>
                            <a:latin typeface="Cambria Math" panose="02040503050406030204" pitchFamily="18" charset="0"/>
                          </a:rPr>
                          <m:t>0</m:t>
                        </m:r>
                      </m:sub>
                    </m:sSub>
                  </m:oMath>
                </a14:m>
                <a:r>
                  <a:rPr lang="en-US" altLang="zh-CN" dirty="0">
                    <a:solidFill>
                      <a:prstClr val="black"/>
                    </a:solidFill>
                    <a:latin typeface="Arial"/>
                  </a:rPr>
                  <a:t> is required, in every iteration </a:t>
                </a:r>
                <a14:m>
                  <m:oMath xmlns:m="http://schemas.openxmlformats.org/officeDocument/2006/math">
                    <m:r>
                      <a:rPr lang="en-US" altLang="zh-CN" b="0" i="1" smtClean="0">
                        <a:solidFill>
                          <a:prstClr val="black"/>
                        </a:solidFill>
                        <a:latin typeface="Cambria Math" panose="02040503050406030204" pitchFamily="18" charset="0"/>
                      </a:rPr>
                      <m:t>𝑘</m:t>
                    </m:r>
                    <m:r>
                      <a:rPr lang="en-US" altLang="zh-CN" b="0" i="1" smtClean="0">
                        <a:solidFill>
                          <a:prstClr val="black"/>
                        </a:solidFill>
                        <a:latin typeface="Cambria Math" panose="02040503050406030204" pitchFamily="18" charset="0"/>
                      </a:rPr>
                      <m:t>∈{0, 1, 2,…}</m:t>
                    </m:r>
                  </m:oMath>
                </a14:m>
                <a:r>
                  <a:rPr lang="en-US" altLang="zh-CN" dirty="0">
                    <a:solidFill>
                      <a:prstClr val="black"/>
                    </a:solidFill>
                    <a:latin typeface="Arial"/>
                  </a:rPr>
                  <a:t>, residual function is linearized locally at </a:t>
                </a:r>
                <a14:m>
                  <m:oMath xmlns:m="http://schemas.openxmlformats.org/officeDocument/2006/math">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𝑝</m:t>
                        </m:r>
                      </m:e>
                      <m:sub>
                        <m:r>
                          <a:rPr lang="en-US" altLang="zh-CN" b="0" i="1" smtClean="0">
                            <a:solidFill>
                              <a:prstClr val="black"/>
                            </a:solidFill>
                            <a:latin typeface="Cambria Math" panose="02040503050406030204" pitchFamily="18" charset="0"/>
                          </a:rPr>
                          <m:t>𝑘</m:t>
                        </m:r>
                      </m:sub>
                    </m:sSub>
                  </m:oMath>
                </a14:m>
                <a:r>
                  <a:rPr lang="en-US" altLang="zh-CN" dirty="0">
                    <a:solidFill>
                      <a:prstClr val="black"/>
                    </a:solidFill>
                  </a:rPr>
                  <a:t>, </a:t>
                </a:r>
                <a14:m>
                  <m:oMath xmlns:m="http://schemas.openxmlformats.org/officeDocument/2006/math">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𝜔</m:t>
                        </m:r>
                      </m:e>
                      <m:sub>
                        <m:r>
                          <a:rPr lang="en-US" altLang="zh-CN" b="0" i="1" smtClean="0">
                            <a:solidFill>
                              <a:prstClr val="black"/>
                            </a:solidFill>
                            <a:latin typeface="Cambria Math" panose="02040503050406030204" pitchFamily="18" charset="0"/>
                          </a:rPr>
                          <m:t>𝑘</m:t>
                        </m:r>
                      </m:sub>
                    </m:sSub>
                  </m:oMath>
                </a14:m>
                <a:r>
                  <a:rPr lang="en-US" altLang="zh-CN" dirty="0">
                    <a:solidFill>
                      <a:prstClr val="black"/>
                    </a:solidFill>
                    <a:latin typeface="Arial"/>
                  </a:rPr>
                  <a:t>:</a:t>
                </a:r>
              </a:p>
              <a:p>
                <a:pPr marL="0" lvl="0" indent="0">
                  <a:buNone/>
                </a:pPr>
                <a14:m>
                  <m:oMathPara xmlns:m="http://schemas.openxmlformats.org/officeDocument/2006/math">
                    <m:oMathParaPr>
                      <m:jc m:val="centerGroup"/>
                    </m:oMathParaPr>
                    <m:oMath xmlns:m="http://schemas.openxmlformats.org/officeDocument/2006/math">
                      <m:r>
                        <a:rPr lang="en-US" altLang="zh-CN" b="0" i="1" smtClean="0">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𝑟</m:t>
                      </m:r>
                      <m:d>
                        <m:dPr>
                          <m:ctrlPr>
                            <a:rPr lang="en-US"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𝑝</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𝜔</m:t>
                          </m:r>
                        </m:e>
                      </m:d>
                      <m:r>
                        <a:rPr lang="en-US" altLang="zh-CN" b="0" i="1" smtClean="0">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𝑟</m:t>
                      </m:r>
                      <m:d>
                        <m:dPr>
                          <m:ctrlPr>
                            <a:rPr lang="en-US" altLang="zh-CN" i="1">
                              <a:solidFill>
                                <a:prstClr val="black"/>
                              </a:solidFill>
                              <a:latin typeface="Cambria Math" panose="02040503050406030204" pitchFamily="18" charset="0"/>
                            </a:rPr>
                          </m:ctrlPr>
                        </m:dPr>
                        <m:e>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𝑝</m:t>
                              </m:r>
                            </m:e>
                            <m:sub>
                              <m:r>
                                <a:rPr lang="en-US" altLang="zh-CN" i="1">
                                  <a:solidFill>
                                    <a:prstClr val="black"/>
                                  </a:solidFill>
                                  <a:latin typeface="Cambria Math" panose="02040503050406030204" pitchFamily="18" charset="0"/>
                                </a:rPr>
                                <m:t>𝑘</m:t>
                              </m:r>
                            </m:sub>
                          </m:sSub>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𝜔</m:t>
                              </m:r>
                            </m:e>
                            <m:sub>
                              <m:r>
                                <a:rPr lang="en-US" altLang="zh-CN" i="1">
                                  <a:solidFill>
                                    <a:prstClr val="black"/>
                                  </a:solidFill>
                                  <a:latin typeface="Cambria Math" panose="02040503050406030204" pitchFamily="18" charset="0"/>
                                </a:rPr>
                                <m:t>𝑘</m:t>
                              </m:r>
                            </m:sub>
                          </m:sSub>
                        </m:e>
                      </m:d>
                      <m:r>
                        <a:rPr lang="en-US" altLang="zh-CN" b="0" i="1" smtClean="0">
                          <a:solidFill>
                            <a:prstClr val="black"/>
                          </a:solidFill>
                          <a:latin typeface="Cambria Math" panose="02040503050406030204" pitchFamily="18" charset="0"/>
                        </a:rPr>
                        <m:t>−</m:t>
                      </m:r>
                      <m:d>
                        <m:dPr>
                          <m:begChr m:val="["/>
                          <m:endChr m:val="]"/>
                          <m:ctrlPr>
                            <a:rPr lang="en-US" altLang="zh-CN" i="1">
                              <a:solidFill>
                                <a:prstClr val="black"/>
                              </a:solidFill>
                              <a:latin typeface="Cambria Math" panose="02040503050406030204" pitchFamily="18" charset="0"/>
                            </a:rPr>
                          </m:ctrlPr>
                        </m:dPr>
                        <m:e>
                          <m:m>
                            <m:mPr>
                              <m:mcs>
                                <m:mc>
                                  <m:mcPr>
                                    <m:count m:val="2"/>
                                    <m:mcJc m:val="center"/>
                                  </m:mcPr>
                                </m:mc>
                              </m:mcs>
                              <m:ctrlPr>
                                <a:rPr lang="en-US" altLang="zh-CN" i="1">
                                  <a:solidFill>
                                    <a:prstClr val="black"/>
                                  </a:solidFill>
                                  <a:latin typeface="Cambria Math" panose="02040503050406030204" pitchFamily="18" charset="0"/>
                                </a:rPr>
                              </m:ctrlPr>
                            </m:mPr>
                            <m:mr>
                              <m:e>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𝐽</m:t>
                                    </m:r>
                                  </m:e>
                                  <m:sub>
                                    <m:r>
                                      <a:rPr lang="en-US" altLang="zh-CN" b="0" i="1" smtClean="0">
                                        <a:solidFill>
                                          <a:prstClr val="black"/>
                                        </a:solidFill>
                                        <a:latin typeface="Cambria Math" panose="02040503050406030204" pitchFamily="18" charset="0"/>
                                      </a:rPr>
                                      <m:t>𝑝</m:t>
                                    </m:r>
                                  </m:sub>
                                </m:sSub>
                              </m:e>
                              <m:e>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𝐽</m:t>
                                    </m:r>
                                  </m:e>
                                  <m:sub>
                                    <m:r>
                                      <a:rPr lang="en-US" altLang="zh-CN" b="0" i="1" smtClean="0">
                                        <a:solidFill>
                                          <a:prstClr val="black"/>
                                        </a:solidFill>
                                        <a:latin typeface="Cambria Math" panose="02040503050406030204" pitchFamily="18" charset="0"/>
                                      </a:rPr>
                                      <m:t>𝜔</m:t>
                                    </m:r>
                                  </m:sub>
                                </m:sSub>
                              </m:e>
                            </m:mr>
                          </m:m>
                        </m:e>
                      </m:d>
                      <m:d>
                        <m:dPr>
                          <m:begChr m:val="["/>
                          <m:endChr m:val="]"/>
                          <m:ctrlPr>
                            <a:rPr lang="en-US" altLang="zh-CN" i="1">
                              <a:solidFill>
                                <a:prstClr val="black"/>
                              </a:solidFill>
                              <a:latin typeface="Cambria Math" panose="02040503050406030204" pitchFamily="18" charset="0"/>
                            </a:rPr>
                          </m:ctrlPr>
                        </m:dPr>
                        <m:e>
                          <m:m>
                            <m:mPr>
                              <m:mcs>
                                <m:mc>
                                  <m:mcPr>
                                    <m:count m:val="1"/>
                                    <m:mcJc m:val="center"/>
                                  </m:mcPr>
                                </m:mc>
                              </m:mcs>
                              <m:ctrlPr>
                                <a:rPr lang="en-US" altLang="zh-CN" i="1">
                                  <a:solidFill>
                                    <a:prstClr val="black"/>
                                  </a:solidFill>
                                  <a:latin typeface="Cambria Math" panose="02040503050406030204" pitchFamily="18" charset="0"/>
                                </a:rPr>
                              </m:ctrlPr>
                            </m:mPr>
                            <m:mr>
                              <m:e>
                                <m:r>
                                  <m:rPr>
                                    <m:sty m:val="p"/>
                                  </m:rPr>
                                  <a:rPr lang="en-US" altLang="zh-CN">
                                    <a:solidFill>
                                      <a:prstClr val="black"/>
                                    </a:solidFill>
                                    <a:latin typeface="Cambria Math" panose="02040503050406030204" pitchFamily="18" charset="0"/>
                                  </a:rPr>
                                  <m:t>Δp</m:t>
                                </m:r>
                              </m:e>
                            </m:mr>
                            <m:mr>
                              <m:e>
                                <m:r>
                                  <m:rPr>
                                    <m:sty m:val="p"/>
                                  </m:rPr>
                                  <a:rPr lang="en-US" altLang="zh-CN">
                                    <a:solidFill>
                                      <a:prstClr val="black"/>
                                    </a:solidFill>
                                    <a:latin typeface="Cambria Math" panose="02040503050406030204" pitchFamily="18" charset="0"/>
                                  </a:rPr>
                                  <m:t>Δ</m:t>
                                </m:r>
                                <m:r>
                                  <a:rPr lang="en-US" altLang="zh-CN" i="1">
                                    <a:solidFill>
                                      <a:prstClr val="black"/>
                                    </a:solidFill>
                                    <a:latin typeface="Cambria Math" panose="02040503050406030204" pitchFamily="18" charset="0"/>
                                  </a:rPr>
                                  <m:t>𝜔</m:t>
                                </m:r>
                              </m:e>
                            </m:mr>
                          </m:m>
                        </m:e>
                      </m:d>
                    </m:oMath>
                  </m:oMathPara>
                </a14:m>
                <a:endParaRPr lang="en-US" altLang="zh-CN" dirty="0">
                  <a:solidFill>
                    <a:prstClr val="black"/>
                  </a:solidFill>
                  <a:latin typeface="Arial"/>
                </a:endParaRPr>
              </a:p>
              <a:p>
                <a:pPr marL="0" lvl="0" indent="0">
                  <a:buNone/>
                </a:pPr>
                <a:r>
                  <a:rPr lang="en-US" altLang="zh-CN" dirty="0">
                    <a:solidFill>
                      <a:prstClr val="black"/>
                    </a:solidFill>
                    <a:latin typeface="Arial"/>
                  </a:rPr>
                  <a:t>The linearized residual function can be minimized in the least square sense using the pseudo inverse of the Jacobian:</a:t>
                </a:r>
              </a:p>
              <a:p>
                <a:pPr marL="0" lvl="0"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solidFill>
                                <a:prstClr val="black"/>
                              </a:solidFill>
                              <a:latin typeface="Cambria Math" panose="02040503050406030204" pitchFamily="18" charset="0"/>
                            </a:rPr>
                          </m:ctrlPr>
                        </m:dPr>
                        <m:e>
                          <m:m>
                            <m:mPr>
                              <m:mcs>
                                <m:mc>
                                  <m:mcPr>
                                    <m:count m:val="1"/>
                                    <m:mcJc m:val="center"/>
                                  </m:mcPr>
                                </m:mc>
                              </m:mcs>
                              <m:ctrlPr>
                                <a:rPr lang="en-US" altLang="zh-CN" i="1">
                                  <a:solidFill>
                                    <a:prstClr val="black"/>
                                  </a:solidFill>
                                  <a:latin typeface="Cambria Math" panose="02040503050406030204" pitchFamily="18" charset="0"/>
                                </a:rPr>
                              </m:ctrlPr>
                            </m:mPr>
                            <m:mr>
                              <m:e>
                                <m:r>
                                  <m:rPr>
                                    <m:sty m:val="p"/>
                                  </m:rPr>
                                  <a:rPr lang="en-US" altLang="zh-CN">
                                    <a:solidFill>
                                      <a:prstClr val="black"/>
                                    </a:solidFill>
                                    <a:latin typeface="Cambria Math" panose="02040503050406030204" pitchFamily="18" charset="0"/>
                                  </a:rPr>
                                  <m:t>Δp</m:t>
                                </m:r>
                              </m:e>
                            </m:mr>
                            <m:mr>
                              <m:e>
                                <m:r>
                                  <m:rPr>
                                    <m:sty m:val="p"/>
                                  </m:rPr>
                                  <a:rPr lang="en-US" altLang="zh-CN">
                                    <a:solidFill>
                                      <a:prstClr val="black"/>
                                    </a:solidFill>
                                    <a:latin typeface="Cambria Math" panose="02040503050406030204" pitchFamily="18" charset="0"/>
                                  </a:rPr>
                                  <m:t>Δ</m:t>
                                </m:r>
                                <m:r>
                                  <a:rPr lang="en-US" altLang="zh-CN" i="1">
                                    <a:solidFill>
                                      <a:prstClr val="black"/>
                                    </a:solidFill>
                                    <a:latin typeface="Cambria Math" panose="02040503050406030204" pitchFamily="18" charset="0"/>
                                  </a:rPr>
                                  <m:t>𝜔</m:t>
                                </m:r>
                              </m:e>
                            </m:mr>
                          </m:m>
                        </m:e>
                      </m:d>
                      <m:r>
                        <a:rPr lang="en-US" altLang="zh-CN" b="0" i="1" smtClean="0">
                          <a:solidFill>
                            <a:prstClr val="black"/>
                          </a:solidFill>
                          <a:latin typeface="Cambria Math" panose="02040503050406030204" pitchFamily="18" charset="0"/>
                        </a:rPr>
                        <m:t>=</m:t>
                      </m:r>
                      <m:sSup>
                        <m:sSupPr>
                          <m:ctrlPr>
                            <a:rPr lang="en-US" altLang="zh-CN" b="0" i="1" smtClean="0">
                              <a:solidFill>
                                <a:prstClr val="black"/>
                              </a:solidFill>
                              <a:latin typeface="Cambria Math" panose="02040503050406030204" pitchFamily="18" charset="0"/>
                            </a:rPr>
                          </m:ctrlPr>
                        </m:sSupPr>
                        <m:e>
                          <m:d>
                            <m:dPr>
                              <m:begChr m:val="["/>
                              <m:endChr m:val="]"/>
                              <m:ctrlPr>
                                <a:rPr lang="en-US" altLang="zh-CN" i="1">
                                  <a:solidFill>
                                    <a:prstClr val="black"/>
                                  </a:solidFill>
                                  <a:latin typeface="Cambria Math" panose="02040503050406030204" pitchFamily="18" charset="0"/>
                                </a:rPr>
                              </m:ctrlPr>
                            </m:dPr>
                            <m:e>
                              <m:m>
                                <m:mPr>
                                  <m:mcs>
                                    <m:mc>
                                      <m:mcPr>
                                        <m:count m:val="2"/>
                                        <m:mcJc m:val="center"/>
                                      </m:mcPr>
                                    </m:mc>
                                  </m:mcs>
                                  <m:ctrlPr>
                                    <a:rPr lang="en-US" altLang="zh-CN" i="1">
                                      <a:solidFill>
                                        <a:prstClr val="black"/>
                                      </a:solidFill>
                                      <a:latin typeface="Cambria Math" panose="02040503050406030204" pitchFamily="18" charset="0"/>
                                    </a:rPr>
                                  </m:ctrlPr>
                                </m:mPr>
                                <m:mr>
                                  <m:e>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𝐽</m:t>
                                        </m:r>
                                      </m:e>
                                      <m:sub>
                                        <m:r>
                                          <a:rPr lang="en-US" altLang="zh-CN" i="1">
                                            <a:solidFill>
                                              <a:prstClr val="black"/>
                                            </a:solidFill>
                                            <a:latin typeface="Cambria Math" panose="02040503050406030204" pitchFamily="18" charset="0"/>
                                          </a:rPr>
                                          <m:t>𝑝</m:t>
                                        </m:r>
                                      </m:sub>
                                    </m:sSub>
                                  </m:e>
                                  <m:e>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𝐽</m:t>
                                        </m:r>
                                      </m:e>
                                      <m:sub>
                                        <m:r>
                                          <a:rPr lang="en-US" altLang="zh-CN" i="1">
                                            <a:solidFill>
                                              <a:prstClr val="black"/>
                                            </a:solidFill>
                                            <a:latin typeface="Cambria Math" panose="02040503050406030204" pitchFamily="18" charset="0"/>
                                          </a:rPr>
                                          <m:t>𝜔</m:t>
                                        </m:r>
                                      </m:sub>
                                    </m:sSub>
                                  </m:e>
                                </m:mr>
                              </m:m>
                            </m:e>
                          </m:d>
                        </m:e>
                        <m:sup>
                          <m:r>
                            <a:rPr lang="en-US" altLang="zh-CN" i="1" smtClean="0">
                              <a:solidFill>
                                <a:prstClr val="black"/>
                              </a:solidFill>
                              <a:latin typeface="Cambria Math" panose="02040503050406030204" pitchFamily="18" charset="0"/>
                              <a:ea typeface="Cambria Math" panose="02040503050406030204" pitchFamily="18" charset="0"/>
                            </a:rPr>
                            <m:t>†</m:t>
                          </m:r>
                        </m:sup>
                      </m:sSup>
                      <m:r>
                        <a:rPr lang="en-US" altLang="zh-CN" i="1">
                          <a:solidFill>
                            <a:prstClr val="black"/>
                          </a:solidFill>
                          <a:latin typeface="Cambria Math" panose="02040503050406030204" pitchFamily="18" charset="0"/>
                        </a:rPr>
                        <m:t>𝑟</m:t>
                      </m:r>
                      <m:d>
                        <m:dPr>
                          <m:ctrlPr>
                            <a:rPr lang="en-US" altLang="zh-CN" i="1">
                              <a:solidFill>
                                <a:prstClr val="black"/>
                              </a:solidFill>
                              <a:latin typeface="Cambria Math" panose="02040503050406030204" pitchFamily="18" charset="0"/>
                            </a:rPr>
                          </m:ctrlPr>
                        </m:dPr>
                        <m:e>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𝑝</m:t>
                              </m:r>
                            </m:e>
                            <m:sub>
                              <m:r>
                                <a:rPr lang="en-US" altLang="zh-CN" i="1">
                                  <a:solidFill>
                                    <a:prstClr val="black"/>
                                  </a:solidFill>
                                  <a:latin typeface="Cambria Math" panose="02040503050406030204" pitchFamily="18" charset="0"/>
                                </a:rPr>
                                <m:t>𝑘</m:t>
                              </m:r>
                            </m:sub>
                          </m:sSub>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𝜔</m:t>
                              </m:r>
                            </m:e>
                            <m:sub>
                              <m:r>
                                <a:rPr lang="en-US" altLang="zh-CN" i="1">
                                  <a:solidFill>
                                    <a:prstClr val="black"/>
                                  </a:solidFill>
                                  <a:latin typeface="Cambria Math" panose="02040503050406030204" pitchFamily="18" charset="0"/>
                                </a:rPr>
                                <m:t>𝑘</m:t>
                              </m:r>
                            </m:sub>
                          </m:sSub>
                        </m:e>
                      </m:d>
                    </m:oMath>
                  </m:oMathPara>
                </a14:m>
                <a:endParaRPr lang="en-US" altLang="zh-CN" dirty="0">
                  <a:solidFill>
                    <a:prstClr val="black"/>
                  </a:solidFill>
                  <a:latin typeface="Arial"/>
                </a:endParaRPr>
              </a:p>
              <a:p>
                <a:pPr marL="0" lvl="0" indent="0">
                  <a:buNone/>
                </a:pPr>
                <a:r>
                  <a:rPr lang="en-US" altLang="zh-CN" dirty="0">
                    <a:solidFill>
                      <a:prstClr val="black"/>
                    </a:solidFill>
                    <a:latin typeface="Arial"/>
                  </a:rPr>
                  <a:t>And the parameter can be updated:</a:t>
                </a:r>
              </a:p>
              <a:p>
                <a:pPr marL="0" lvl="0" indent="0">
                  <a:buNone/>
                </a:pPr>
                <a14:m>
                  <m:oMathPara xmlns:m="http://schemas.openxmlformats.org/officeDocument/2006/math">
                    <m:oMathParaPr>
                      <m:jc m:val="centerGroup"/>
                    </m:oMathParaPr>
                    <m:oMath xmlns:m="http://schemas.openxmlformats.org/officeDocument/2006/math">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𝑝</m:t>
                          </m:r>
                        </m:e>
                        <m:sub>
                          <m:r>
                            <a:rPr lang="en-US" altLang="zh-CN" b="0" i="1" smtClean="0">
                              <a:solidFill>
                                <a:prstClr val="black"/>
                              </a:solidFill>
                              <a:latin typeface="Cambria Math" panose="02040503050406030204" pitchFamily="18" charset="0"/>
                            </a:rPr>
                            <m:t>𝑘</m:t>
                          </m:r>
                          <m:r>
                            <a:rPr lang="en-US" altLang="zh-CN" b="0" i="1" smtClean="0">
                              <a:solidFill>
                                <a:prstClr val="black"/>
                              </a:solidFill>
                              <a:latin typeface="Cambria Math" panose="02040503050406030204" pitchFamily="18" charset="0"/>
                            </a:rPr>
                            <m:t>+1</m:t>
                          </m:r>
                        </m:sub>
                      </m:sSub>
                      <m:r>
                        <a:rPr lang="en-US" altLang="zh-CN" b="0" i="1" smtClean="0">
                          <a:solidFill>
                            <a:prstClr val="black"/>
                          </a:solidFill>
                          <a:latin typeface="Cambria Math" panose="02040503050406030204" pitchFamily="18" charset="0"/>
                        </a:rPr>
                        <m:t>=</m:t>
                      </m:r>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𝑝</m:t>
                          </m:r>
                        </m:e>
                        <m:sub>
                          <m:r>
                            <a:rPr lang="en-US" altLang="zh-CN" b="0" i="1" smtClean="0">
                              <a:solidFill>
                                <a:prstClr val="black"/>
                              </a:solidFill>
                              <a:latin typeface="Cambria Math" panose="02040503050406030204" pitchFamily="18" charset="0"/>
                            </a:rPr>
                            <m:t>𝑘</m:t>
                          </m:r>
                        </m:sub>
                      </m:sSub>
                      <m:r>
                        <a:rPr lang="en-US" altLang="zh-CN" b="0" i="1" smtClean="0">
                          <a:solidFill>
                            <a:prstClr val="black"/>
                          </a:solidFill>
                          <a:latin typeface="Cambria Math" panose="02040503050406030204" pitchFamily="18" charset="0"/>
                        </a:rPr>
                        <m:t>+</m:t>
                      </m:r>
                      <m:r>
                        <m:rPr>
                          <m:sty m:val="p"/>
                        </m:rPr>
                        <a:rPr lang="en-US" altLang="zh-CN" b="0" i="0" smtClean="0">
                          <a:solidFill>
                            <a:prstClr val="black"/>
                          </a:solidFill>
                          <a:latin typeface="Cambria Math" panose="02040503050406030204" pitchFamily="18" charset="0"/>
                        </a:rPr>
                        <m:t>Δ</m:t>
                      </m:r>
                      <m:r>
                        <a:rPr lang="en-US" altLang="zh-CN" b="0" i="1" smtClean="0">
                          <a:solidFill>
                            <a:prstClr val="black"/>
                          </a:solidFill>
                          <a:latin typeface="Cambria Math" panose="02040503050406030204" pitchFamily="18" charset="0"/>
                        </a:rPr>
                        <m:t>𝑝</m:t>
                      </m:r>
                      <m:r>
                        <a:rPr lang="en-US" altLang="zh-CN" b="0" i="1" smtClean="0">
                          <a:solidFill>
                            <a:prstClr val="black"/>
                          </a:solidFill>
                          <a:latin typeface="Cambria Math" panose="02040503050406030204" pitchFamily="18" charset="0"/>
                        </a:rPr>
                        <m:t>              </m:t>
                      </m:r>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𝜔</m:t>
                          </m:r>
                        </m:e>
                        <m:sub>
                          <m:r>
                            <a:rPr lang="en-US" altLang="zh-CN" b="0" i="1" smtClean="0">
                              <a:solidFill>
                                <a:prstClr val="black"/>
                              </a:solidFill>
                              <a:latin typeface="Cambria Math" panose="02040503050406030204" pitchFamily="18" charset="0"/>
                            </a:rPr>
                            <m:t>𝑘</m:t>
                          </m:r>
                          <m:r>
                            <a:rPr lang="en-US" altLang="zh-CN" b="0" i="1" smtClean="0">
                              <a:solidFill>
                                <a:prstClr val="black"/>
                              </a:solidFill>
                              <a:latin typeface="Cambria Math" panose="02040503050406030204" pitchFamily="18" charset="0"/>
                            </a:rPr>
                            <m:t>+1</m:t>
                          </m:r>
                        </m:sub>
                      </m:sSub>
                      <m:r>
                        <a:rPr lang="en-US" altLang="zh-CN" b="0" i="1" smtClean="0">
                          <a:solidFill>
                            <a:prstClr val="black"/>
                          </a:solidFill>
                          <a:latin typeface="Cambria Math" panose="02040503050406030204" pitchFamily="18" charset="0"/>
                        </a:rPr>
                        <m:t>=</m:t>
                      </m:r>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𝜔</m:t>
                          </m:r>
                        </m:e>
                        <m:sub>
                          <m:r>
                            <a:rPr lang="en-US" altLang="zh-CN" b="0" i="1" smtClean="0">
                              <a:solidFill>
                                <a:prstClr val="black"/>
                              </a:solidFill>
                              <a:latin typeface="Cambria Math" panose="02040503050406030204" pitchFamily="18" charset="0"/>
                            </a:rPr>
                            <m:t>𝑘</m:t>
                          </m:r>
                        </m:sub>
                      </m:sSub>
                      <m:r>
                        <a:rPr lang="en-US" altLang="zh-CN" b="0" i="1" smtClean="0">
                          <a:solidFill>
                            <a:prstClr val="black"/>
                          </a:solidFill>
                          <a:latin typeface="Cambria Math" panose="02040503050406030204" pitchFamily="18" charset="0"/>
                        </a:rPr>
                        <m:t>+</m:t>
                      </m:r>
                      <m:r>
                        <m:rPr>
                          <m:sty m:val="p"/>
                        </m:rPr>
                        <a:rPr lang="en-US" altLang="zh-CN" b="0" i="0" smtClean="0">
                          <a:solidFill>
                            <a:prstClr val="black"/>
                          </a:solidFill>
                          <a:latin typeface="Cambria Math" panose="02040503050406030204" pitchFamily="18" charset="0"/>
                        </a:rPr>
                        <m:t>Δ</m:t>
                      </m:r>
                      <m:r>
                        <a:rPr lang="en-US" altLang="zh-CN" b="0" i="1" smtClean="0">
                          <a:solidFill>
                            <a:prstClr val="black"/>
                          </a:solidFill>
                          <a:latin typeface="Cambria Math" panose="02040503050406030204" pitchFamily="18" charset="0"/>
                        </a:rPr>
                        <m:t>𝜔</m:t>
                      </m:r>
                      <m:r>
                        <a:rPr lang="en-US" altLang="zh-CN" b="0" i="1" smtClean="0">
                          <a:solidFill>
                            <a:prstClr val="black"/>
                          </a:solidFill>
                          <a:latin typeface="Cambria Math" panose="02040503050406030204" pitchFamily="18" charset="0"/>
                        </a:rPr>
                        <m:t>      </m:t>
                      </m:r>
                    </m:oMath>
                  </m:oMathPara>
                </a14:m>
                <a:endParaRPr lang="en-US" altLang="zh-CN" dirty="0">
                  <a:solidFill>
                    <a:prstClr val="black"/>
                  </a:solidFill>
                  <a:latin typeface="Arial"/>
                </a:endParaRPr>
              </a:p>
              <a:p>
                <a:pPr marL="0" lvl="0" indent="0">
                  <a:buNone/>
                </a:pPr>
                <a:endParaRPr lang="en-US" altLang="zh-CN" dirty="0">
                  <a:solidFill>
                    <a:prstClr val="black"/>
                  </a:solidFill>
                  <a:latin typeface="Arial"/>
                </a:endParaRPr>
              </a:p>
              <a:p>
                <a:pPr marL="0" lvl="0" indent="0">
                  <a:buNone/>
                </a:pPr>
                <a:r>
                  <a:rPr lang="en-US" altLang="zh-CN" dirty="0">
                    <a:solidFill>
                      <a:prstClr val="black"/>
                    </a:solidFill>
                    <a:latin typeface="Arial"/>
                  </a:rPr>
                  <a:t>Problem: </a:t>
                </a:r>
                <a14:m>
                  <m:oMath xmlns:m="http://schemas.openxmlformats.org/officeDocument/2006/math">
                    <m:sSup>
                      <m:sSupPr>
                        <m:ctrlPr>
                          <a:rPr lang="en-US" altLang="zh-CN" i="1">
                            <a:solidFill>
                              <a:prstClr val="black"/>
                            </a:solidFill>
                            <a:latin typeface="Cambria Math" panose="02040503050406030204" pitchFamily="18" charset="0"/>
                            <a:ea typeface="Cambria Math" panose="02040503050406030204" pitchFamily="18" charset="0"/>
                          </a:rPr>
                        </m:ctrlPr>
                      </m:sSupPr>
                      <m:e>
                        <m:r>
                          <a:rPr lang="de-DE" altLang="zh-CN" i="1">
                            <a:solidFill>
                              <a:prstClr val="black"/>
                            </a:solidFill>
                            <a:latin typeface="Cambria Math" panose="02040503050406030204" pitchFamily="18" charset="0"/>
                            <a:ea typeface="Cambria Math" panose="02040503050406030204" pitchFamily="18" charset="0"/>
                          </a:rPr>
                          <m:t>ℝ</m:t>
                        </m:r>
                      </m:e>
                      <m:sup>
                        <m:r>
                          <a:rPr lang="en-US" altLang="zh-CN" i="1">
                            <a:solidFill>
                              <a:prstClr val="black"/>
                            </a:solidFill>
                            <a:latin typeface="Cambria Math" panose="02040503050406030204" pitchFamily="18" charset="0"/>
                            <a:ea typeface="Cambria Math" panose="02040503050406030204" pitchFamily="18" charset="0"/>
                          </a:rPr>
                          <m:t>3</m:t>
                        </m:r>
                      </m:sup>
                    </m:sSup>
                    <m:r>
                      <a:rPr lang="en-US" altLang="zh-CN" i="1">
                        <a:solidFill>
                          <a:prstClr val="black"/>
                        </a:solidFill>
                        <a:latin typeface="Cambria Math" panose="02040503050406030204" pitchFamily="18" charset="0"/>
                        <a:ea typeface="Cambria Math" panose="02040503050406030204" pitchFamily="18" charset="0"/>
                      </a:rPr>
                      <m:t> </m:t>
                    </m:r>
                  </m:oMath>
                </a14:m>
                <a:r>
                  <a:rPr lang="en-US" altLang="zh-CN" dirty="0">
                    <a:solidFill>
                      <a:prstClr val="black"/>
                    </a:solidFill>
                  </a:rPr>
                  <a:t>is not isomorphic to </a:t>
                </a:r>
                <a14:m>
                  <m:oMath xmlns:m="http://schemas.openxmlformats.org/officeDocument/2006/math">
                    <m:r>
                      <a:rPr lang="en-US" altLang="zh-CN" i="1">
                        <a:solidFill>
                          <a:prstClr val="black"/>
                        </a:solidFill>
                        <a:latin typeface="Cambria Math" panose="02040503050406030204" pitchFamily="18" charset="0"/>
                      </a:rPr>
                      <m:t>𝑆𝑂</m:t>
                    </m:r>
                    <m:r>
                      <a:rPr lang="en-US" altLang="zh-CN" i="1">
                        <a:solidFill>
                          <a:prstClr val="black"/>
                        </a:solidFill>
                        <a:latin typeface="Cambria Math" panose="02040503050406030204" pitchFamily="18" charset="0"/>
                      </a:rPr>
                      <m:t>(3)</m:t>
                    </m:r>
                  </m:oMath>
                </a14:m>
                <a:r>
                  <a:rPr kumimoji="0" lang="en-US" altLang="zh-CN" sz="1800" b="0" i="0" u="none" strike="noStrike" kern="1200" cap="none" spc="0" normalizeH="0" baseline="0" noProof="0" dirty="0">
                    <a:ln>
                      <a:noFill/>
                    </a:ln>
                    <a:solidFill>
                      <a:prstClr val="black"/>
                    </a:solidFill>
                    <a:effectLst/>
                    <a:uLnTx/>
                    <a:uFillTx/>
                    <a:latin typeface="Arial"/>
                    <a:ea typeface="+mn-ea"/>
                    <a:cs typeface="+mn-cs"/>
                  </a:rPr>
                  <a:t>.</a:t>
                </a:r>
              </a:p>
            </p:txBody>
          </p:sp>
        </mc:Choice>
        <mc:Fallback>
          <p:sp>
            <p:nvSpPr>
              <p:cNvPr id="5" name="Inhaltsplatzhalter 2">
                <a:extLst>
                  <a:ext uri="{FF2B5EF4-FFF2-40B4-BE49-F238E27FC236}">
                    <a16:creationId xmlns:a16="http://schemas.microsoft.com/office/drawing/2014/main" id="{0688C6D1-D027-7B0C-0324-4DAB0E73B590}"/>
                  </a:ext>
                </a:extLst>
              </p:cNvPr>
              <p:cNvSpPr txBox="1">
                <a:spLocks noRot="1" noChangeAspect="1" noMove="1" noResize="1" noEditPoints="1" noAdjustHandles="1" noChangeArrowheads="1" noChangeShapeType="1" noTextEdit="1"/>
              </p:cNvSpPr>
              <p:nvPr/>
            </p:nvSpPr>
            <p:spPr>
              <a:xfrm>
                <a:off x="731837" y="990600"/>
                <a:ext cx="10728325" cy="5638800"/>
              </a:xfrm>
              <a:prstGeom prst="rect">
                <a:avLst/>
              </a:prstGeom>
              <a:blipFill>
                <a:blip r:embed="rId3"/>
                <a:stretch>
                  <a:fillRect l="-1307" t="-1405" r="-1023"/>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88E2EFCF-94F3-596D-7473-6F074856C8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0512" y="3931644"/>
            <a:ext cx="2417073" cy="2590800"/>
          </a:xfrm>
          <a:prstGeom prst="rect">
            <a:avLst/>
          </a:prstGeom>
        </p:spPr>
      </p:pic>
    </p:spTree>
    <p:extLst>
      <p:ext uri="{BB962C8B-B14F-4D97-AF65-F5344CB8AC3E}">
        <p14:creationId xmlns:p14="http://schemas.microsoft.com/office/powerpoint/2010/main" val="2018041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Problem with </a:t>
            </a:r>
            <a:r>
              <a:rPr lang="en-US" dirty="0"/>
              <a:t>the classic Gauss-Newton algorithm</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mc:Choice xmlns:a14="http://schemas.microsoft.com/office/drawing/2010/main" Requires="a14">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de-DE" altLang="zh-CN" dirty="0">
                    <a:solidFill>
                      <a:prstClr val="black"/>
                    </a:solidFill>
                    <a:latin typeface="Arial"/>
                  </a:rPr>
                  <a:t>The classic Gauss-Newton algorithm assumes the unknown parameters lie in the vector space isomorphic to the Euclidean space </a:t>
                </a:r>
                <a14:m>
                  <m:oMath xmlns:m="http://schemas.openxmlformats.org/officeDocument/2006/math">
                    <m:sSup>
                      <m:sSupPr>
                        <m:ctrlPr>
                          <a:rPr lang="en-US" altLang="zh-CN" b="0" i="1" smtClean="0">
                            <a:solidFill>
                              <a:prstClr val="black"/>
                            </a:solidFill>
                            <a:latin typeface="Cambria Math" panose="02040503050406030204" pitchFamily="18" charset="0"/>
                            <a:ea typeface="Cambria Math" panose="02040503050406030204" pitchFamily="18" charset="0"/>
                          </a:rPr>
                        </m:ctrlPr>
                      </m:sSupPr>
                      <m:e>
                        <m:r>
                          <a:rPr lang="de-DE" altLang="zh-CN" i="1" smtClean="0">
                            <a:solidFill>
                              <a:prstClr val="black"/>
                            </a:solidFill>
                            <a:latin typeface="Cambria Math" panose="02040503050406030204" pitchFamily="18" charset="0"/>
                            <a:ea typeface="Cambria Math" panose="02040503050406030204" pitchFamily="18" charset="0"/>
                          </a:rPr>
                          <m:t>ℝ</m:t>
                        </m:r>
                      </m:e>
                      <m:sup>
                        <m:r>
                          <a:rPr lang="en-US" altLang="zh-CN" b="0" i="1" smtClean="0">
                            <a:solidFill>
                              <a:prstClr val="black"/>
                            </a:solidFill>
                            <a:latin typeface="Cambria Math" panose="02040503050406030204" pitchFamily="18" charset="0"/>
                            <a:ea typeface="Cambria Math" panose="02040503050406030204" pitchFamily="18" charset="0"/>
                          </a:rPr>
                          <m:t>𝑛</m:t>
                        </m:r>
                      </m:sup>
                    </m:sSup>
                  </m:oMath>
                </a14:m>
                <a:r>
                  <a:rPr lang="en-US" altLang="zh-CN" noProof="0" dirty="0">
                    <a:solidFill>
                      <a:prstClr val="black"/>
                    </a:solidFill>
                    <a:latin typeface="Arial"/>
                  </a:rPr>
                  <a:t>. So parametrization of the orientation is required, such as the exponential coordinates in </a:t>
                </a:r>
                <a14:m>
                  <m:oMath xmlns:m="http://schemas.openxmlformats.org/officeDocument/2006/math">
                    <m:sSup>
                      <m:sSupPr>
                        <m:ctrlPr>
                          <a:rPr lang="en-US" altLang="zh-CN" i="1">
                            <a:solidFill>
                              <a:prstClr val="black"/>
                            </a:solidFill>
                            <a:latin typeface="Cambria Math" panose="02040503050406030204" pitchFamily="18" charset="0"/>
                            <a:ea typeface="Cambria Math" panose="02040503050406030204" pitchFamily="18" charset="0"/>
                          </a:rPr>
                        </m:ctrlPr>
                      </m:sSupPr>
                      <m:e>
                        <m:r>
                          <a:rPr lang="de-DE" altLang="zh-CN" i="1">
                            <a:solidFill>
                              <a:prstClr val="black"/>
                            </a:solidFill>
                            <a:latin typeface="Cambria Math" panose="02040503050406030204" pitchFamily="18" charset="0"/>
                            <a:ea typeface="Cambria Math" panose="02040503050406030204" pitchFamily="18" charset="0"/>
                          </a:rPr>
                          <m:t>ℝ</m:t>
                        </m:r>
                      </m:e>
                      <m:sup>
                        <m:r>
                          <a:rPr lang="en-US" altLang="zh-CN" b="0" i="1" smtClean="0">
                            <a:solidFill>
                              <a:prstClr val="black"/>
                            </a:solidFill>
                            <a:latin typeface="Cambria Math" panose="02040503050406030204" pitchFamily="18" charset="0"/>
                            <a:ea typeface="Cambria Math" panose="02040503050406030204" pitchFamily="18" charset="0"/>
                          </a:rPr>
                          <m:t>3</m:t>
                        </m:r>
                      </m:sup>
                    </m:sSup>
                  </m:oMath>
                </a14:m>
                <a:r>
                  <a:rPr lang="en-US" altLang="zh-CN" noProof="0" dirty="0">
                    <a:solidFill>
                      <a:prstClr val="black"/>
                    </a:solidFill>
                    <a:latin typeface="Arial"/>
                  </a:rPr>
                  <a:t>.</a:t>
                </a:r>
              </a:p>
              <a:p>
                <a:pPr marL="0" lvl="0" indent="0">
                  <a:buNone/>
                </a:pPr>
                <a:r>
                  <a:rPr kumimoji="0" lang="en-US" altLang="zh-CN" sz="1800" b="0" i="0" u="none" strike="noStrike" kern="1200" cap="none" spc="0" normalizeH="0" baseline="0" noProof="0" dirty="0">
                    <a:ln>
                      <a:noFill/>
                    </a:ln>
                    <a:solidFill>
                      <a:prstClr val="black"/>
                    </a:solidFill>
                    <a:effectLst/>
                    <a:uLnTx/>
                    <a:uFillTx/>
                    <a:latin typeface="Arial"/>
                    <a:ea typeface="+mn-ea"/>
                    <a:cs typeface="+mn-cs"/>
                  </a:rPr>
                  <a:t>However,</a:t>
                </a:r>
                <a:r>
                  <a:rPr kumimoji="0" lang="en-US" altLang="zh-CN" sz="1800" b="0" i="0" u="none" strike="noStrike" kern="1200" cap="none" spc="0" normalizeH="0" noProof="0" dirty="0">
                    <a:ln>
                      <a:noFill/>
                    </a:ln>
                    <a:solidFill>
                      <a:prstClr val="black"/>
                    </a:solidFill>
                    <a:effectLst/>
                    <a:uLnTx/>
                    <a:uFillTx/>
                    <a:latin typeface="Arial"/>
                    <a:ea typeface="+mn-ea"/>
                    <a:cs typeface="+mn-cs"/>
                  </a:rPr>
                  <a:t> the unknown quantity Lie group </a:t>
                </a:r>
                <a14:m>
                  <m:oMath xmlns:m="http://schemas.openxmlformats.org/officeDocument/2006/math">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𝑆𝑂</m:t>
                    </m:r>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(3)</m:t>
                    </m:r>
                  </m:oMath>
                </a14:m>
                <a:r>
                  <a:rPr kumimoji="0" lang="en-US" altLang="zh-CN" sz="1800" b="0" i="0" u="none" strike="noStrike" kern="1200" cap="none" spc="0" normalizeH="0" baseline="0" noProof="0" dirty="0">
                    <a:ln>
                      <a:noFill/>
                    </a:ln>
                    <a:solidFill>
                      <a:prstClr val="black"/>
                    </a:solidFill>
                    <a:effectLst/>
                    <a:uLnTx/>
                    <a:uFillTx/>
                    <a:latin typeface="Arial"/>
                    <a:ea typeface="+mn-ea"/>
                    <a:cs typeface="+mn-cs"/>
                  </a:rPr>
                  <a:t> is not isomorphic</a:t>
                </a:r>
                <a:r>
                  <a:rPr kumimoji="0" lang="en-US" altLang="zh-CN" sz="1800" b="0" i="0" u="none" strike="noStrike" kern="1200" cap="none" spc="0" normalizeH="0" noProof="0" dirty="0">
                    <a:ln>
                      <a:noFill/>
                    </a:ln>
                    <a:solidFill>
                      <a:prstClr val="black"/>
                    </a:solidFill>
                    <a:effectLst/>
                    <a:uLnTx/>
                    <a:uFillTx/>
                    <a:latin typeface="Arial"/>
                    <a:ea typeface="+mn-ea"/>
                    <a:cs typeface="+mn-cs"/>
                  </a:rPr>
                  <a:t> to </a:t>
                </a:r>
                <a14:m>
                  <m:oMath xmlns:m="http://schemas.openxmlformats.org/officeDocument/2006/math">
                    <m:sSup>
                      <m:sSupPr>
                        <m:ctrlPr>
                          <a:rPr lang="en-US" altLang="zh-CN" i="1">
                            <a:solidFill>
                              <a:prstClr val="black"/>
                            </a:solidFill>
                            <a:latin typeface="Cambria Math" panose="02040503050406030204" pitchFamily="18" charset="0"/>
                            <a:ea typeface="Cambria Math" panose="02040503050406030204" pitchFamily="18" charset="0"/>
                          </a:rPr>
                        </m:ctrlPr>
                      </m:sSupPr>
                      <m:e>
                        <m:r>
                          <a:rPr lang="de-DE" altLang="zh-CN" i="1">
                            <a:solidFill>
                              <a:prstClr val="black"/>
                            </a:solidFill>
                            <a:latin typeface="Cambria Math" panose="02040503050406030204" pitchFamily="18" charset="0"/>
                            <a:ea typeface="Cambria Math" panose="02040503050406030204" pitchFamily="18" charset="0"/>
                          </a:rPr>
                          <m:t>ℝ</m:t>
                        </m:r>
                      </m:e>
                      <m:sup>
                        <m:r>
                          <a:rPr lang="en-US" altLang="zh-CN" b="0" i="1" smtClean="0">
                            <a:solidFill>
                              <a:prstClr val="black"/>
                            </a:solidFill>
                            <a:latin typeface="Cambria Math" panose="02040503050406030204" pitchFamily="18" charset="0"/>
                            <a:ea typeface="Cambria Math" panose="02040503050406030204" pitchFamily="18" charset="0"/>
                          </a:rPr>
                          <m:t>3</m:t>
                        </m:r>
                      </m:sup>
                    </m:sSup>
                  </m:oMath>
                </a14:m>
                <a:r>
                  <a:rPr kumimoji="0" lang="en-US" altLang="zh-CN" sz="1800" b="0" i="0" u="none" strike="noStrike" kern="1200" cap="none" spc="0" normalizeH="0" baseline="0" noProof="0" dirty="0">
                    <a:ln>
                      <a:noFill/>
                    </a:ln>
                    <a:solidFill>
                      <a:prstClr val="black"/>
                    </a:solidFill>
                    <a:effectLst/>
                    <a:uLnTx/>
                    <a:uFillTx/>
                    <a:latin typeface="Arial"/>
                    <a:ea typeface="+mn-ea"/>
                    <a:cs typeface="+mn-cs"/>
                  </a:rPr>
                  <a:t>. So parametrizing</a:t>
                </a:r>
                <a:r>
                  <a:rPr kumimoji="0" lang="en-US" altLang="zh-CN" sz="1800" b="0" i="0" u="none" strike="noStrike" kern="1200" cap="none" spc="0" normalizeH="0" noProof="0" dirty="0">
                    <a:ln>
                      <a:noFill/>
                    </a:ln>
                    <a:solidFill>
                      <a:prstClr val="black"/>
                    </a:solidFill>
                    <a:effectLst/>
                    <a:uLnTx/>
                    <a:uFillTx/>
                    <a:latin typeface="Arial"/>
                    <a:ea typeface="+mn-ea"/>
                    <a:cs typeface="+mn-cs"/>
                  </a:rPr>
                  <a:t> the orientation in </a:t>
                </a:r>
                <a14:m>
                  <m:oMath xmlns:m="http://schemas.openxmlformats.org/officeDocument/2006/math">
                    <m:sSup>
                      <m:sSupPr>
                        <m:ctrlPr>
                          <a:rPr lang="en-US" altLang="zh-CN" i="1">
                            <a:solidFill>
                              <a:prstClr val="black"/>
                            </a:solidFill>
                            <a:latin typeface="Cambria Math" panose="02040503050406030204" pitchFamily="18" charset="0"/>
                            <a:ea typeface="Cambria Math" panose="02040503050406030204" pitchFamily="18" charset="0"/>
                          </a:rPr>
                        </m:ctrlPr>
                      </m:sSupPr>
                      <m:e>
                        <m:r>
                          <a:rPr lang="de-DE" altLang="zh-CN" i="1">
                            <a:solidFill>
                              <a:prstClr val="black"/>
                            </a:solidFill>
                            <a:latin typeface="Cambria Math" panose="02040503050406030204" pitchFamily="18" charset="0"/>
                            <a:ea typeface="Cambria Math" panose="02040503050406030204" pitchFamily="18" charset="0"/>
                          </a:rPr>
                          <m:t>ℝ</m:t>
                        </m:r>
                      </m:e>
                      <m:sup>
                        <m:r>
                          <a:rPr lang="en-US" altLang="zh-CN" i="1">
                            <a:solidFill>
                              <a:prstClr val="black"/>
                            </a:solidFill>
                            <a:latin typeface="Cambria Math" panose="02040503050406030204" pitchFamily="18" charset="0"/>
                            <a:ea typeface="Cambria Math" panose="02040503050406030204" pitchFamily="18" charset="0"/>
                          </a:rPr>
                          <m:t>3</m:t>
                        </m:r>
                      </m:sup>
                    </m:sSup>
                  </m:oMath>
                </a14:m>
                <a:r>
                  <a:rPr kumimoji="0" lang="en-US" altLang="zh-CN" sz="1800" b="0" i="0" u="none" strike="noStrike" kern="1200" cap="none" spc="0" normalizeH="0" baseline="0" noProof="0" dirty="0">
                    <a:ln>
                      <a:noFill/>
                    </a:ln>
                    <a:solidFill>
                      <a:prstClr val="black"/>
                    </a:solidFill>
                    <a:effectLst/>
                    <a:uLnTx/>
                    <a:uFillTx/>
                    <a:latin typeface="Arial"/>
                    <a:ea typeface="+mn-ea"/>
                    <a:cs typeface="+mn-cs"/>
                  </a:rPr>
                  <a:t> and solve it in </a:t>
                </a:r>
                <a14:m>
                  <m:oMath xmlns:m="http://schemas.openxmlformats.org/officeDocument/2006/math">
                    <m:sSup>
                      <m:sSupPr>
                        <m:ctrlPr>
                          <a:rPr lang="en-US" altLang="zh-CN" i="1">
                            <a:solidFill>
                              <a:prstClr val="black"/>
                            </a:solidFill>
                            <a:latin typeface="Cambria Math" panose="02040503050406030204" pitchFamily="18" charset="0"/>
                            <a:ea typeface="Cambria Math" panose="02040503050406030204" pitchFamily="18" charset="0"/>
                          </a:rPr>
                        </m:ctrlPr>
                      </m:sSupPr>
                      <m:e>
                        <m:r>
                          <a:rPr lang="de-DE" altLang="zh-CN" i="1">
                            <a:solidFill>
                              <a:prstClr val="black"/>
                            </a:solidFill>
                            <a:latin typeface="Cambria Math" panose="02040503050406030204" pitchFamily="18" charset="0"/>
                            <a:ea typeface="Cambria Math" panose="02040503050406030204" pitchFamily="18" charset="0"/>
                          </a:rPr>
                          <m:t>ℝ</m:t>
                        </m:r>
                      </m:e>
                      <m:sup>
                        <m:r>
                          <a:rPr lang="en-US" altLang="zh-CN" i="1">
                            <a:solidFill>
                              <a:prstClr val="black"/>
                            </a:solidFill>
                            <a:latin typeface="Cambria Math" panose="02040503050406030204" pitchFamily="18" charset="0"/>
                            <a:ea typeface="Cambria Math" panose="02040503050406030204" pitchFamily="18" charset="0"/>
                          </a:rPr>
                          <m:t>3</m:t>
                        </m:r>
                      </m:sup>
                    </m:sSup>
                  </m:oMath>
                </a14:m>
                <a:r>
                  <a:rPr kumimoji="0" lang="en-US" altLang="zh-CN" sz="1800" b="0" i="0" u="none" strike="noStrike" kern="1200" cap="none" spc="0" normalizeH="0" baseline="0" noProof="0" dirty="0">
                    <a:ln>
                      <a:noFill/>
                    </a:ln>
                    <a:solidFill>
                      <a:prstClr val="black"/>
                    </a:solidFill>
                    <a:effectLst/>
                    <a:uLnTx/>
                    <a:uFillTx/>
                    <a:latin typeface="Arial"/>
                    <a:ea typeface="+mn-ea"/>
                    <a:cs typeface="+mn-cs"/>
                  </a:rPr>
                  <a:t> is problematic. It</a:t>
                </a:r>
                <a:r>
                  <a:rPr kumimoji="0" lang="en-US" altLang="zh-CN" sz="1800" b="0" i="0" u="none" strike="noStrike" kern="1200" cap="none" spc="0" normalizeH="0" noProof="0" dirty="0">
                    <a:ln>
                      <a:noFill/>
                    </a:ln>
                    <a:solidFill>
                      <a:prstClr val="black"/>
                    </a:solidFill>
                    <a:effectLst/>
                    <a:uLnTx/>
                    <a:uFillTx/>
                    <a:latin typeface="Arial"/>
                    <a:ea typeface="+mn-ea"/>
                    <a:cs typeface="+mn-cs"/>
                  </a:rPr>
                  <a:t> will cause serious problems for gradient-based minimization algorithm. Because the descent direction in </a:t>
                </a:r>
                <a14:m>
                  <m:oMath xmlns:m="http://schemas.openxmlformats.org/officeDocument/2006/math">
                    <m:sSup>
                      <m:sSupPr>
                        <m:ctrlPr>
                          <a:rPr lang="en-US" altLang="zh-CN" i="1">
                            <a:solidFill>
                              <a:prstClr val="black"/>
                            </a:solidFill>
                            <a:latin typeface="Cambria Math" panose="02040503050406030204" pitchFamily="18" charset="0"/>
                            <a:ea typeface="Cambria Math" panose="02040503050406030204" pitchFamily="18" charset="0"/>
                          </a:rPr>
                        </m:ctrlPr>
                      </m:sSupPr>
                      <m:e>
                        <m:r>
                          <a:rPr lang="de-DE" altLang="zh-CN" i="1">
                            <a:solidFill>
                              <a:prstClr val="black"/>
                            </a:solidFill>
                            <a:latin typeface="Cambria Math" panose="02040503050406030204" pitchFamily="18" charset="0"/>
                            <a:ea typeface="Cambria Math" panose="02040503050406030204" pitchFamily="18" charset="0"/>
                          </a:rPr>
                          <m:t>ℝ</m:t>
                        </m:r>
                      </m:e>
                      <m:sup>
                        <m:r>
                          <a:rPr lang="en-US" altLang="zh-CN" b="0" i="1" smtClean="0">
                            <a:solidFill>
                              <a:prstClr val="black"/>
                            </a:solidFill>
                            <a:latin typeface="Cambria Math" panose="02040503050406030204" pitchFamily="18" charset="0"/>
                            <a:ea typeface="Cambria Math" panose="02040503050406030204" pitchFamily="18" charset="0"/>
                          </a:rPr>
                          <m:t>3</m:t>
                        </m:r>
                      </m:sup>
                    </m:sSup>
                  </m:oMath>
                </a14:m>
                <a:r>
                  <a:rPr kumimoji="0" lang="en-US" altLang="zh-CN" sz="1800" b="0" i="0" u="none" strike="noStrike" kern="1200" cap="none" spc="0" normalizeH="0" baseline="0" noProof="0" dirty="0">
                    <a:ln>
                      <a:noFill/>
                    </a:ln>
                    <a:solidFill>
                      <a:prstClr val="black"/>
                    </a:solidFill>
                    <a:effectLst/>
                    <a:uLnTx/>
                    <a:uFillTx/>
                    <a:latin typeface="Arial"/>
                    <a:ea typeface="+mn-ea"/>
                    <a:cs typeface="+mn-cs"/>
                  </a:rPr>
                  <a:t> is not necessarily</a:t>
                </a:r>
                <a:r>
                  <a:rPr kumimoji="0" lang="en-US" altLang="zh-CN" sz="1800" b="0" i="0" u="none" strike="noStrike" kern="1200" cap="none" spc="0" normalizeH="0" noProof="0" dirty="0">
                    <a:ln>
                      <a:noFill/>
                    </a:ln>
                    <a:solidFill>
                      <a:prstClr val="black"/>
                    </a:solidFill>
                    <a:effectLst/>
                    <a:uLnTx/>
                    <a:uFillTx/>
                    <a:latin typeface="Arial"/>
                    <a:ea typeface="+mn-ea"/>
                    <a:cs typeface="+mn-cs"/>
                  </a:rPr>
                  <a:t> a descent direction in </a:t>
                </a:r>
                <a14:m>
                  <m:oMath xmlns:m="http://schemas.openxmlformats.org/officeDocument/2006/math">
                    <m:r>
                      <a:rPr lang="en-US" altLang="zh-CN" i="1">
                        <a:solidFill>
                          <a:prstClr val="black"/>
                        </a:solidFill>
                        <a:latin typeface="Cambria Math" panose="02040503050406030204" pitchFamily="18" charset="0"/>
                      </a:rPr>
                      <m:t>𝑆𝑂</m:t>
                    </m:r>
                    <m:r>
                      <a:rPr lang="en-US" altLang="zh-CN" i="1">
                        <a:solidFill>
                          <a:prstClr val="black"/>
                        </a:solidFill>
                        <a:latin typeface="Cambria Math" panose="02040503050406030204" pitchFamily="18" charset="0"/>
                      </a:rPr>
                      <m:t>(3)</m:t>
                    </m:r>
                  </m:oMath>
                </a14:m>
                <a:r>
                  <a:rPr kumimoji="0" lang="en-US" altLang="zh-CN" sz="1800" b="0" i="0" u="none" strike="noStrike" kern="1200" cap="none" spc="0" normalizeH="0" baseline="0" noProof="0" dirty="0">
                    <a:ln>
                      <a:noFill/>
                    </a:ln>
                    <a:solidFill>
                      <a:prstClr val="black"/>
                    </a:solidFill>
                    <a:effectLst/>
                    <a:uLnTx/>
                    <a:uFillTx/>
                    <a:latin typeface="Arial"/>
                    <a:ea typeface="+mn-ea"/>
                    <a:cs typeface="+mn-cs"/>
                  </a:rPr>
                  <a:t>.</a:t>
                </a:r>
              </a:p>
            </p:txBody>
          </p:sp>
        </mc:Choice>
        <mc:Fallback>
          <p:sp>
            <p:nvSpPr>
              <p:cNvPr id="5" name="Inhaltsplatzhalter 2">
                <a:extLst>
                  <a:ext uri="{FF2B5EF4-FFF2-40B4-BE49-F238E27FC236}">
                    <a16:creationId xmlns:a16="http://schemas.microsoft.com/office/drawing/2014/main" id="{0688C6D1-D027-7B0C-0324-4DAB0E73B590}"/>
                  </a:ext>
                </a:extLst>
              </p:cNvPr>
              <p:cNvSpPr txBox="1">
                <a:spLocks noRot="1" noChangeAspect="1" noMove="1" noResize="1" noEditPoints="1" noAdjustHandles="1" noChangeArrowheads="1" noChangeShapeType="1" noTextEdit="1"/>
              </p:cNvSpPr>
              <p:nvPr/>
            </p:nvSpPr>
            <p:spPr>
              <a:xfrm>
                <a:off x="731837" y="1412875"/>
                <a:ext cx="10728325" cy="4680000"/>
              </a:xfrm>
              <a:prstGeom prst="rect">
                <a:avLst/>
              </a:prstGeom>
              <a:blipFill>
                <a:blip r:embed="rId3"/>
                <a:stretch>
                  <a:fillRect l="-1307" t="-1695" r="-18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62787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en-US" dirty="0"/>
              <a:t>Gauss-Newton on manifold algorithm</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mc:Choice xmlns:a14="http://schemas.microsoft.com/office/drawing/2010/main" Requires="a14">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990600"/>
                <a:ext cx="10728325" cy="57912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solidFill>
                      <a:prstClr val="black"/>
                    </a:solidFill>
                  </a:rPr>
                  <a:t>In every step </a:t>
                </a:r>
                <a14:m>
                  <m:oMath xmlns:m="http://schemas.openxmlformats.org/officeDocument/2006/math">
                    <m:r>
                      <a:rPr lang="en-US" altLang="zh-CN" b="0" i="1" smtClean="0">
                        <a:solidFill>
                          <a:prstClr val="black"/>
                        </a:solidFill>
                        <a:latin typeface="Cambria Math" panose="02040503050406030204" pitchFamily="18" charset="0"/>
                      </a:rPr>
                      <m:t>𝑘</m:t>
                    </m:r>
                  </m:oMath>
                </a14:m>
                <a:r>
                  <a:rPr lang="en-US" altLang="zh-CN" dirty="0">
                    <a:solidFill>
                      <a:prstClr val="black"/>
                    </a:solidFill>
                  </a:rPr>
                  <a:t> of the algorithm, rewrite the residual function using the local parametrization of orientation:</a:t>
                </a:r>
              </a:p>
              <a:p>
                <a:pPr marL="0" indent="0">
                  <a:buNone/>
                </a:pPr>
                <a14:m>
                  <m:oMathPara xmlns:m="http://schemas.openxmlformats.org/officeDocument/2006/math">
                    <m:oMathParaPr>
                      <m:jc m:val="centerGroup"/>
                    </m:oMathParaPr>
                    <m:oMath xmlns:m="http://schemas.openxmlformats.org/officeDocument/2006/math">
                      <m:r>
                        <a:rPr lang="en-US" altLang="zh-CN" b="0" i="1" smtClean="0">
                          <a:solidFill>
                            <a:prstClr val="black"/>
                          </a:solidFill>
                          <a:latin typeface="Cambria Math" panose="02040503050406030204" pitchFamily="18" charset="0"/>
                        </a:rPr>
                        <m:t>𝑟</m:t>
                      </m:r>
                      <m:d>
                        <m:dPr>
                          <m:ctrlPr>
                            <a:rPr lang="en-US" altLang="zh-CN" b="0" i="1" smtClean="0">
                              <a:solidFill>
                                <a:prstClr val="black"/>
                              </a:solidFill>
                              <a:latin typeface="Cambria Math" panose="02040503050406030204" pitchFamily="18" charset="0"/>
                            </a:rPr>
                          </m:ctrlPr>
                        </m:dPr>
                        <m:e>
                          <m:r>
                            <a:rPr lang="en-US" altLang="zh-CN" b="0" i="1" smtClean="0">
                              <a:solidFill>
                                <a:prstClr val="black"/>
                              </a:solidFill>
                              <a:latin typeface="Cambria Math" panose="02040503050406030204" pitchFamily="18" charset="0"/>
                            </a:rPr>
                            <m:t>𝑝</m:t>
                          </m:r>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𝜔</m:t>
                          </m:r>
                        </m:e>
                      </m:d>
                      <m:r>
                        <a:rPr lang="en-US" altLang="zh-CN" b="0" i="1" smtClean="0">
                          <a:solidFill>
                            <a:prstClr val="black"/>
                          </a:solidFill>
                          <a:latin typeface="Cambria Math" panose="02040503050406030204" pitchFamily="18" charset="0"/>
                        </a:rPr>
                        <m:t>=</m:t>
                      </m:r>
                      <m:acc>
                        <m:accPr>
                          <m:chr m:val="̅"/>
                          <m:ctrlPr>
                            <a:rPr lang="en-US" altLang="zh-CN" i="1">
                              <a:solidFill>
                                <a:prstClr val="black"/>
                              </a:solidFill>
                              <a:latin typeface="Cambria Math" panose="02040503050406030204" pitchFamily="18" charset="0"/>
                            </a:rPr>
                          </m:ctrlPr>
                        </m:accPr>
                        <m:e>
                          <m:r>
                            <a:rPr lang="en-US" altLang="zh-CN" i="1">
                              <a:solidFill>
                                <a:prstClr val="black"/>
                              </a:solidFill>
                              <a:latin typeface="Cambria Math" panose="02040503050406030204" pitchFamily="18" charset="0"/>
                            </a:rPr>
                            <m:t>𝐵</m:t>
                          </m:r>
                        </m:e>
                      </m:acc>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𝐵</m:t>
                      </m:r>
                      <m:d>
                        <m:dPr>
                          <m:ctrlPr>
                            <a:rPr lang="en-US"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𝑝</m:t>
                          </m:r>
                          <m:r>
                            <a:rPr lang="en-US" altLang="zh-CN" i="1">
                              <a:solidFill>
                                <a:prstClr val="black"/>
                              </a:solidFill>
                              <a:latin typeface="Cambria Math" panose="02040503050406030204" pitchFamily="18" charset="0"/>
                            </a:rPr>
                            <m:t>,</m:t>
                          </m:r>
                          <m:r>
                            <m:rPr>
                              <m:sty m:val="p"/>
                            </m:rPr>
                            <a:rPr lang="en-US" altLang="zh-CN">
                              <a:solidFill>
                                <a:prstClr val="black"/>
                              </a:solidFill>
                              <a:latin typeface="Cambria Math" panose="02040503050406030204" pitchFamily="18" charset="0"/>
                            </a:rPr>
                            <m:t>exp</m:t>
                          </m:r>
                          <m:d>
                            <m:dPr>
                              <m:ctrlPr>
                                <a:rPr lang="en-US" altLang="zh-CN" i="1">
                                  <a:solidFill>
                                    <a:prstClr val="black"/>
                                  </a:solidFill>
                                  <a:latin typeface="Cambria Math" panose="02040503050406030204" pitchFamily="18" charset="0"/>
                                </a:rPr>
                              </m:ctrlPr>
                            </m:dPr>
                            <m:e>
                              <m:sSub>
                                <m:sSubPr>
                                  <m:ctrlPr>
                                    <a:rPr lang="en-US" altLang="zh-CN" i="1">
                                      <a:solidFill>
                                        <a:prstClr val="black"/>
                                      </a:solidFill>
                                      <a:latin typeface="Cambria Math" panose="02040503050406030204" pitchFamily="18" charset="0"/>
                                    </a:rPr>
                                  </m:ctrlPr>
                                </m:sSubPr>
                                <m:e>
                                  <m:d>
                                    <m:dPr>
                                      <m:begChr m:val="["/>
                                      <m:endChr m:val="]"/>
                                      <m:ctrlPr>
                                        <a:rPr lang="en-US"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𝜔</m:t>
                                      </m:r>
                                    </m:e>
                                  </m:d>
                                </m:e>
                                <m:sub>
                                  <m:r>
                                    <a:rPr lang="en-US" altLang="zh-CN" i="1">
                                      <a:solidFill>
                                        <a:prstClr val="black"/>
                                      </a:solidFill>
                                      <a:latin typeface="Cambria Math" panose="02040503050406030204" pitchFamily="18" charset="0"/>
                                    </a:rPr>
                                    <m:t>×</m:t>
                                  </m:r>
                                </m:sub>
                              </m:sSub>
                            </m:e>
                          </m:d>
                        </m:e>
                      </m:d>
                      <m:r>
                        <a:rPr lang="en-US" altLang="zh-CN" b="0" i="1" smtClean="0">
                          <a:solidFill>
                            <a:prstClr val="black"/>
                          </a:solidFill>
                          <a:latin typeface="Cambria Math" panose="02040503050406030204" pitchFamily="18" charset="0"/>
                        </a:rPr>
                        <m:t>→</m:t>
                      </m:r>
                      <m:acc>
                        <m:accPr>
                          <m:chr m:val="̅"/>
                          <m:ctrlPr>
                            <a:rPr lang="en-US" altLang="zh-CN" b="0" i="1" smtClean="0">
                              <a:solidFill>
                                <a:prstClr val="black"/>
                              </a:solidFill>
                              <a:latin typeface="Cambria Math" panose="02040503050406030204" pitchFamily="18" charset="0"/>
                            </a:rPr>
                          </m:ctrlPr>
                        </m:accPr>
                        <m:e>
                          <m:r>
                            <a:rPr lang="en-US" altLang="zh-CN" b="0" i="1" smtClean="0">
                              <a:solidFill>
                                <a:prstClr val="black"/>
                              </a:solidFill>
                              <a:latin typeface="Cambria Math" panose="02040503050406030204" pitchFamily="18" charset="0"/>
                            </a:rPr>
                            <m:t>𝐵</m:t>
                          </m:r>
                        </m:e>
                      </m:acc>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𝐵</m:t>
                      </m:r>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𝑝</m:t>
                      </m:r>
                      <m:r>
                        <a:rPr lang="en-US" altLang="zh-CN" b="0" i="1" smtClean="0">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𝑅</m:t>
                          </m:r>
                        </m:e>
                        <m:sub>
                          <m:r>
                            <a:rPr lang="en-US" altLang="zh-CN" i="1">
                              <a:solidFill>
                                <a:prstClr val="black"/>
                              </a:solidFill>
                              <a:latin typeface="Cambria Math" panose="02040503050406030204" pitchFamily="18" charset="0"/>
                            </a:rPr>
                            <m:t>𝑘</m:t>
                          </m:r>
                        </m:sub>
                      </m:sSub>
                      <m:r>
                        <m:rPr>
                          <m:sty m:val="p"/>
                        </m:rPr>
                        <a:rPr lang="en-US" altLang="zh-CN">
                          <a:solidFill>
                            <a:prstClr val="black"/>
                          </a:solidFill>
                          <a:latin typeface="Cambria Math" panose="02040503050406030204" pitchFamily="18" charset="0"/>
                        </a:rPr>
                        <m:t>exp</m:t>
                      </m:r>
                      <m:d>
                        <m:dPr>
                          <m:ctrlPr>
                            <a:rPr lang="en-US" altLang="zh-CN" i="1">
                              <a:solidFill>
                                <a:prstClr val="black"/>
                              </a:solidFill>
                              <a:latin typeface="Cambria Math" panose="02040503050406030204" pitchFamily="18" charset="0"/>
                            </a:rPr>
                          </m:ctrlPr>
                        </m:dPr>
                        <m:e>
                          <m:sSub>
                            <m:sSubPr>
                              <m:ctrlPr>
                                <a:rPr lang="en-US" altLang="zh-CN" i="1">
                                  <a:solidFill>
                                    <a:prstClr val="black"/>
                                  </a:solidFill>
                                  <a:latin typeface="Cambria Math" panose="02040503050406030204" pitchFamily="18" charset="0"/>
                                </a:rPr>
                              </m:ctrlPr>
                            </m:sSubPr>
                            <m:e>
                              <m:d>
                                <m:dPr>
                                  <m:begChr m:val="["/>
                                  <m:endChr m:val="]"/>
                                  <m:ctrlPr>
                                    <a:rPr lang="en-US"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𝜔</m:t>
                                  </m:r>
                                </m:e>
                              </m:d>
                            </m:e>
                            <m:sub>
                              <m:r>
                                <a:rPr lang="en-US" altLang="zh-CN" i="1">
                                  <a:solidFill>
                                    <a:prstClr val="black"/>
                                  </a:solidFill>
                                  <a:latin typeface="Cambria Math" panose="02040503050406030204" pitchFamily="18" charset="0"/>
                                </a:rPr>
                                <m:t>×</m:t>
                              </m:r>
                            </m:sub>
                          </m:sSub>
                        </m:e>
                      </m:d>
                    </m:oMath>
                  </m:oMathPara>
                </a14:m>
                <a:endParaRPr lang="en-US" altLang="zh-CN" dirty="0">
                  <a:solidFill>
                    <a:prstClr val="black"/>
                  </a:solidFill>
                </a:endParaRPr>
              </a:p>
              <a:p>
                <a:pPr marL="0" indent="0">
                  <a:buNone/>
                </a:pPr>
                <a:r>
                  <a:rPr lang="en-US" altLang="zh-CN" dirty="0">
                    <a:solidFill>
                      <a:prstClr val="black"/>
                    </a:solidFill>
                  </a:rPr>
                  <a:t>Linearize the residual function at </a:t>
                </a:r>
                <a14:m>
                  <m:oMath xmlns:m="http://schemas.openxmlformats.org/officeDocument/2006/math">
                    <m:r>
                      <a:rPr lang="en-US" altLang="zh-CN" b="0" i="1" smtClean="0">
                        <a:solidFill>
                          <a:prstClr val="black"/>
                        </a:solidFill>
                        <a:latin typeface="Cambria Math" panose="02040503050406030204" pitchFamily="18" charset="0"/>
                      </a:rPr>
                      <m:t>𝑝</m:t>
                    </m:r>
                    <m:r>
                      <a:rPr lang="en-US" altLang="zh-CN" b="0" i="1" smtClean="0">
                        <a:solidFill>
                          <a:prstClr val="black"/>
                        </a:solidFill>
                        <a:latin typeface="Cambria Math" panose="02040503050406030204" pitchFamily="18" charset="0"/>
                      </a:rPr>
                      <m:t>=</m:t>
                    </m:r>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𝑝</m:t>
                        </m:r>
                      </m:e>
                      <m:sub>
                        <m:r>
                          <a:rPr lang="en-US" altLang="zh-CN" b="0" i="1" smtClean="0">
                            <a:solidFill>
                              <a:prstClr val="black"/>
                            </a:solidFill>
                            <a:latin typeface="Cambria Math" panose="02040503050406030204" pitchFamily="18" charset="0"/>
                          </a:rPr>
                          <m:t>𝑘</m:t>
                        </m:r>
                      </m:sub>
                    </m:sSub>
                  </m:oMath>
                </a14:m>
                <a:r>
                  <a:rPr lang="en-US" altLang="zh-CN" dirty="0">
                    <a:solidFill>
                      <a:prstClr val="black"/>
                    </a:solidFill>
                  </a:rPr>
                  <a:t> and </a:t>
                </a:r>
                <a14:m>
                  <m:oMath xmlns:m="http://schemas.openxmlformats.org/officeDocument/2006/math">
                    <m:r>
                      <a:rPr lang="en-US" altLang="zh-CN" b="0" i="1" smtClean="0">
                        <a:solidFill>
                          <a:prstClr val="black"/>
                        </a:solidFill>
                        <a:latin typeface="Cambria Math" panose="02040503050406030204" pitchFamily="18" charset="0"/>
                      </a:rPr>
                      <m:t>𝜔</m:t>
                    </m:r>
                    <m:r>
                      <a:rPr lang="en-US" altLang="zh-CN" b="0" i="1" smtClean="0">
                        <a:solidFill>
                          <a:prstClr val="black"/>
                        </a:solidFill>
                        <a:latin typeface="Cambria Math" panose="02040503050406030204" pitchFamily="18" charset="0"/>
                      </a:rPr>
                      <m:t>=0</m:t>
                    </m:r>
                  </m:oMath>
                </a14:m>
                <a:r>
                  <a:rPr lang="en-US" altLang="zh-CN" dirty="0">
                    <a:solidFill>
                      <a:prstClr val="black"/>
                    </a:solidFill>
                  </a:rPr>
                  <a:t> using the derived Jacobians:	</a:t>
                </a:r>
                <a:endParaRPr lang="en-US" altLang="zh-CN" b="0" i="1" dirty="0">
                  <a:solidFill>
                    <a:prstClr val="black"/>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solidFill>
                            <a:prstClr val="black"/>
                          </a:solidFill>
                          <a:latin typeface="Cambria Math" panose="02040503050406030204" pitchFamily="18" charset="0"/>
                        </a:rPr>
                        <m:t>𝑟</m:t>
                      </m:r>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𝑝</m:t>
                      </m:r>
                      <m:r>
                        <a:rPr lang="en-US" altLang="zh-CN" b="0" i="1" smtClean="0">
                          <a:solidFill>
                            <a:prstClr val="black"/>
                          </a:solidFill>
                          <a:latin typeface="Cambria Math" panose="02040503050406030204" pitchFamily="18" charset="0"/>
                        </a:rPr>
                        <m:t>,</m:t>
                      </m:r>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𝑅</m:t>
                          </m:r>
                        </m:e>
                        <m:sub>
                          <m:r>
                            <a:rPr lang="en-US" altLang="zh-CN" b="0" i="1" smtClean="0">
                              <a:solidFill>
                                <a:prstClr val="black"/>
                              </a:solidFill>
                              <a:latin typeface="Cambria Math" panose="02040503050406030204" pitchFamily="18" charset="0"/>
                            </a:rPr>
                            <m:t>𝑘</m:t>
                          </m:r>
                        </m:sub>
                      </m:sSub>
                      <m:r>
                        <m:rPr>
                          <m:sty m:val="p"/>
                        </m:rPr>
                        <a:rPr lang="en-US" altLang="zh-CN" b="0" i="0" smtClean="0">
                          <a:solidFill>
                            <a:prstClr val="black"/>
                          </a:solidFill>
                          <a:latin typeface="Cambria Math" panose="02040503050406030204" pitchFamily="18" charset="0"/>
                        </a:rPr>
                        <m:t>exp</m:t>
                      </m:r>
                      <m:d>
                        <m:dPr>
                          <m:ctrlPr>
                            <a:rPr lang="en-US" altLang="zh-CN" b="0" i="1" smtClean="0">
                              <a:solidFill>
                                <a:prstClr val="black"/>
                              </a:solidFill>
                              <a:latin typeface="Cambria Math" panose="02040503050406030204" pitchFamily="18" charset="0"/>
                            </a:rPr>
                          </m:ctrlPr>
                        </m:dPr>
                        <m:e>
                          <m:sSub>
                            <m:sSubPr>
                              <m:ctrlPr>
                                <a:rPr lang="en-US" altLang="zh-CN" b="0" i="1" smtClean="0">
                                  <a:solidFill>
                                    <a:prstClr val="black"/>
                                  </a:solidFill>
                                  <a:latin typeface="Cambria Math" panose="02040503050406030204" pitchFamily="18" charset="0"/>
                                </a:rPr>
                              </m:ctrlPr>
                            </m:sSubPr>
                            <m:e>
                              <m:d>
                                <m:dPr>
                                  <m:begChr m:val="["/>
                                  <m:endChr m:val="]"/>
                                  <m:ctrlPr>
                                    <a:rPr lang="en-US" altLang="zh-CN" b="0" i="1" smtClean="0">
                                      <a:solidFill>
                                        <a:prstClr val="black"/>
                                      </a:solidFill>
                                      <a:latin typeface="Cambria Math" panose="02040503050406030204" pitchFamily="18" charset="0"/>
                                    </a:rPr>
                                  </m:ctrlPr>
                                </m:dPr>
                                <m:e>
                                  <m:r>
                                    <a:rPr lang="en-US" altLang="zh-CN" b="0" i="1" smtClean="0">
                                      <a:solidFill>
                                        <a:prstClr val="black"/>
                                      </a:solidFill>
                                      <a:latin typeface="Cambria Math" panose="02040503050406030204" pitchFamily="18" charset="0"/>
                                    </a:rPr>
                                    <m:t>𝜔</m:t>
                                  </m:r>
                                </m:e>
                              </m:d>
                            </m:e>
                            <m:sub>
                              <m:r>
                                <a:rPr lang="en-US" altLang="zh-CN" b="0" i="1" smtClean="0">
                                  <a:solidFill>
                                    <a:prstClr val="black"/>
                                  </a:solidFill>
                                  <a:latin typeface="Cambria Math" panose="02040503050406030204" pitchFamily="18" charset="0"/>
                                </a:rPr>
                                <m:t>×</m:t>
                              </m:r>
                            </m:sub>
                          </m:sSub>
                        </m:e>
                      </m:d>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𝑟</m:t>
                      </m:r>
                      <m:d>
                        <m:dPr>
                          <m:ctrlPr>
                            <a:rPr lang="en-US" altLang="zh-CN" b="0" i="1" smtClean="0">
                              <a:solidFill>
                                <a:prstClr val="black"/>
                              </a:solidFill>
                              <a:latin typeface="Cambria Math" panose="02040503050406030204" pitchFamily="18" charset="0"/>
                            </a:rPr>
                          </m:ctrlPr>
                        </m:dPr>
                        <m:e>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𝑝</m:t>
                              </m:r>
                            </m:e>
                            <m:sub>
                              <m:r>
                                <a:rPr lang="en-US" altLang="zh-CN" b="0" i="1" smtClean="0">
                                  <a:solidFill>
                                    <a:prstClr val="black"/>
                                  </a:solidFill>
                                  <a:latin typeface="Cambria Math" panose="02040503050406030204" pitchFamily="18" charset="0"/>
                                </a:rPr>
                                <m:t>𝑘</m:t>
                              </m:r>
                            </m:sub>
                          </m:sSub>
                          <m:r>
                            <a:rPr lang="en-US" altLang="zh-CN" b="0" i="1" smtClean="0">
                              <a:solidFill>
                                <a:prstClr val="black"/>
                              </a:solidFill>
                              <a:latin typeface="Cambria Math" panose="02040503050406030204" pitchFamily="18" charset="0"/>
                            </a:rPr>
                            <m:t>,</m:t>
                          </m:r>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𝑅</m:t>
                              </m:r>
                            </m:e>
                            <m:sub>
                              <m:r>
                                <a:rPr lang="en-US" altLang="zh-CN" b="0" i="1" smtClean="0">
                                  <a:solidFill>
                                    <a:prstClr val="black"/>
                                  </a:solidFill>
                                  <a:latin typeface="Cambria Math" panose="02040503050406030204" pitchFamily="18" charset="0"/>
                                </a:rPr>
                                <m:t>𝑘</m:t>
                              </m:r>
                            </m:sub>
                          </m:sSub>
                        </m:e>
                      </m:d>
                      <m:r>
                        <a:rPr lang="en-US" altLang="zh-CN" b="0" i="1" smtClean="0">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𝐽</m:t>
                          </m:r>
                        </m:e>
                        <m:sub>
                          <m:r>
                            <a:rPr lang="en-US" altLang="zh-CN" i="1">
                              <a:solidFill>
                                <a:prstClr val="black"/>
                              </a:solidFill>
                              <a:latin typeface="Cambria Math" panose="02040503050406030204" pitchFamily="18" charset="0"/>
                            </a:rPr>
                            <m:t>𝑝</m:t>
                          </m:r>
                        </m:sub>
                      </m:sSub>
                      <m:d>
                        <m:dPr>
                          <m:ctrlPr>
                            <a:rPr lang="en-US" altLang="zh-CN" i="1">
                              <a:solidFill>
                                <a:prstClr val="black"/>
                              </a:solidFill>
                              <a:latin typeface="Cambria Math" panose="02040503050406030204" pitchFamily="18" charset="0"/>
                            </a:rPr>
                          </m:ctrlPr>
                        </m:dPr>
                        <m:e>
                          <m:sSub>
                            <m:sSubPr>
                              <m:ctrlPr>
                                <a:rPr lang="en-US" altLang="zh-CN" b="0" i="1" smtClean="0">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𝑝</m:t>
                              </m:r>
                            </m:e>
                            <m:sub>
                              <m:r>
                                <a:rPr lang="en-US" altLang="zh-CN" b="0" i="1" smtClean="0">
                                  <a:solidFill>
                                    <a:prstClr val="black"/>
                                  </a:solidFill>
                                  <a:latin typeface="Cambria Math" panose="02040503050406030204" pitchFamily="18" charset="0"/>
                                </a:rPr>
                                <m:t>𝑘</m:t>
                              </m:r>
                            </m:sub>
                          </m:sSub>
                          <m:r>
                            <a:rPr lang="en-US" altLang="zh-CN" i="1">
                              <a:solidFill>
                                <a:prstClr val="black"/>
                              </a:solidFill>
                              <a:latin typeface="Cambria Math" panose="02040503050406030204" pitchFamily="18" charset="0"/>
                            </a:rPr>
                            <m:t>,</m:t>
                          </m:r>
                          <m:sSub>
                            <m:sSubPr>
                              <m:ctrlPr>
                                <a:rPr lang="en-US" altLang="zh-CN" b="0" i="1" smtClean="0">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𝑅</m:t>
                              </m:r>
                            </m:e>
                            <m:sub>
                              <m:r>
                                <a:rPr lang="en-US" altLang="zh-CN" b="0" i="1" smtClean="0">
                                  <a:solidFill>
                                    <a:prstClr val="black"/>
                                  </a:solidFill>
                                  <a:latin typeface="Cambria Math" panose="02040503050406030204" pitchFamily="18" charset="0"/>
                                </a:rPr>
                                <m:t>𝑘</m:t>
                              </m:r>
                            </m:sub>
                          </m:sSub>
                        </m:e>
                      </m:d>
                      <m:r>
                        <a:rPr lang="en-US" altLang="zh-CN" b="0" i="1" smtClean="0">
                          <a:solidFill>
                            <a:prstClr val="black"/>
                          </a:solidFill>
                          <a:latin typeface="Cambria Math" panose="02040503050406030204" pitchFamily="18" charset="0"/>
                        </a:rPr>
                        <m:t>𝛿</m:t>
                      </m:r>
                      <m:r>
                        <a:rPr lang="en-US" altLang="zh-CN" b="0" i="1" smtClean="0">
                          <a:solidFill>
                            <a:prstClr val="black"/>
                          </a:solidFill>
                          <a:latin typeface="Cambria Math" panose="02040503050406030204" pitchFamily="18" charset="0"/>
                        </a:rPr>
                        <m:t>𝑝</m:t>
                      </m:r>
                      <m:r>
                        <a:rPr lang="en-US" altLang="zh-CN" b="0" i="1" smtClean="0">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ea typeface="Cambria Math" panose="02040503050406030204" pitchFamily="18" charset="0"/>
                            </a:rPr>
                          </m:ctrlPr>
                        </m:sSubPr>
                        <m:e>
                          <m:r>
                            <a:rPr lang="en-US" altLang="zh-CN" i="1">
                              <a:solidFill>
                                <a:prstClr val="black"/>
                              </a:solidFill>
                              <a:latin typeface="Cambria Math" panose="02040503050406030204" pitchFamily="18" charset="0"/>
                              <a:ea typeface="Cambria Math" panose="02040503050406030204" pitchFamily="18" charset="0"/>
                            </a:rPr>
                            <m:t>𝐽</m:t>
                          </m:r>
                        </m:e>
                        <m:sub>
                          <m:r>
                            <a:rPr lang="en-US" altLang="zh-CN" i="1">
                              <a:solidFill>
                                <a:prstClr val="black"/>
                              </a:solidFill>
                              <a:latin typeface="Cambria Math" panose="02040503050406030204" pitchFamily="18" charset="0"/>
                              <a:ea typeface="Cambria Math" panose="02040503050406030204" pitchFamily="18" charset="0"/>
                            </a:rPr>
                            <m:t>𝜔</m:t>
                          </m:r>
                        </m:sub>
                      </m:sSub>
                      <m:d>
                        <m:dPr>
                          <m:ctrlPr>
                            <a:rPr lang="en-US" altLang="zh-CN" i="1">
                              <a:solidFill>
                                <a:prstClr val="black"/>
                              </a:solidFill>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𝑘</m:t>
                              </m:r>
                            </m:sub>
                          </m:sSub>
                          <m:r>
                            <a:rPr lang="en-US" altLang="zh-CN" i="1">
                              <a:solidFill>
                                <a:prstClr val="black"/>
                              </a:solidFill>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𝑘</m:t>
                              </m:r>
                            </m:sub>
                          </m:sSub>
                        </m:e>
                      </m:d>
                      <m:r>
                        <a:rPr lang="en-US" altLang="zh-CN" b="0" i="1" smtClean="0">
                          <a:latin typeface="Cambria Math" panose="02040503050406030204" pitchFamily="18" charset="0"/>
                        </a:rPr>
                        <m:t>𝛿𝜔</m:t>
                      </m:r>
                    </m:oMath>
                  </m:oMathPara>
                </a14:m>
                <a:endParaRPr lang="en-US" altLang="zh-CN" dirty="0">
                  <a:solidFill>
                    <a:prstClr val="black"/>
                  </a:solidFill>
                </a:endParaRPr>
              </a:p>
              <a:p>
                <a:pPr marL="0" indent="0">
                  <a:buNone/>
                </a:pPr>
                <a:r>
                  <a:rPr lang="en-US" altLang="zh-CN" dirty="0">
                    <a:solidFill>
                      <a:prstClr val="black"/>
                    </a:solidFill>
                  </a:rPr>
                  <a:t>Solve the linearized least square problem for the update step:</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solidFill>
                                <a:prstClr val="black"/>
                              </a:solidFill>
                              <a:latin typeface="Cambria Math" panose="02040503050406030204" pitchFamily="18" charset="0"/>
                            </a:rPr>
                          </m:ctrlPr>
                        </m:dPr>
                        <m:e>
                          <m:m>
                            <m:mPr>
                              <m:mcs>
                                <m:mc>
                                  <m:mcPr>
                                    <m:count m:val="1"/>
                                    <m:mcJc m:val="center"/>
                                  </m:mcPr>
                                </m:mc>
                              </m:mcs>
                              <m:ctrlPr>
                                <a:rPr lang="en-US" altLang="zh-CN" i="1" smtClean="0">
                                  <a:solidFill>
                                    <a:prstClr val="black"/>
                                  </a:solidFill>
                                  <a:latin typeface="Cambria Math" panose="02040503050406030204" pitchFamily="18" charset="0"/>
                                </a:rPr>
                              </m:ctrlPr>
                            </m:mPr>
                            <m:mr>
                              <m:e>
                                <m:r>
                                  <a:rPr lang="en-US" altLang="zh-CN" b="0" i="1" smtClean="0">
                                    <a:solidFill>
                                      <a:prstClr val="black"/>
                                    </a:solidFill>
                                    <a:latin typeface="Cambria Math" panose="02040503050406030204" pitchFamily="18" charset="0"/>
                                  </a:rPr>
                                  <m:t>𝛿</m:t>
                                </m:r>
                                <m:r>
                                  <a:rPr lang="en-US" altLang="zh-CN" b="0" i="1" smtClean="0">
                                    <a:solidFill>
                                      <a:prstClr val="black"/>
                                    </a:solidFill>
                                    <a:latin typeface="Cambria Math" panose="02040503050406030204" pitchFamily="18" charset="0"/>
                                  </a:rPr>
                                  <m:t>𝑝</m:t>
                                </m:r>
                              </m:e>
                            </m:mr>
                            <m:mr>
                              <m:e>
                                <m:r>
                                  <a:rPr lang="en-US" altLang="zh-CN" b="0" i="1" smtClean="0">
                                    <a:solidFill>
                                      <a:prstClr val="black"/>
                                    </a:solidFill>
                                    <a:latin typeface="Cambria Math" panose="02040503050406030204" pitchFamily="18" charset="0"/>
                                  </a:rPr>
                                  <m:t>𝛿𝜔</m:t>
                                </m:r>
                              </m:e>
                            </m:mr>
                          </m:m>
                        </m:e>
                      </m:d>
                      <m:r>
                        <a:rPr lang="en-US" altLang="zh-CN" b="0" i="1" smtClean="0">
                          <a:solidFill>
                            <a:prstClr val="black"/>
                          </a:solidFill>
                          <a:latin typeface="Cambria Math" panose="02040503050406030204" pitchFamily="18" charset="0"/>
                        </a:rPr>
                        <m:t>=</m:t>
                      </m:r>
                      <m:sSup>
                        <m:sSupPr>
                          <m:ctrlPr>
                            <a:rPr lang="en-US" altLang="zh-CN" b="0" i="1" smtClean="0">
                              <a:solidFill>
                                <a:prstClr val="black"/>
                              </a:solidFill>
                              <a:latin typeface="Cambria Math" panose="02040503050406030204" pitchFamily="18" charset="0"/>
                            </a:rPr>
                          </m:ctrlPr>
                        </m:sSupPr>
                        <m:e>
                          <m:d>
                            <m:dPr>
                              <m:begChr m:val="["/>
                              <m:endChr m:val="]"/>
                              <m:ctrlPr>
                                <a:rPr lang="en-US" altLang="zh-CN" b="0" i="1" smtClean="0">
                                  <a:solidFill>
                                    <a:prstClr val="black"/>
                                  </a:solidFill>
                                  <a:latin typeface="Cambria Math" panose="02040503050406030204" pitchFamily="18" charset="0"/>
                                </a:rPr>
                              </m:ctrlPr>
                            </m:dPr>
                            <m:e>
                              <m:m>
                                <m:mPr>
                                  <m:mcs>
                                    <m:mc>
                                      <m:mcPr>
                                        <m:count m:val="2"/>
                                        <m:mcJc m:val="center"/>
                                      </m:mcPr>
                                    </m:mc>
                                  </m:mcs>
                                  <m:ctrlPr>
                                    <a:rPr lang="en-US" altLang="zh-CN" b="0" i="1" smtClean="0">
                                      <a:solidFill>
                                        <a:prstClr val="black"/>
                                      </a:solidFill>
                                      <a:latin typeface="Cambria Math" panose="02040503050406030204" pitchFamily="18" charset="0"/>
                                    </a:rPr>
                                  </m:ctrlPr>
                                </m:mPr>
                                <m:mr>
                                  <m:e>
                                    <m:sSub>
                                      <m:sSubPr>
                                        <m:ctrlPr>
                                          <a:rPr lang="en-US" altLang="zh-CN" b="0" i="1" smtClean="0">
                                            <a:solidFill>
                                              <a:prstClr val="black"/>
                                            </a:solidFill>
                                            <a:latin typeface="Cambria Math" panose="02040503050406030204" pitchFamily="18" charset="0"/>
                                          </a:rPr>
                                        </m:ctrlPr>
                                      </m:sSubPr>
                                      <m:e>
                                        <m:r>
                                          <m:rPr>
                                            <m:brk m:alnAt="7"/>
                                          </m:rPr>
                                          <a:rPr lang="en-US" altLang="zh-CN" b="0" i="1" smtClean="0">
                                            <a:solidFill>
                                              <a:prstClr val="black"/>
                                            </a:solidFill>
                                            <a:latin typeface="Cambria Math" panose="02040503050406030204" pitchFamily="18" charset="0"/>
                                          </a:rPr>
                                          <m:t>𝐽</m:t>
                                        </m:r>
                                      </m:e>
                                      <m:sub>
                                        <m:r>
                                          <m:rPr>
                                            <m:brk m:alnAt="7"/>
                                          </m:rPr>
                                          <a:rPr lang="en-US" altLang="zh-CN" b="0" i="1" smtClean="0">
                                            <a:solidFill>
                                              <a:prstClr val="black"/>
                                            </a:solidFill>
                                            <a:latin typeface="Cambria Math" panose="02040503050406030204" pitchFamily="18" charset="0"/>
                                          </a:rPr>
                                          <m:t>𝑝</m:t>
                                        </m:r>
                                      </m:sub>
                                    </m:sSub>
                                  </m:e>
                                  <m:e>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𝐽</m:t>
                                        </m:r>
                                      </m:e>
                                      <m:sub>
                                        <m:r>
                                          <a:rPr lang="en-US" altLang="zh-CN" b="0" i="1" smtClean="0">
                                            <a:solidFill>
                                              <a:prstClr val="black"/>
                                            </a:solidFill>
                                            <a:latin typeface="Cambria Math" panose="02040503050406030204" pitchFamily="18" charset="0"/>
                                          </a:rPr>
                                          <m:t>𝜔</m:t>
                                        </m:r>
                                      </m:sub>
                                    </m:sSub>
                                  </m:e>
                                </m:mr>
                              </m:m>
                            </m:e>
                          </m:d>
                        </m:e>
                        <m:sup>
                          <m:r>
                            <a:rPr lang="en-US" altLang="zh-CN" b="0" i="1" smtClean="0">
                              <a:solidFill>
                                <a:prstClr val="black"/>
                              </a:solidFill>
                              <a:latin typeface="Cambria Math" panose="02040503050406030204" pitchFamily="18" charset="0"/>
                              <a:ea typeface="Cambria Math" panose="02040503050406030204" pitchFamily="18" charset="0"/>
                            </a:rPr>
                            <m:t>†</m:t>
                          </m:r>
                        </m:sup>
                      </m:sSup>
                      <m:r>
                        <a:rPr lang="en-US" altLang="zh-CN" i="1">
                          <a:solidFill>
                            <a:prstClr val="black"/>
                          </a:solidFill>
                          <a:latin typeface="Cambria Math" panose="02040503050406030204" pitchFamily="18" charset="0"/>
                        </a:rPr>
                        <m:t>𝑟</m:t>
                      </m:r>
                      <m:d>
                        <m:dPr>
                          <m:ctrlPr>
                            <a:rPr lang="en-US" altLang="zh-CN" i="1">
                              <a:solidFill>
                                <a:prstClr val="black"/>
                              </a:solidFill>
                              <a:latin typeface="Cambria Math" panose="02040503050406030204" pitchFamily="18" charset="0"/>
                            </a:rPr>
                          </m:ctrlPr>
                        </m:dPr>
                        <m:e>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𝑝</m:t>
                              </m:r>
                            </m:e>
                            <m:sub>
                              <m:r>
                                <a:rPr lang="en-US" altLang="zh-CN" i="1">
                                  <a:solidFill>
                                    <a:prstClr val="black"/>
                                  </a:solidFill>
                                  <a:latin typeface="Cambria Math" panose="02040503050406030204" pitchFamily="18" charset="0"/>
                                </a:rPr>
                                <m:t>𝑘</m:t>
                              </m:r>
                            </m:sub>
                          </m:sSub>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𝑅</m:t>
                              </m:r>
                            </m:e>
                            <m:sub>
                              <m:r>
                                <a:rPr lang="en-US" altLang="zh-CN" i="1">
                                  <a:solidFill>
                                    <a:prstClr val="black"/>
                                  </a:solidFill>
                                  <a:latin typeface="Cambria Math" panose="02040503050406030204" pitchFamily="18" charset="0"/>
                                </a:rPr>
                                <m:t>𝑘</m:t>
                              </m:r>
                            </m:sub>
                          </m:sSub>
                        </m:e>
                      </m:d>
                    </m:oMath>
                  </m:oMathPara>
                </a14:m>
                <a:endParaRPr lang="en-US" altLang="zh-CN" dirty="0">
                  <a:solidFill>
                    <a:prstClr val="black"/>
                  </a:solidFill>
                </a:endParaRPr>
              </a:p>
              <a:p>
                <a:pPr marL="0" indent="0">
                  <a:buNone/>
                </a:pPr>
                <a:r>
                  <a:rPr lang="en-US" altLang="zh-CN" dirty="0">
                    <a:solidFill>
                      <a:prstClr val="black"/>
                    </a:solidFill>
                  </a:rPr>
                  <a:t>The position guess is updated normally:</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𝑝</m:t>
                          </m:r>
                        </m:e>
                        <m:sub>
                          <m:r>
                            <a:rPr lang="en-US" altLang="zh-CN" b="0" i="1" smtClean="0">
                              <a:solidFill>
                                <a:prstClr val="black"/>
                              </a:solidFill>
                              <a:latin typeface="Cambria Math" panose="02040503050406030204" pitchFamily="18" charset="0"/>
                            </a:rPr>
                            <m:t>𝑘</m:t>
                          </m:r>
                          <m:r>
                            <a:rPr lang="en-US" altLang="zh-CN" b="0" i="1" smtClean="0">
                              <a:solidFill>
                                <a:prstClr val="black"/>
                              </a:solidFill>
                              <a:latin typeface="Cambria Math" panose="02040503050406030204" pitchFamily="18" charset="0"/>
                            </a:rPr>
                            <m:t>+1</m:t>
                          </m:r>
                        </m:sub>
                      </m:sSub>
                      <m:r>
                        <a:rPr lang="en-US" altLang="zh-CN" b="0" i="1" smtClean="0">
                          <a:solidFill>
                            <a:prstClr val="black"/>
                          </a:solidFill>
                          <a:latin typeface="Cambria Math" panose="02040503050406030204" pitchFamily="18" charset="0"/>
                        </a:rPr>
                        <m:t>=</m:t>
                      </m:r>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𝑝</m:t>
                          </m:r>
                        </m:e>
                        <m:sub>
                          <m:r>
                            <a:rPr lang="en-US" altLang="zh-CN" b="0" i="1" smtClean="0">
                              <a:solidFill>
                                <a:prstClr val="black"/>
                              </a:solidFill>
                              <a:latin typeface="Cambria Math" panose="02040503050406030204" pitchFamily="18" charset="0"/>
                            </a:rPr>
                            <m:t>𝑘</m:t>
                          </m:r>
                        </m:sub>
                      </m:sSub>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𝛿</m:t>
                      </m:r>
                      <m:r>
                        <a:rPr lang="en-US" altLang="zh-CN" b="0" i="1" smtClean="0">
                          <a:solidFill>
                            <a:prstClr val="black"/>
                          </a:solidFill>
                          <a:latin typeface="Cambria Math" panose="02040503050406030204" pitchFamily="18" charset="0"/>
                        </a:rPr>
                        <m:t>𝑝</m:t>
                      </m:r>
                    </m:oMath>
                  </m:oMathPara>
                </a14:m>
                <a:endParaRPr lang="en-US" altLang="zh-CN" dirty="0">
                  <a:solidFill>
                    <a:prstClr val="black"/>
                  </a:solidFill>
                </a:endParaRPr>
              </a:p>
              <a:p>
                <a:pPr marL="0" indent="0">
                  <a:buNone/>
                </a:pPr>
                <a:r>
                  <a:rPr lang="en-US" altLang="zh-CN" dirty="0">
                    <a:solidFill>
                      <a:prstClr val="black"/>
                    </a:solidFill>
                  </a:rPr>
                  <a:t>The orientation guess is updated in the tangent space of </a:t>
                </a:r>
                <a14:m>
                  <m:oMath xmlns:m="http://schemas.openxmlformats.org/officeDocument/2006/math">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𝑅</m:t>
                        </m:r>
                      </m:e>
                      <m:sub>
                        <m:r>
                          <a:rPr lang="en-US" altLang="zh-CN" i="1">
                            <a:solidFill>
                              <a:prstClr val="black"/>
                            </a:solidFill>
                            <a:latin typeface="Cambria Math" panose="02040503050406030204" pitchFamily="18" charset="0"/>
                          </a:rPr>
                          <m:t>𝑘</m:t>
                        </m:r>
                      </m:sub>
                    </m:sSub>
                  </m:oMath>
                </a14:m>
                <a:r>
                  <a:rPr lang="en-US" altLang="zh-CN" dirty="0">
                    <a:solidFill>
                      <a:prstClr val="black"/>
                    </a:solidFill>
                  </a:rPr>
                  <a:t> and then map it back to </a:t>
                </a:r>
                <a14:m>
                  <m:oMath xmlns:m="http://schemas.openxmlformats.org/officeDocument/2006/math">
                    <m:r>
                      <a:rPr lang="en-US" altLang="zh-CN" i="1">
                        <a:solidFill>
                          <a:prstClr val="black"/>
                        </a:solidFill>
                        <a:latin typeface="Cambria Math" panose="02040503050406030204" pitchFamily="18" charset="0"/>
                      </a:rPr>
                      <m:t>𝑆𝑂</m:t>
                    </m:r>
                    <m:r>
                      <a:rPr lang="en-US" altLang="zh-CN" i="1">
                        <a:solidFill>
                          <a:prstClr val="black"/>
                        </a:solidFill>
                        <a:latin typeface="Cambria Math" panose="02040503050406030204" pitchFamily="18" charset="0"/>
                      </a:rPr>
                      <m:t>(3)</m:t>
                    </m:r>
                  </m:oMath>
                </a14:m>
                <a:r>
                  <a:rPr lang="en-US" altLang="zh-CN" dirty="0">
                    <a:solidFill>
                      <a:prstClr val="black"/>
                    </a:solidFill>
                  </a:rPr>
                  <a:t> using the exponential map:</a:t>
                </a:r>
              </a:p>
              <a:p>
                <a:pPr marL="0" indent="0" algn="ctr">
                  <a:buNone/>
                </a:pPr>
                <a14:m>
                  <m:oMath xmlns:m="http://schemas.openxmlformats.org/officeDocument/2006/math">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𝑅</m:t>
                        </m:r>
                      </m:e>
                      <m:sub>
                        <m:r>
                          <a:rPr lang="en-US" altLang="zh-CN" i="1">
                            <a:solidFill>
                              <a:prstClr val="black"/>
                            </a:solidFill>
                            <a:latin typeface="Cambria Math" panose="02040503050406030204" pitchFamily="18" charset="0"/>
                          </a:rPr>
                          <m:t>𝑘</m:t>
                        </m:r>
                        <m:r>
                          <a:rPr lang="en-US" altLang="zh-CN" i="1">
                            <a:solidFill>
                              <a:prstClr val="black"/>
                            </a:solidFill>
                            <a:latin typeface="Cambria Math" panose="02040503050406030204" pitchFamily="18" charset="0"/>
                          </a:rPr>
                          <m:t>+1</m:t>
                        </m:r>
                      </m:sub>
                    </m:sSub>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𝑅</m:t>
                        </m:r>
                      </m:e>
                      <m:sub>
                        <m:r>
                          <a:rPr lang="en-US" altLang="zh-CN" i="1">
                            <a:solidFill>
                              <a:prstClr val="black"/>
                            </a:solidFill>
                            <a:latin typeface="Cambria Math" panose="02040503050406030204" pitchFamily="18" charset="0"/>
                          </a:rPr>
                          <m:t>𝑘</m:t>
                        </m:r>
                      </m:sub>
                    </m:sSub>
                    <m:func>
                      <m:funcPr>
                        <m:ctrlPr>
                          <a:rPr lang="en-US" altLang="zh-CN" i="1">
                            <a:solidFill>
                              <a:prstClr val="black"/>
                            </a:solidFill>
                            <a:latin typeface="Cambria Math" panose="02040503050406030204" pitchFamily="18" charset="0"/>
                          </a:rPr>
                        </m:ctrlPr>
                      </m:funcPr>
                      <m:fName>
                        <m:r>
                          <m:rPr>
                            <m:sty m:val="p"/>
                          </m:rPr>
                          <a:rPr lang="en-US" altLang="zh-CN">
                            <a:solidFill>
                              <a:prstClr val="black"/>
                            </a:solidFill>
                            <a:latin typeface="Cambria Math" panose="02040503050406030204" pitchFamily="18" charset="0"/>
                          </a:rPr>
                          <m:t>exp</m:t>
                        </m:r>
                      </m:fName>
                      <m:e>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d>
                              <m:dPr>
                                <m:begChr m:val="["/>
                                <m:endChr m:val="]"/>
                                <m:ctrlPr>
                                  <a:rPr lang="en-US" altLang="zh-CN" i="1">
                                    <a:solidFill>
                                      <a:prstClr val="black"/>
                                    </a:solidFill>
                                    <a:latin typeface="Cambria Math" panose="02040503050406030204" pitchFamily="18" charset="0"/>
                                  </a:rPr>
                                </m:ctrlPr>
                              </m:dPr>
                              <m:e>
                                <m:r>
                                  <a:rPr lang="en-US" altLang="zh-CN" b="0" i="1" smtClean="0">
                                    <a:solidFill>
                                      <a:prstClr val="black"/>
                                    </a:solidFill>
                                    <a:latin typeface="Cambria Math" panose="02040503050406030204" pitchFamily="18" charset="0"/>
                                  </a:rPr>
                                  <m:t>0+</m:t>
                                </m:r>
                                <m:r>
                                  <a:rPr lang="en-US" altLang="zh-CN" i="1">
                                    <a:solidFill>
                                      <a:prstClr val="black"/>
                                    </a:solidFill>
                                    <a:latin typeface="Cambria Math" panose="02040503050406030204" pitchFamily="18" charset="0"/>
                                  </a:rPr>
                                  <m:t>𝛿</m:t>
                                </m:r>
                                <m:r>
                                  <a:rPr lang="en-US" altLang="zh-CN" b="0" i="1" smtClean="0">
                                    <a:solidFill>
                                      <a:prstClr val="black"/>
                                    </a:solidFill>
                                    <a:latin typeface="Cambria Math" panose="02040503050406030204" pitchFamily="18" charset="0"/>
                                  </a:rPr>
                                  <m:t>𝜔</m:t>
                                </m:r>
                              </m:e>
                            </m:d>
                          </m:e>
                          <m:sub>
                            <m:r>
                              <a:rPr lang="en-US" altLang="zh-CN" i="1">
                                <a:solidFill>
                                  <a:prstClr val="black"/>
                                </a:solidFill>
                                <a:latin typeface="Cambria Math" panose="02040503050406030204" pitchFamily="18" charset="0"/>
                              </a:rPr>
                              <m:t>×</m:t>
                            </m:r>
                          </m:sub>
                        </m:sSub>
                        <m:r>
                          <a:rPr lang="en-US" altLang="zh-CN" i="1">
                            <a:solidFill>
                              <a:prstClr val="black"/>
                            </a:solidFill>
                            <a:latin typeface="Cambria Math" panose="02040503050406030204" pitchFamily="18" charset="0"/>
                          </a:rPr>
                          <m:t>)</m:t>
                        </m:r>
                      </m:e>
                    </m:func>
                  </m:oMath>
                </a14:m>
                <a:r>
                  <a:rPr lang="en-US" altLang="zh-CN" dirty="0">
                    <a:solidFill>
                      <a:prstClr val="black"/>
                    </a:solidFill>
                    <a:latin typeface="Arial"/>
                  </a:rPr>
                  <a:t> </a:t>
                </a:r>
                <a:endParaRPr kumimoji="0" lang="en-US" altLang="zh-CN" sz="1800" b="0" i="0" u="none" strike="noStrike" kern="1200" cap="none" spc="0" normalizeH="0" baseline="0" noProof="0" dirty="0">
                  <a:ln>
                    <a:noFill/>
                  </a:ln>
                  <a:solidFill>
                    <a:prstClr val="black"/>
                  </a:solidFill>
                  <a:effectLst/>
                  <a:uLnTx/>
                  <a:uFillTx/>
                  <a:latin typeface="Arial"/>
                  <a:ea typeface="+mn-ea"/>
                  <a:cs typeface="+mn-cs"/>
                </a:endParaRPr>
              </a:p>
              <a:p>
                <a:pPr marL="0" lvl="0" indent="0">
                  <a:buNone/>
                </a:pPr>
                <a:endParaRPr kumimoji="0" lang="en-US" altLang="zh-CN" sz="1800" b="0" i="0" u="none" strike="noStrike" kern="1200" cap="none" spc="0" normalizeH="0" baseline="0" noProof="0" dirty="0">
                  <a:ln>
                    <a:noFill/>
                  </a:ln>
                  <a:solidFill>
                    <a:prstClr val="black"/>
                  </a:solidFill>
                  <a:effectLst/>
                  <a:uLnTx/>
                  <a:uFillTx/>
                  <a:latin typeface="Arial"/>
                  <a:ea typeface="+mn-ea"/>
                  <a:cs typeface="+mn-cs"/>
                </a:endParaRPr>
              </a:p>
            </p:txBody>
          </p:sp>
        </mc:Choice>
        <mc:Fallback>
          <p:sp>
            <p:nvSpPr>
              <p:cNvPr id="5" name="Inhaltsplatzhalter 2">
                <a:extLst>
                  <a:ext uri="{FF2B5EF4-FFF2-40B4-BE49-F238E27FC236}">
                    <a16:creationId xmlns:a16="http://schemas.microsoft.com/office/drawing/2014/main" id="{0688C6D1-D027-7B0C-0324-4DAB0E73B590}"/>
                  </a:ext>
                </a:extLst>
              </p:cNvPr>
              <p:cNvSpPr txBox="1">
                <a:spLocks noRot="1" noChangeAspect="1" noMove="1" noResize="1" noEditPoints="1" noAdjustHandles="1" noChangeArrowheads="1" noChangeShapeType="1" noTextEdit="1"/>
              </p:cNvSpPr>
              <p:nvPr/>
            </p:nvSpPr>
            <p:spPr>
              <a:xfrm>
                <a:off x="731837" y="990600"/>
                <a:ext cx="10728325" cy="5791200"/>
              </a:xfrm>
              <a:prstGeom prst="rect">
                <a:avLst/>
              </a:prstGeom>
              <a:blipFill>
                <a:blip r:embed="rId3"/>
                <a:stretch>
                  <a:fillRect l="-1307" t="-1368" r="-1023"/>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064D19B5-405B-04D8-1901-42CAC71A89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8600" y="5138244"/>
            <a:ext cx="2490281" cy="1600200"/>
          </a:xfrm>
          <a:prstGeom prst="rect">
            <a:avLst/>
          </a:prstGeom>
        </p:spPr>
      </p:pic>
      <p:cxnSp>
        <p:nvCxnSpPr>
          <p:cNvPr id="9" name="直接箭头连接符 8">
            <a:extLst>
              <a:ext uri="{FF2B5EF4-FFF2-40B4-BE49-F238E27FC236}">
                <a16:creationId xmlns:a16="http://schemas.microsoft.com/office/drawing/2014/main" id="{8A7658C5-FCF8-84AA-C4BD-B282CEB39082}"/>
              </a:ext>
            </a:extLst>
          </p:cNvPr>
          <p:cNvCxnSpPr>
            <a:cxnSpLocks/>
          </p:cNvCxnSpPr>
          <p:nvPr/>
        </p:nvCxnSpPr>
        <p:spPr>
          <a:xfrm flipH="1">
            <a:off x="8534400" y="5486400"/>
            <a:ext cx="533400" cy="7620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0E1B25FF-D3B8-0155-DAFD-A6987BCAD493}"/>
                  </a:ext>
                </a:extLst>
              </p:cNvPr>
              <p:cNvSpPr txBox="1"/>
              <p:nvPr/>
            </p:nvSpPr>
            <p:spPr>
              <a:xfrm>
                <a:off x="8510103" y="4998526"/>
                <a:ext cx="54399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𝛿𝜔</m:t>
                      </m:r>
                    </m:oMath>
                  </m:oMathPara>
                </a14:m>
                <a:endParaRPr lang="zh-CN" altLang="en-US" dirty="0"/>
              </a:p>
            </p:txBody>
          </p:sp>
        </mc:Choice>
        <mc:Fallback>
          <p:sp>
            <p:nvSpPr>
              <p:cNvPr id="11" name="文本框 10">
                <a:extLst>
                  <a:ext uri="{FF2B5EF4-FFF2-40B4-BE49-F238E27FC236}">
                    <a16:creationId xmlns:a16="http://schemas.microsoft.com/office/drawing/2014/main" id="{0E1B25FF-D3B8-0155-DAFD-A6987BCAD493}"/>
                  </a:ext>
                </a:extLst>
              </p:cNvPr>
              <p:cNvSpPr txBox="1">
                <a:spLocks noRot="1" noChangeAspect="1" noMove="1" noResize="1" noEditPoints="1" noAdjustHandles="1" noChangeArrowheads="1" noChangeShapeType="1" noTextEdit="1"/>
              </p:cNvSpPr>
              <p:nvPr/>
            </p:nvSpPr>
            <p:spPr>
              <a:xfrm>
                <a:off x="8510103" y="4998526"/>
                <a:ext cx="543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9E9E9110-5516-05BE-6105-59EACC57E767}"/>
                  </a:ext>
                </a:extLst>
              </p:cNvPr>
              <p:cNvSpPr txBox="1"/>
              <p:nvPr/>
            </p:nvSpPr>
            <p:spPr>
              <a:xfrm>
                <a:off x="9037038" y="5339834"/>
                <a:ext cx="50937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𝑘</m:t>
                          </m:r>
                        </m:sub>
                      </m:sSub>
                    </m:oMath>
                  </m:oMathPara>
                </a14:m>
                <a:endParaRPr lang="zh-CN" altLang="en-US" dirty="0"/>
              </a:p>
            </p:txBody>
          </p:sp>
        </mc:Choice>
        <mc:Fallback>
          <p:sp>
            <p:nvSpPr>
              <p:cNvPr id="13" name="文本框 12">
                <a:extLst>
                  <a:ext uri="{FF2B5EF4-FFF2-40B4-BE49-F238E27FC236}">
                    <a16:creationId xmlns:a16="http://schemas.microsoft.com/office/drawing/2014/main" id="{9E9E9110-5516-05BE-6105-59EACC57E767}"/>
                  </a:ext>
                </a:extLst>
              </p:cNvPr>
              <p:cNvSpPr txBox="1">
                <a:spLocks noRot="1" noChangeAspect="1" noMove="1" noResize="1" noEditPoints="1" noAdjustHandles="1" noChangeArrowheads="1" noChangeShapeType="1" noTextEdit="1"/>
              </p:cNvSpPr>
              <p:nvPr/>
            </p:nvSpPr>
            <p:spPr>
              <a:xfrm>
                <a:off x="9037038" y="5339834"/>
                <a:ext cx="509370" cy="369332"/>
              </a:xfrm>
              <a:prstGeom prst="rect">
                <a:avLst/>
              </a:prstGeom>
              <a:blipFill>
                <a:blip r:embed="rId6"/>
                <a:stretch>
                  <a:fillRect/>
                </a:stretch>
              </a:blipFill>
            </p:spPr>
            <p:txBody>
              <a:bodyPr/>
              <a:lstStyle/>
              <a:p>
                <a:r>
                  <a:rPr lang="zh-CN" altLang="en-US">
                    <a:noFill/>
                  </a:rPr>
                  <a:t> </a:t>
                </a:r>
              </a:p>
            </p:txBody>
          </p:sp>
        </mc:Fallback>
      </mc:AlternateContent>
      <p:sp>
        <p:nvSpPr>
          <p:cNvPr id="14" name="椭圆 13">
            <a:extLst>
              <a:ext uri="{FF2B5EF4-FFF2-40B4-BE49-F238E27FC236}">
                <a16:creationId xmlns:a16="http://schemas.microsoft.com/office/drawing/2014/main" id="{1D725BFB-76F8-7FE1-B204-C3FA1DA7466E}"/>
              </a:ext>
            </a:extLst>
          </p:cNvPr>
          <p:cNvSpPr/>
          <p:nvPr/>
        </p:nvSpPr>
        <p:spPr>
          <a:xfrm>
            <a:off x="8689181" y="5786437"/>
            <a:ext cx="76200" cy="76200"/>
          </a:xfrm>
          <a:prstGeom prst="ellipse">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2C77C937-244C-4062-E9D9-0D4A1228F53F}"/>
              </a:ext>
            </a:extLst>
          </p:cNvPr>
          <p:cNvSpPr/>
          <p:nvPr/>
        </p:nvSpPr>
        <p:spPr>
          <a:xfrm>
            <a:off x="8548041" y="5569744"/>
            <a:ext cx="145903" cy="245269"/>
          </a:xfrm>
          <a:custGeom>
            <a:avLst/>
            <a:gdLst>
              <a:gd name="connsiteX0" fmla="*/ 647 w 145903"/>
              <a:gd name="connsiteY0" fmla="*/ 0 h 245269"/>
              <a:gd name="connsiteX1" fmla="*/ 22078 w 145903"/>
              <a:gd name="connsiteY1" fmla="*/ 157162 h 245269"/>
              <a:gd name="connsiteX2" fmla="*/ 145903 w 145903"/>
              <a:gd name="connsiteY2" fmla="*/ 245269 h 245269"/>
            </a:gdLst>
            <a:ahLst/>
            <a:cxnLst>
              <a:cxn ang="0">
                <a:pos x="connsiteX0" y="connsiteY0"/>
              </a:cxn>
              <a:cxn ang="0">
                <a:pos x="connsiteX1" y="connsiteY1"/>
              </a:cxn>
              <a:cxn ang="0">
                <a:pos x="connsiteX2" y="connsiteY2"/>
              </a:cxn>
            </a:cxnLst>
            <a:rect l="l" t="t" r="r" b="b"/>
            <a:pathLst>
              <a:path w="145903" h="245269">
                <a:moveTo>
                  <a:pt x="647" y="0"/>
                </a:moveTo>
                <a:cubicBezTo>
                  <a:pt x="-742" y="58142"/>
                  <a:pt x="-2131" y="116284"/>
                  <a:pt x="22078" y="157162"/>
                </a:cubicBezTo>
                <a:cubicBezTo>
                  <a:pt x="46287" y="198040"/>
                  <a:pt x="115741" y="230188"/>
                  <a:pt x="145903" y="245269"/>
                </a:cubicBezTo>
              </a:path>
            </a:pathLst>
          </a:custGeom>
          <a:noFill/>
          <a:ln>
            <a:solidFill>
              <a:schemeClr val="accent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EB2BE468-2355-497D-B046-A4158F094D21}"/>
              </a:ext>
            </a:extLst>
          </p:cNvPr>
          <p:cNvSpPr/>
          <p:nvPr/>
        </p:nvSpPr>
        <p:spPr>
          <a:xfrm>
            <a:off x="8743950" y="5510213"/>
            <a:ext cx="300038" cy="297656"/>
          </a:xfrm>
          <a:custGeom>
            <a:avLst/>
            <a:gdLst>
              <a:gd name="connsiteX0" fmla="*/ 300038 w 300038"/>
              <a:gd name="connsiteY0" fmla="*/ 0 h 297656"/>
              <a:gd name="connsiteX1" fmla="*/ 95250 w 300038"/>
              <a:gd name="connsiteY1" fmla="*/ 135731 h 297656"/>
              <a:gd name="connsiteX2" fmla="*/ 0 w 300038"/>
              <a:gd name="connsiteY2" fmla="*/ 297656 h 297656"/>
            </a:gdLst>
            <a:ahLst/>
            <a:cxnLst>
              <a:cxn ang="0">
                <a:pos x="connsiteX0" y="connsiteY0"/>
              </a:cxn>
              <a:cxn ang="0">
                <a:pos x="connsiteX1" y="connsiteY1"/>
              </a:cxn>
              <a:cxn ang="0">
                <a:pos x="connsiteX2" y="connsiteY2"/>
              </a:cxn>
            </a:cxnLst>
            <a:rect l="l" t="t" r="r" b="b"/>
            <a:pathLst>
              <a:path w="300038" h="297656">
                <a:moveTo>
                  <a:pt x="300038" y="0"/>
                </a:moveTo>
                <a:cubicBezTo>
                  <a:pt x="222647" y="43061"/>
                  <a:pt x="145256" y="86122"/>
                  <a:pt x="95250" y="135731"/>
                </a:cubicBezTo>
                <a:cubicBezTo>
                  <a:pt x="45244" y="185340"/>
                  <a:pt x="22622" y="241498"/>
                  <a:pt x="0" y="297656"/>
                </a:cubicBezTo>
              </a:path>
            </a:pathLst>
          </a:custGeom>
          <a:noFill/>
          <a:ln>
            <a:solidFill>
              <a:schemeClr val="accent1">
                <a:lumMod val="75000"/>
              </a:schemeClr>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0CB9CE54-561A-DD81-DCF6-5A29FB0F4355}"/>
                  </a:ext>
                </a:extLst>
              </p:cNvPr>
              <p:cNvSpPr txBox="1"/>
              <p:nvPr/>
            </p:nvSpPr>
            <p:spPr>
              <a:xfrm>
                <a:off x="8382000" y="5908689"/>
                <a:ext cx="72898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oMath>
                  </m:oMathPara>
                </a14:m>
                <a:endParaRPr lang="zh-CN" altLang="en-US" dirty="0"/>
              </a:p>
            </p:txBody>
          </p:sp>
        </mc:Choice>
        <mc:Fallback>
          <p:sp>
            <p:nvSpPr>
              <p:cNvPr id="20" name="文本框 19">
                <a:extLst>
                  <a:ext uri="{FF2B5EF4-FFF2-40B4-BE49-F238E27FC236}">
                    <a16:creationId xmlns:a16="http://schemas.microsoft.com/office/drawing/2014/main" id="{0CB9CE54-561A-DD81-DCF6-5A29FB0F4355}"/>
                  </a:ext>
                </a:extLst>
              </p:cNvPr>
              <p:cNvSpPr txBox="1">
                <a:spLocks noRot="1" noChangeAspect="1" noMove="1" noResize="1" noEditPoints="1" noAdjustHandles="1" noChangeArrowheads="1" noChangeShapeType="1" noTextEdit="1"/>
              </p:cNvSpPr>
              <p:nvPr/>
            </p:nvSpPr>
            <p:spPr>
              <a:xfrm>
                <a:off x="8382000" y="5908689"/>
                <a:ext cx="728982" cy="369332"/>
              </a:xfrm>
              <a:prstGeom prst="rect">
                <a:avLst/>
              </a:prstGeom>
              <a:blipFill>
                <a:blip r:embed="rId7"/>
                <a:stretch>
                  <a:fillRect b="-16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2346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en-US" dirty="0"/>
              <a:t>Comparison with MATLAB’s algorithm</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mc:Choice xmlns:a14="http://schemas.microsoft.com/office/drawing/2010/main" Requires="a14">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dirty="0">
                    <a:solidFill>
                      <a:prstClr val="black"/>
                    </a:solidFill>
                  </a:rPr>
                  <a:t>One can also use over-parametrization, e.g. quaternion </a:t>
                </a:r>
                <a14:m>
                  <m:oMath xmlns:m="http://schemas.openxmlformats.org/officeDocument/2006/math">
                    <m:r>
                      <a:rPr lang="en-US" altLang="zh-CN" b="0" i="1" smtClean="0">
                        <a:solidFill>
                          <a:prstClr val="black"/>
                        </a:solidFill>
                        <a:latin typeface="Cambria Math" panose="02040503050406030204" pitchFamily="18" charset="0"/>
                      </a:rPr>
                      <m:t>𝑞</m:t>
                    </m:r>
                  </m:oMath>
                </a14:m>
                <a:r>
                  <a:rPr lang="en-US" altLang="zh-CN" dirty="0">
                    <a:solidFill>
                      <a:prstClr val="black"/>
                    </a:solidFill>
                  </a:rPr>
                  <a:t>. But it requires additional constraint: </a:t>
                </a:r>
                <a14:m>
                  <m:oMath xmlns:m="http://schemas.openxmlformats.org/officeDocument/2006/math">
                    <m:d>
                      <m:dPr>
                        <m:begChr m:val="‖"/>
                        <m:endChr m:val="‖"/>
                        <m:ctrlPr>
                          <a:rPr lang="en-US" altLang="zh-CN" i="1" smtClean="0">
                            <a:solidFill>
                              <a:prstClr val="black"/>
                            </a:solidFill>
                            <a:latin typeface="Cambria Math" panose="02040503050406030204" pitchFamily="18" charset="0"/>
                          </a:rPr>
                        </m:ctrlPr>
                      </m:dPr>
                      <m:e>
                        <m:r>
                          <a:rPr lang="en-US" altLang="zh-CN" b="0" i="1" smtClean="0">
                            <a:solidFill>
                              <a:prstClr val="black"/>
                            </a:solidFill>
                            <a:latin typeface="Cambria Math" panose="02040503050406030204" pitchFamily="18" charset="0"/>
                          </a:rPr>
                          <m:t>𝑞</m:t>
                        </m:r>
                      </m:e>
                    </m:d>
                    <m:r>
                      <a:rPr lang="en-US" altLang="zh-CN" b="0" i="1" smtClean="0">
                        <a:solidFill>
                          <a:prstClr val="black"/>
                        </a:solidFill>
                        <a:latin typeface="Cambria Math" panose="02040503050406030204" pitchFamily="18" charset="0"/>
                      </a:rPr>
                      <m:t>=1</m:t>
                    </m:r>
                  </m:oMath>
                </a14:m>
                <a:r>
                  <a:rPr kumimoji="0" lang="en-US" altLang="zh-CN" sz="1800" b="0" i="0" u="none" strike="noStrike" kern="1200" cap="none" spc="0" normalizeH="0" baseline="0" noProof="0" dirty="0">
                    <a:ln>
                      <a:noFill/>
                    </a:ln>
                    <a:solidFill>
                      <a:prstClr val="black"/>
                    </a:solidFill>
                    <a:effectLst/>
                    <a:uLnTx/>
                    <a:uFillTx/>
                    <a:latin typeface="Arial"/>
                    <a:ea typeface="+mn-ea"/>
                    <a:cs typeface="+mn-cs"/>
                  </a:rPr>
                  <a:t>. The minimization problem is turned</a:t>
                </a:r>
                <a:r>
                  <a:rPr kumimoji="0" lang="en-US" altLang="zh-CN" sz="1800" b="0" i="0" u="none" strike="noStrike" kern="1200" cap="none" spc="0" normalizeH="0" noProof="0" dirty="0">
                    <a:ln>
                      <a:noFill/>
                    </a:ln>
                    <a:solidFill>
                      <a:prstClr val="black"/>
                    </a:solidFill>
                    <a:effectLst/>
                    <a:uLnTx/>
                    <a:uFillTx/>
                    <a:latin typeface="Arial"/>
                    <a:ea typeface="+mn-ea"/>
                    <a:cs typeface="+mn-cs"/>
                  </a:rPr>
                  <a:t> into a constrained optimization problem and can be solved using the method of Lagrange multiplier and (quasi-)Newton algorithm.</a:t>
                </a:r>
                <a:endParaRPr lang="en-US" altLang="zh-CN" dirty="0">
                  <a:solidFill>
                    <a:prstClr val="black"/>
                  </a:solidFill>
                  <a:latin typeface="Arial"/>
                </a:endParaRPr>
              </a:p>
              <a:p>
                <a:pPr marL="0" lvl="0" indent="0">
                  <a:buNone/>
                </a:pPr>
                <a:r>
                  <a:rPr kumimoji="0" lang="en-US" altLang="zh-CN" sz="1800" b="0" i="0" u="none" strike="noStrike" kern="1200" cap="none" spc="0" normalizeH="0" noProof="0" dirty="0">
                    <a:ln>
                      <a:noFill/>
                    </a:ln>
                    <a:solidFill>
                      <a:prstClr val="black"/>
                    </a:solidFill>
                    <a:effectLst/>
                    <a:uLnTx/>
                    <a:uFillTx/>
                    <a:latin typeface="Arial"/>
                    <a:ea typeface="+mn-ea"/>
                    <a:cs typeface="+mn-cs"/>
                  </a:rPr>
                  <a:t>Test conditions: 4 sensors put on a circle of radius=25cm. </a:t>
                </a:r>
                <a:r>
                  <a:rPr lang="en-US" altLang="zh-CN" dirty="0">
                    <a:solidFill>
                      <a:prstClr val="black"/>
                    </a:solidFill>
                    <a:latin typeface="Arial"/>
                  </a:rPr>
                  <a:t>Five different radii of sphere are sampled within the spherical workspace. On each surface, 42 positions are selected. At each position, 25 orientations are selected. The selected orientations cannot deviate from the initial guess more than </a:t>
                </a:r>
                <a14:m>
                  <m:oMath xmlns:m="http://schemas.openxmlformats.org/officeDocument/2006/math">
                    <m:sSup>
                      <m:sSupPr>
                        <m:ctrlPr>
                          <a:rPr lang="en-US" altLang="zh-CN" b="0" i="1" smtClean="0">
                            <a:solidFill>
                              <a:prstClr val="black"/>
                            </a:solidFill>
                            <a:latin typeface="Cambria Math" panose="02040503050406030204" pitchFamily="18" charset="0"/>
                          </a:rPr>
                        </m:ctrlPr>
                      </m:sSupPr>
                      <m:e>
                        <m:r>
                          <a:rPr lang="en-US" altLang="zh-CN" b="0" i="1" smtClean="0">
                            <a:solidFill>
                              <a:prstClr val="black"/>
                            </a:solidFill>
                            <a:latin typeface="Cambria Math" panose="02040503050406030204" pitchFamily="18" charset="0"/>
                          </a:rPr>
                          <m:t>60</m:t>
                        </m:r>
                      </m:e>
                      <m:sup>
                        <m:r>
                          <a:rPr lang="en-US" altLang="zh-CN" b="0" i="1" smtClean="0">
                            <a:solidFill>
                              <a:prstClr val="black"/>
                            </a:solidFill>
                            <a:latin typeface="Cambria Math" panose="02040503050406030204" pitchFamily="18" charset="0"/>
                          </a:rPr>
                          <m:t>∘</m:t>
                        </m:r>
                      </m:sup>
                    </m:sSup>
                  </m:oMath>
                </a14:m>
                <a:r>
                  <a:rPr kumimoji="0" lang="en-US" altLang="zh-CN" sz="1800" b="0" i="0" u="none" strike="noStrike" kern="1200" cap="none" spc="0" normalizeH="0" noProof="0" dirty="0">
                    <a:ln>
                      <a:noFill/>
                    </a:ln>
                    <a:solidFill>
                      <a:prstClr val="black"/>
                    </a:solidFill>
                    <a:effectLst/>
                    <a:uLnTx/>
                    <a:uFillTx/>
                    <a:latin typeface="Arial"/>
                    <a:ea typeface="+mn-ea"/>
                    <a:cs typeface="+mn-cs"/>
                  </a:rPr>
                  <a:t>. The initial guess for the position is the center of the sphere.</a:t>
                </a:r>
              </a:p>
              <a:p>
                <a:pPr marL="0" lvl="0" indent="0">
                  <a:buNone/>
                </a:pPr>
                <a:endParaRPr kumimoji="0" lang="en-US" altLang="zh-CN" sz="1800" b="0" i="0" u="none" strike="noStrike" kern="1200" cap="none" spc="0" normalizeH="0" baseline="0" noProof="0" dirty="0">
                  <a:ln>
                    <a:noFill/>
                  </a:ln>
                  <a:solidFill>
                    <a:prstClr val="black"/>
                  </a:solidFill>
                  <a:effectLst/>
                  <a:uLnTx/>
                  <a:uFillTx/>
                  <a:latin typeface="Arial"/>
                  <a:ea typeface="+mn-ea"/>
                  <a:cs typeface="+mn-cs"/>
                </a:endParaRPr>
              </a:p>
              <a:p>
                <a:pPr marL="0" lvl="0" indent="0">
                  <a:buNone/>
                </a:pPr>
                <a:endParaRPr kumimoji="0" lang="en-US" altLang="zh-CN" sz="1800" b="0" i="0" u="none" strike="noStrike" kern="1200" cap="none" spc="0" normalizeH="0" baseline="0" noProof="0" dirty="0">
                  <a:ln>
                    <a:noFill/>
                  </a:ln>
                  <a:solidFill>
                    <a:prstClr val="black"/>
                  </a:solidFill>
                  <a:effectLst/>
                  <a:uLnTx/>
                  <a:uFillTx/>
                  <a:latin typeface="Arial"/>
                  <a:ea typeface="+mn-ea"/>
                  <a:cs typeface="+mn-cs"/>
                </a:endParaRPr>
              </a:p>
            </p:txBody>
          </p:sp>
        </mc:Choice>
        <mc:Fallback>
          <p:sp>
            <p:nvSpPr>
              <p:cNvPr id="5" name="Inhaltsplatzhalter 2">
                <a:extLst>
                  <a:ext uri="{FF2B5EF4-FFF2-40B4-BE49-F238E27FC236}">
                    <a16:creationId xmlns:a16="http://schemas.microsoft.com/office/drawing/2014/main" id="{0688C6D1-D027-7B0C-0324-4DAB0E73B590}"/>
                  </a:ext>
                </a:extLst>
              </p:cNvPr>
              <p:cNvSpPr txBox="1">
                <a:spLocks noRot="1" noChangeAspect="1" noMove="1" noResize="1" noEditPoints="1" noAdjustHandles="1" noChangeArrowheads="1" noChangeShapeType="1" noTextEdit="1"/>
              </p:cNvSpPr>
              <p:nvPr/>
            </p:nvSpPr>
            <p:spPr>
              <a:xfrm>
                <a:off x="731837" y="1412875"/>
                <a:ext cx="10728325" cy="4680000"/>
              </a:xfrm>
              <a:prstGeom prst="rect">
                <a:avLst/>
              </a:prstGeom>
              <a:blipFill>
                <a:blip r:embed="rId3"/>
                <a:stretch>
                  <a:fillRect l="-1307" t="-1695" r="-1420"/>
                </a:stretch>
              </a:blipFill>
            </p:spPr>
            <p:txBody>
              <a:bodyPr/>
              <a:lstStyle/>
              <a:p>
                <a:r>
                  <a:rPr lang="zh-CN" altLang="en-US">
                    <a:noFill/>
                  </a:rPr>
                  <a:t> </a:t>
                </a:r>
              </a:p>
            </p:txBody>
          </p:sp>
        </mc:Fallback>
      </mc:AlternateContent>
      <p:pic>
        <p:nvPicPr>
          <p:cNvPr id="14" name="图形 13">
            <a:extLst>
              <a:ext uri="{FF2B5EF4-FFF2-40B4-BE49-F238E27FC236}">
                <a16:creationId xmlns:a16="http://schemas.microsoft.com/office/drawing/2014/main" id="{690E5C6D-DC32-A49D-7CBD-748EEAA794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0776" y="3866663"/>
            <a:ext cx="3133799" cy="2350349"/>
          </a:xfrm>
          <a:prstGeom prst="rect">
            <a:avLst/>
          </a:prstGeom>
        </p:spPr>
      </p:pic>
      <p:pic>
        <p:nvPicPr>
          <p:cNvPr id="16" name="图形 15">
            <a:extLst>
              <a:ext uri="{FF2B5EF4-FFF2-40B4-BE49-F238E27FC236}">
                <a16:creationId xmlns:a16="http://schemas.microsoft.com/office/drawing/2014/main" id="{A5F4E437-0EA1-ED37-C7BB-86F80004F2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24400" y="4070837"/>
            <a:ext cx="2589336" cy="1942002"/>
          </a:xfrm>
          <a:prstGeom prst="rect">
            <a:avLst/>
          </a:prstGeom>
        </p:spPr>
      </p:pic>
      <p:sp>
        <p:nvSpPr>
          <p:cNvPr id="17" name="文本框 16">
            <a:extLst>
              <a:ext uri="{FF2B5EF4-FFF2-40B4-BE49-F238E27FC236}">
                <a16:creationId xmlns:a16="http://schemas.microsoft.com/office/drawing/2014/main" id="{E70D960B-A669-DA43-3CF6-F4B856F99ED3}"/>
              </a:ext>
            </a:extLst>
          </p:cNvPr>
          <p:cNvSpPr txBox="1"/>
          <p:nvPr/>
        </p:nvSpPr>
        <p:spPr>
          <a:xfrm>
            <a:off x="1161427" y="6169160"/>
            <a:ext cx="2484976" cy="276999"/>
          </a:xfrm>
          <a:prstGeom prst="rect">
            <a:avLst/>
          </a:prstGeom>
          <a:noFill/>
        </p:spPr>
        <p:txBody>
          <a:bodyPr wrap="none" rtlCol="0">
            <a:spAutoFit/>
          </a:bodyPr>
          <a:lstStyle/>
          <a:p>
            <a:r>
              <a:rPr lang="en-US" altLang="zh-CN" sz="1200" dirty="0"/>
              <a:t>42 positions on one sphere radius</a:t>
            </a:r>
            <a:endParaRPr lang="zh-CN" altLang="en-US" sz="1200" dirty="0"/>
          </a:p>
        </p:txBody>
      </p:sp>
      <p:sp>
        <p:nvSpPr>
          <p:cNvPr id="18" name="文本框 17">
            <a:extLst>
              <a:ext uri="{FF2B5EF4-FFF2-40B4-BE49-F238E27FC236}">
                <a16:creationId xmlns:a16="http://schemas.microsoft.com/office/drawing/2014/main" id="{55EDE103-FF5C-951E-7DC2-5BA0DB34C38E}"/>
              </a:ext>
            </a:extLst>
          </p:cNvPr>
          <p:cNvSpPr txBox="1"/>
          <p:nvPr/>
        </p:nvSpPr>
        <p:spPr>
          <a:xfrm>
            <a:off x="4625131" y="6171236"/>
            <a:ext cx="2917204" cy="276999"/>
          </a:xfrm>
          <a:prstGeom prst="rect">
            <a:avLst/>
          </a:prstGeom>
          <a:noFill/>
        </p:spPr>
        <p:txBody>
          <a:bodyPr wrap="square" rtlCol="0">
            <a:spAutoFit/>
          </a:bodyPr>
          <a:lstStyle/>
          <a:p>
            <a:r>
              <a:rPr lang="en-US" altLang="zh-CN" sz="1200" dirty="0"/>
              <a:t>25 orientations selected at each position</a:t>
            </a:r>
            <a:endParaRPr lang="zh-CN" altLang="en-US" sz="1200" dirty="0"/>
          </a:p>
        </p:txBody>
      </p:sp>
      <p:pic>
        <p:nvPicPr>
          <p:cNvPr id="20" name="图形 19">
            <a:extLst>
              <a:ext uri="{FF2B5EF4-FFF2-40B4-BE49-F238E27FC236}">
                <a16:creationId xmlns:a16="http://schemas.microsoft.com/office/drawing/2014/main" id="{51F3DF11-790C-625C-E821-E90E149716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3230" y="4131822"/>
            <a:ext cx="2589337" cy="1942003"/>
          </a:xfrm>
          <a:prstGeom prst="rect">
            <a:avLst/>
          </a:prstGeom>
        </p:spPr>
      </p:pic>
      <p:sp>
        <p:nvSpPr>
          <p:cNvPr id="21" name="文本框 20">
            <a:extLst>
              <a:ext uri="{FF2B5EF4-FFF2-40B4-BE49-F238E27FC236}">
                <a16:creationId xmlns:a16="http://schemas.microsoft.com/office/drawing/2014/main" id="{19BF91E5-74C4-EAF4-DF54-7B673674A473}"/>
              </a:ext>
            </a:extLst>
          </p:cNvPr>
          <p:cNvSpPr txBox="1"/>
          <p:nvPr/>
        </p:nvSpPr>
        <p:spPr>
          <a:xfrm>
            <a:off x="8508363" y="6171236"/>
            <a:ext cx="1985769" cy="276999"/>
          </a:xfrm>
          <a:prstGeom prst="rect">
            <a:avLst/>
          </a:prstGeom>
          <a:noFill/>
        </p:spPr>
        <p:txBody>
          <a:bodyPr wrap="square" rtlCol="0">
            <a:spAutoFit/>
          </a:bodyPr>
          <a:lstStyle/>
          <a:p>
            <a:r>
              <a:rPr lang="en-US" altLang="zh-CN" sz="1200" dirty="0"/>
              <a:t>Different cone orientations</a:t>
            </a:r>
            <a:endParaRPr lang="zh-CN" altLang="en-US" sz="1200" dirty="0"/>
          </a:p>
        </p:txBody>
      </p:sp>
    </p:spTree>
    <p:extLst>
      <p:ext uri="{BB962C8B-B14F-4D97-AF65-F5344CB8AC3E}">
        <p14:creationId xmlns:p14="http://schemas.microsoft.com/office/powerpoint/2010/main" val="3095743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Index</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prstClr val="black"/>
                </a:solidFill>
                <a:latin typeface="Arial"/>
              </a:rPr>
              <a:t>Motivation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prstClr val="black"/>
                </a:solidFill>
                <a:effectLst/>
                <a:uLnTx/>
                <a:uFillTx/>
                <a:latin typeface="Arial"/>
                <a:ea typeface="+mn-ea"/>
                <a:cs typeface="+mn-cs"/>
              </a:rPr>
              <a:t>Problem definition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prstClr val="black"/>
                </a:solidFill>
                <a:latin typeface="Arial"/>
              </a:rPr>
              <a:t>Proposed approach</a:t>
            </a: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prstClr val="black"/>
                </a:solidFill>
                <a:effectLst/>
                <a:uLnTx/>
                <a:uFillTx/>
                <a:latin typeface="Arial"/>
                <a:ea typeface="+mn-ea"/>
                <a:cs typeface="+mn-cs"/>
              </a:rPr>
              <a:t>Magnetic field model</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prstClr val="black"/>
                </a:solidFill>
                <a:effectLst/>
                <a:uLnTx/>
                <a:uFillTx/>
                <a:latin typeface="Arial"/>
                <a:ea typeface="+mn-ea"/>
                <a:cs typeface="+mn-cs"/>
              </a:rPr>
              <a:t>Gauss-Newton on manifold algorithm</a:t>
            </a:r>
            <a:endParaRPr kumimoji="0" lang="de-DE" altLang="zh-CN" sz="1800" b="0" i="0" u="none" strike="noStrike" kern="1200" cap="none" spc="0" normalizeH="0" baseline="0" noProof="0" dirty="0">
              <a:ln>
                <a:noFill/>
              </a:ln>
              <a:solidFill>
                <a:prstClr val="black"/>
              </a:solidFill>
              <a:effectLst/>
              <a:uLnTx/>
              <a:uFillTx/>
              <a:latin typeface="Arial"/>
              <a:ea typeface="+mn-ea"/>
              <a:cs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prstClr val="black"/>
                </a:solidFill>
                <a:effectLst/>
                <a:uLnTx/>
                <a:uFillTx/>
                <a:latin typeface="Arial"/>
                <a:ea typeface="+mn-ea"/>
                <a:cs typeface="+mn-cs"/>
              </a:rPr>
              <a:t>Optimization of the sensor configuration</a:t>
            </a:r>
            <a:endParaRPr kumimoji="0" lang="de-DE" altLang="zh-CN" sz="1800" b="0" i="0" u="none" strike="noStrike" kern="1200" cap="none" spc="0" normalizeH="0" baseline="0" noProof="0" dirty="0">
              <a:ln>
                <a:noFill/>
              </a:ln>
              <a:solidFill>
                <a:prstClr val="black"/>
              </a:solidFill>
              <a:effectLst/>
              <a:uLnTx/>
              <a:uFillTx/>
              <a:latin typeface="Arial"/>
              <a:ea typeface="+mn-ea"/>
              <a:cs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prstClr val="black"/>
                </a:solidFill>
                <a:effectLst/>
                <a:uLnTx/>
                <a:uFillTx/>
                <a:latin typeface="Arial"/>
                <a:ea typeface="+mn-ea"/>
                <a:cs typeface="+mn-cs"/>
              </a:rPr>
              <a:t>Experiments</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prstClr val="black"/>
                </a:solidFill>
                <a:latin typeface="Arial"/>
              </a:rPr>
              <a:t>Conclusion and outlooks</a:t>
            </a:r>
            <a:endParaRPr kumimoji="0" lang="de-DE" altLang="zh-CN" sz="1800" b="0" i="0" u="none" strike="noStrike" kern="1200" cap="none" spc="0" normalizeH="0" baseline="0" noProof="0" dirty="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845658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en-US" dirty="0"/>
              <a:t>Comparison with MATLAB’s algorithm</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mc:Choice xmlns:a14="http://schemas.microsoft.com/office/drawing/2010/main" Requires="a14">
          <p:graphicFrame>
            <p:nvGraphicFramePr>
              <p:cNvPr id="3" name="表格 2">
                <a:extLst>
                  <a:ext uri="{FF2B5EF4-FFF2-40B4-BE49-F238E27FC236}">
                    <a16:creationId xmlns:a16="http://schemas.microsoft.com/office/drawing/2014/main" id="{EB59AF12-2543-A674-AC43-32A085C7AC41}"/>
                  </a:ext>
                </a:extLst>
              </p:cNvPr>
              <p:cNvGraphicFramePr>
                <a:graphicFrameLocks noGrp="1"/>
              </p:cNvGraphicFramePr>
              <p:nvPr>
                <p:extLst>
                  <p:ext uri="{D42A27DB-BD31-4B8C-83A1-F6EECF244321}">
                    <p14:modId xmlns:p14="http://schemas.microsoft.com/office/powerpoint/2010/main" val="2378333258"/>
                  </p:ext>
                </p:extLst>
              </p:nvPr>
            </p:nvGraphicFramePr>
            <p:xfrm>
              <a:off x="1148159" y="1981200"/>
              <a:ext cx="9895680" cy="1259840"/>
            </p:xfrm>
            <a:graphic>
              <a:graphicData uri="http://schemas.openxmlformats.org/drawingml/2006/table">
                <a:tbl>
                  <a:tblPr firstRow="1" bandRow="1">
                    <a:tableStyleId>{5C22544A-7EE6-4342-B048-85BDC9FD1C3A}</a:tableStyleId>
                  </a:tblPr>
                  <a:tblGrid>
                    <a:gridCol w="3298560">
                      <a:extLst>
                        <a:ext uri="{9D8B030D-6E8A-4147-A177-3AD203B41FA5}">
                          <a16:colId xmlns:a16="http://schemas.microsoft.com/office/drawing/2014/main" val="3454348096"/>
                        </a:ext>
                      </a:extLst>
                    </a:gridCol>
                    <a:gridCol w="3298560">
                      <a:extLst>
                        <a:ext uri="{9D8B030D-6E8A-4147-A177-3AD203B41FA5}">
                          <a16:colId xmlns:a16="http://schemas.microsoft.com/office/drawing/2014/main" val="2360863871"/>
                        </a:ext>
                      </a:extLst>
                    </a:gridCol>
                    <a:gridCol w="3298560">
                      <a:extLst>
                        <a:ext uri="{9D8B030D-6E8A-4147-A177-3AD203B41FA5}">
                          <a16:colId xmlns:a16="http://schemas.microsoft.com/office/drawing/2014/main" val="4047488435"/>
                        </a:ext>
                      </a:extLst>
                    </a:gridCol>
                  </a:tblGrid>
                  <a:tr h="370840">
                    <a:tc>
                      <a:txBody>
                        <a:bodyPr/>
                        <a:lstStyle/>
                        <a:p>
                          <a:endParaRPr lang="zh-CN" altLang="en-US" sz="1400" dirty="0"/>
                        </a:p>
                      </a:txBody>
                      <a:tcPr/>
                    </a:tc>
                    <a:tc>
                      <a:txBody>
                        <a:bodyPr/>
                        <a:lstStyle/>
                        <a:p>
                          <a:pPr algn="ctr"/>
                          <a:r>
                            <a:rPr lang="en-US" altLang="zh-CN" sz="1400" dirty="0"/>
                            <a:t>MATLAB’s algorithm</a:t>
                          </a:r>
                          <a:endParaRPr lang="zh-CN" altLang="en-US" sz="1400" dirty="0"/>
                        </a:p>
                      </a:txBody>
                      <a:tcPr/>
                    </a:tc>
                    <a:tc>
                      <a:txBody>
                        <a:bodyPr/>
                        <a:lstStyle/>
                        <a:p>
                          <a:pPr algn="ctr"/>
                          <a:r>
                            <a:rPr lang="en-US" altLang="zh-CN" sz="1400" dirty="0"/>
                            <a:t>Gauss-Newton on manifold</a:t>
                          </a:r>
                          <a:endParaRPr lang="zh-CN" altLang="en-US" sz="1400" dirty="0"/>
                        </a:p>
                      </a:txBody>
                      <a:tcPr/>
                    </a:tc>
                    <a:extLst>
                      <a:ext uri="{0D108BD9-81ED-4DB2-BD59-A6C34878D82A}">
                        <a16:rowId xmlns:a16="http://schemas.microsoft.com/office/drawing/2014/main" val="1992704397"/>
                      </a:ext>
                    </a:extLst>
                  </a:tr>
                  <a:tr h="370840">
                    <a:tc>
                      <a:txBody>
                        <a:bodyPr/>
                        <a:lstStyle/>
                        <a:p>
                          <a:r>
                            <a:rPr lang="en-US" altLang="zh-CN" sz="1400" dirty="0"/>
                            <a:t>Convergence rate</a:t>
                          </a:r>
                          <a:endParaRPr lang="zh-CN"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100%</m:t>
                                </m:r>
                              </m:oMath>
                            </m:oMathPara>
                          </a14:m>
                          <a:endParaRPr lang="zh-CN"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100%</m:t>
                                </m:r>
                              </m:oMath>
                            </m:oMathPara>
                          </a14:m>
                          <a:endParaRPr lang="zh-CN" altLang="en-US" sz="1400" dirty="0"/>
                        </a:p>
                      </a:txBody>
                      <a:tcPr/>
                    </a:tc>
                    <a:extLst>
                      <a:ext uri="{0D108BD9-81ED-4DB2-BD59-A6C34878D82A}">
                        <a16:rowId xmlns:a16="http://schemas.microsoft.com/office/drawing/2014/main" val="1670522559"/>
                      </a:ext>
                    </a:extLst>
                  </a:tr>
                  <a:tr h="370840">
                    <a:tc>
                      <a:txBody>
                        <a:bodyPr/>
                        <a:lstStyle/>
                        <a:p>
                          <a:r>
                            <a:rPr lang="en-US" altLang="zh-CN" sz="1400" dirty="0"/>
                            <a:t>Average time for solving one test set of 5250 configurations</a:t>
                          </a:r>
                          <a:endParaRPr lang="zh-CN" altLang="en-US"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180.39</m:t>
                                </m:r>
                                <m:r>
                                  <a:rPr lang="en-US" altLang="zh-CN" sz="1400" i="1" dirty="0" smtClean="0">
                                    <a:latin typeface="Cambria Math" panose="02040503050406030204" pitchFamily="18" charset="0"/>
                                  </a:rPr>
                                  <m:t>𝑠</m:t>
                                </m:r>
                              </m:oMath>
                            </m:oMathPara>
                          </a14:m>
                          <a:endParaRPr lang="zh-CN" altLang="en-US"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1.68</m:t>
                                </m:r>
                                <m:r>
                                  <a:rPr lang="en-US" altLang="zh-CN" sz="1400" i="1" dirty="0" smtClean="0">
                                    <a:latin typeface="Cambria Math" panose="02040503050406030204" pitchFamily="18" charset="0"/>
                                  </a:rPr>
                                  <m:t>𝑠</m:t>
                                </m:r>
                              </m:oMath>
                            </m:oMathPara>
                          </a14:m>
                          <a:endParaRPr lang="zh-CN" altLang="en-US" sz="1400" dirty="0"/>
                        </a:p>
                      </a:txBody>
                      <a:tcPr/>
                    </a:tc>
                    <a:extLst>
                      <a:ext uri="{0D108BD9-81ED-4DB2-BD59-A6C34878D82A}">
                        <a16:rowId xmlns:a16="http://schemas.microsoft.com/office/drawing/2014/main" val="200195872"/>
                      </a:ext>
                    </a:extLst>
                  </a:tr>
                </a:tbl>
              </a:graphicData>
            </a:graphic>
          </p:graphicFrame>
        </mc:Choice>
        <mc:Fallback>
          <p:graphicFrame>
            <p:nvGraphicFramePr>
              <p:cNvPr id="3" name="表格 2">
                <a:extLst>
                  <a:ext uri="{FF2B5EF4-FFF2-40B4-BE49-F238E27FC236}">
                    <a16:creationId xmlns:a16="http://schemas.microsoft.com/office/drawing/2014/main" id="{EB59AF12-2543-A674-AC43-32A085C7AC41}"/>
                  </a:ext>
                </a:extLst>
              </p:cNvPr>
              <p:cNvGraphicFramePr>
                <a:graphicFrameLocks noGrp="1"/>
              </p:cNvGraphicFramePr>
              <p:nvPr>
                <p:extLst>
                  <p:ext uri="{D42A27DB-BD31-4B8C-83A1-F6EECF244321}">
                    <p14:modId xmlns:p14="http://schemas.microsoft.com/office/powerpoint/2010/main" val="2378333258"/>
                  </p:ext>
                </p:extLst>
              </p:nvPr>
            </p:nvGraphicFramePr>
            <p:xfrm>
              <a:off x="1148159" y="1981200"/>
              <a:ext cx="9895680" cy="1259840"/>
            </p:xfrm>
            <a:graphic>
              <a:graphicData uri="http://schemas.openxmlformats.org/drawingml/2006/table">
                <a:tbl>
                  <a:tblPr firstRow="1" bandRow="1">
                    <a:tableStyleId>{5C22544A-7EE6-4342-B048-85BDC9FD1C3A}</a:tableStyleId>
                  </a:tblPr>
                  <a:tblGrid>
                    <a:gridCol w="3298560">
                      <a:extLst>
                        <a:ext uri="{9D8B030D-6E8A-4147-A177-3AD203B41FA5}">
                          <a16:colId xmlns:a16="http://schemas.microsoft.com/office/drawing/2014/main" val="3454348096"/>
                        </a:ext>
                      </a:extLst>
                    </a:gridCol>
                    <a:gridCol w="3298560">
                      <a:extLst>
                        <a:ext uri="{9D8B030D-6E8A-4147-A177-3AD203B41FA5}">
                          <a16:colId xmlns:a16="http://schemas.microsoft.com/office/drawing/2014/main" val="2360863871"/>
                        </a:ext>
                      </a:extLst>
                    </a:gridCol>
                    <a:gridCol w="3298560">
                      <a:extLst>
                        <a:ext uri="{9D8B030D-6E8A-4147-A177-3AD203B41FA5}">
                          <a16:colId xmlns:a16="http://schemas.microsoft.com/office/drawing/2014/main" val="4047488435"/>
                        </a:ext>
                      </a:extLst>
                    </a:gridCol>
                  </a:tblGrid>
                  <a:tr h="370840">
                    <a:tc>
                      <a:txBody>
                        <a:bodyPr/>
                        <a:lstStyle/>
                        <a:p>
                          <a:endParaRPr lang="zh-CN" altLang="en-US" sz="1400" dirty="0"/>
                        </a:p>
                      </a:txBody>
                      <a:tcPr/>
                    </a:tc>
                    <a:tc>
                      <a:txBody>
                        <a:bodyPr/>
                        <a:lstStyle/>
                        <a:p>
                          <a:pPr algn="ctr"/>
                          <a:r>
                            <a:rPr lang="en-US" altLang="zh-CN" sz="1400" dirty="0"/>
                            <a:t>MATLAB’s algorithm</a:t>
                          </a:r>
                          <a:endParaRPr lang="zh-CN" altLang="en-US" sz="1400" dirty="0"/>
                        </a:p>
                      </a:txBody>
                      <a:tcPr/>
                    </a:tc>
                    <a:tc>
                      <a:txBody>
                        <a:bodyPr/>
                        <a:lstStyle/>
                        <a:p>
                          <a:pPr algn="ctr"/>
                          <a:r>
                            <a:rPr lang="en-US" altLang="zh-CN" sz="1400" dirty="0"/>
                            <a:t>Gauss-Newton on manifold</a:t>
                          </a:r>
                          <a:endParaRPr lang="zh-CN" altLang="en-US" sz="1400" dirty="0"/>
                        </a:p>
                      </a:txBody>
                      <a:tcPr/>
                    </a:tc>
                    <a:extLst>
                      <a:ext uri="{0D108BD9-81ED-4DB2-BD59-A6C34878D82A}">
                        <a16:rowId xmlns:a16="http://schemas.microsoft.com/office/drawing/2014/main" val="1992704397"/>
                      </a:ext>
                    </a:extLst>
                  </a:tr>
                  <a:tr h="370840">
                    <a:tc>
                      <a:txBody>
                        <a:bodyPr/>
                        <a:lstStyle/>
                        <a:p>
                          <a:r>
                            <a:rPr lang="en-US" altLang="zh-CN" sz="1400" dirty="0"/>
                            <a:t>Convergence rate</a:t>
                          </a:r>
                          <a:endParaRPr lang="zh-CN" altLang="en-US" sz="1400" dirty="0"/>
                        </a:p>
                      </a:txBody>
                      <a:tcPr/>
                    </a:tc>
                    <a:tc>
                      <a:txBody>
                        <a:bodyPr/>
                        <a:lstStyle/>
                        <a:p>
                          <a:endParaRPr lang="zh-CN"/>
                        </a:p>
                      </a:txBody>
                      <a:tcPr>
                        <a:blipFill>
                          <a:blip r:embed="rId3"/>
                          <a:stretch>
                            <a:fillRect l="-100000" t="-103279" r="-100554" b="-155738"/>
                          </a:stretch>
                        </a:blipFill>
                      </a:tcPr>
                    </a:tc>
                    <a:tc>
                      <a:txBody>
                        <a:bodyPr/>
                        <a:lstStyle/>
                        <a:p>
                          <a:endParaRPr lang="zh-CN"/>
                        </a:p>
                      </a:txBody>
                      <a:tcPr>
                        <a:blipFill>
                          <a:blip r:embed="rId3"/>
                          <a:stretch>
                            <a:fillRect l="-200370" t="-103279" r="-739" b="-155738"/>
                          </a:stretch>
                        </a:blipFill>
                      </a:tcPr>
                    </a:tc>
                    <a:extLst>
                      <a:ext uri="{0D108BD9-81ED-4DB2-BD59-A6C34878D82A}">
                        <a16:rowId xmlns:a16="http://schemas.microsoft.com/office/drawing/2014/main" val="1670522559"/>
                      </a:ext>
                    </a:extLst>
                  </a:tr>
                  <a:tr h="518160">
                    <a:tc>
                      <a:txBody>
                        <a:bodyPr/>
                        <a:lstStyle/>
                        <a:p>
                          <a:r>
                            <a:rPr lang="en-US" altLang="zh-CN" sz="1400" dirty="0"/>
                            <a:t>Average time for solving one test set of 5250 configurations</a:t>
                          </a:r>
                          <a:endParaRPr lang="zh-CN" altLang="en-US" sz="1400" dirty="0"/>
                        </a:p>
                      </a:txBody>
                      <a:tcPr/>
                    </a:tc>
                    <a:tc>
                      <a:txBody>
                        <a:bodyPr/>
                        <a:lstStyle/>
                        <a:p>
                          <a:endParaRPr lang="zh-CN"/>
                        </a:p>
                      </a:txBody>
                      <a:tcPr>
                        <a:blipFill>
                          <a:blip r:embed="rId3"/>
                          <a:stretch>
                            <a:fillRect l="-100000" t="-145882" r="-100554" b="-11765"/>
                          </a:stretch>
                        </a:blipFill>
                      </a:tcPr>
                    </a:tc>
                    <a:tc>
                      <a:txBody>
                        <a:bodyPr/>
                        <a:lstStyle/>
                        <a:p>
                          <a:endParaRPr lang="zh-CN"/>
                        </a:p>
                      </a:txBody>
                      <a:tcPr>
                        <a:blipFill>
                          <a:blip r:embed="rId3"/>
                          <a:stretch>
                            <a:fillRect l="-200370" t="-145882" r="-739" b="-11765"/>
                          </a:stretch>
                        </a:blipFill>
                      </a:tcPr>
                    </a:tc>
                    <a:extLst>
                      <a:ext uri="{0D108BD9-81ED-4DB2-BD59-A6C34878D82A}">
                        <a16:rowId xmlns:a16="http://schemas.microsoft.com/office/drawing/2014/main" val="200195872"/>
                      </a:ext>
                    </a:extLst>
                  </a:tr>
                </a:tbl>
              </a:graphicData>
            </a:graphic>
          </p:graphicFrame>
        </mc:Fallback>
      </mc:AlternateContent>
      <p:sp>
        <p:nvSpPr>
          <p:cNvPr id="7" name="Inhaltsplatzhalter 2">
            <a:extLst>
              <a:ext uri="{FF2B5EF4-FFF2-40B4-BE49-F238E27FC236}">
                <a16:creationId xmlns:a16="http://schemas.microsoft.com/office/drawing/2014/main" id="{ED90C9F5-8CD4-8A03-A720-754EC75461A7}"/>
              </a:ext>
            </a:extLst>
          </p:cNvPr>
          <p:cNvSpPr txBox="1">
            <a:spLocks/>
          </p:cNvSpPr>
          <p:nvPr/>
        </p:nvSpPr>
        <p:spPr>
          <a:xfrm>
            <a:off x="731837" y="3505199"/>
            <a:ext cx="10728325" cy="2587675"/>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kumimoji="0" lang="en-US" altLang="zh-CN" sz="1800" b="0" i="0" u="none" strike="noStrike" kern="1200" cap="none" spc="0" normalizeH="0" baseline="0" noProof="0" dirty="0">
                <a:ln>
                  <a:noFill/>
                </a:ln>
                <a:solidFill>
                  <a:prstClr val="black"/>
                </a:solidFill>
                <a:effectLst/>
                <a:uLnTx/>
                <a:uFillTx/>
                <a:latin typeface="Arial"/>
                <a:ea typeface="+mn-ea"/>
                <a:cs typeface="+mn-cs"/>
              </a:rPr>
              <a:t>The Gauss-Newton on manifold algorithm is ~100 times faster than the MATLAB’s algorithm. </a:t>
            </a:r>
          </a:p>
          <a:p>
            <a:pPr marL="0" lvl="0" indent="0">
              <a:buNone/>
            </a:pPr>
            <a:endParaRPr kumimoji="0" lang="en-US" altLang="zh-CN" sz="1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130421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Index</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schemeClr val="bg1">
                    <a:lumMod val="85000"/>
                  </a:schemeClr>
                </a:solidFill>
                <a:latin typeface="Arial"/>
              </a:rPr>
              <a:t>Motivation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Problem definition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Magnetic field model</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Gauss-Newton on manifold algorithm</a:t>
            </a:r>
            <a:endPar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effectLst/>
                <a:uLnTx/>
                <a:uFillTx/>
                <a:latin typeface="Arial"/>
                <a:ea typeface="+mn-ea"/>
                <a:cs typeface="+mn-cs"/>
              </a:rPr>
              <a:t>Optimization of the sensor configuration</a:t>
            </a:r>
            <a:endParaRPr kumimoji="0" lang="de-DE" altLang="zh-CN" sz="1800" b="0" i="0" u="none" strike="noStrike" kern="1200" cap="none" spc="0" normalizeH="0" baseline="0" noProof="0" dirty="0">
              <a:ln>
                <a:noFill/>
              </a:ln>
              <a:effectLst/>
              <a:uLnTx/>
              <a:uFillTx/>
              <a:latin typeface="Arial"/>
              <a:ea typeface="+mn-ea"/>
              <a:cs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Experiments</a:t>
            </a:r>
          </a:p>
          <a:p>
            <a:pPr>
              <a:defRPr/>
            </a:pPr>
            <a:r>
              <a:rPr lang="de-DE" altLang="zh-CN" dirty="0">
                <a:solidFill>
                  <a:schemeClr val="bg1">
                    <a:lumMod val="85000"/>
                  </a:schemeClr>
                </a:solidFill>
                <a:latin typeface="Arial"/>
              </a:rPr>
              <a:t>Conclusion and outlooks</a:t>
            </a:r>
            <a:endPar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Arial"/>
            </a:endParaRPr>
          </a:p>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107555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Optimization criteria -</a:t>
                </a:r>
                <a:r>
                  <a:rPr kumimoji="0" lang="de-DE" altLang="zh-CN" sz="2800" b="0" i="0" u="none" strike="noStrike" kern="1200" cap="none" spc="0" normalizeH="0" baseline="0" noProof="0" dirty="0">
                    <a:ln>
                      <a:noFill/>
                    </a:ln>
                    <a:solidFill>
                      <a:prstClr val="black"/>
                    </a:solidFill>
                    <a:effectLst/>
                    <a:uLnTx/>
                    <a:uFillTx/>
                    <a:latin typeface="Arial"/>
                    <a:ea typeface="+mn-ea"/>
                    <a:cs typeface="+mn-cs"/>
                  </a:rPr>
                  <a:t> Minimum singular value </a:t>
                </a:r>
                <a14:m>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𝜎</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𝑚𝑖𝑛</m:t>
                        </m:r>
                      </m:sub>
                    </m:sSub>
                  </m:oMath>
                </a14:m>
                <a:endParaRPr lang="de-CH" dirty="0"/>
              </a:p>
            </p:txBody>
          </p:sp>
        </mc:Choice>
        <mc:Fallback xmlns="">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17007"/>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mc:Choice xmlns:a14="http://schemas.microsoft.com/office/drawing/2010/main" Requires="a14">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990600"/>
                <a:ext cx="10728325" cy="5102275"/>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altLang="zh-CN" b="0" dirty="0"/>
                  <a:t>The linear model at certain configuration </a:t>
                </a:r>
                <a14:m>
                  <m:oMath xmlns:m="http://schemas.openxmlformats.org/officeDocument/2006/math">
                    <m:sSup>
                      <m:sSupPr>
                        <m:ctrlPr>
                          <a:rPr lang="en-US"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𝑝</m:t>
                        </m:r>
                      </m:e>
                      <m:sup>
                        <m:r>
                          <a:rPr lang="en-US" altLang="zh-CN" i="1">
                            <a:solidFill>
                              <a:prstClr val="black"/>
                            </a:solidFill>
                            <a:latin typeface="Cambria Math" panose="02040503050406030204" pitchFamily="18" charset="0"/>
                          </a:rPr>
                          <m:t>∗</m:t>
                        </m:r>
                      </m:sup>
                    </m:sSup>
                    <m:r>
                      <a:rPr lang="en-US" altLang="zh-CN" i="1">
                        <a:solidFill>
                          <a:prstClr val="black"/>
                        </a:solidFill>
                        <a:latin typeface="Cambria Math" panose="02040503050406030204" pitchFamily="18" charset="0"/>
                      </a:rPr>
                      <m:t>,</m:t>
                    </m:r>
                    <m:sSup>
                      <m:sSupPr>
                        <m:ctrlPr>
                          <a:rPr lang="en-US"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𝑅</m:t>
                        </m:r>
                      </m:e>
                      <m:sup>
                        <m:r>
                          <a:rPr lang="en-US" altLang="zh-CN" i="1">
                            <a:solidFill>
                              <a:prstClr val="black"/>
                            </a:solidFill>
                            <a:latin typeface="Cambria Math" panose="02040503050406030204" pitchFamily="18" charset="0"/>
                          </a:rPr>
                          <m:t>∗</m:t>
                        </m:r>
                      </m:sup>
                    </m:sSup>
                  </m:oMath>
                </a14:m>
                <a:r>
                  <a:rPr lang="en-US" altLang="zh-CN" b="0" dirty="0"/>
                  <a:t>: </a:t>
                </a:r>
                <a14:m>
                  <m:oMath xmlns:m="http://schemas.openxmlformats.org/officeDocument/2006/math">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𝐵</m:t>
                    </m:r>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𝐽</m:t>
                    </m:r>
                    <m:d>
                      <m:dPr>
                        <m:ctrlPr>
                          <a:rPr lang="en-US" altLang="zh-CN" b="0" i="1" smtClean="0">
                            <a:solidFill>
                              <a:prstClr val="black"/>
                            </a:solidFill>
                            <a:latin typeface="Cambria Math" panose="02040503050406030204" pitchFamily="18" charset="0"/>
                          </a:rPr>
                        </m:ctrlPr>
                      </m:dPr>
                      <m:e>
                        <m:sSup>
                          <m:sSupPr>
                            <m:ctrlPr>
                              <a:rPr lang="en-US" altLang="zh-CN" b="0" i="1" smtClean="0">
                                <a:solidFill>
                                  <a:prstClr val="black"/>
                                </a:solidFill>
                                <a:latin typeface="Cambria Math" panose="02040503050406030204" pitchFamily="18" charset="0"/>
                              </a:rPr>
                            </m:ctrlPr>
                          </m:sSupPr>
                          <m:e>
                            <m:r>
                              <a:rPr lang="en-US" altLang="zh-CN" b="0" i="1" smtClean="0">
                                <a:solidFill>
                                  <a:prstClr val="black"/>
                                </a:solidFill>
                                <a:latin typeface="Cambria Math" panose="02040503050406030204" pitchFamily="18" charset="0"/>
                              </a:rPr>
                              <m:t>𝑝</m:t>
                            </m:r>
                          </m:e>
                          <m:sup>
                            <m:r>
                              <a:rPr lang="en-US" altLang="zh-CN" b="0" i="1" smtClean="0">
                                <a:solidFill>
                                  <a:prstClr val="black"/>
                                </a:solidFill>
                                <a:latin typeface="Cambria Math" panose="02040503050406030204" pitchFamily="18" charset="0"/>
                              </a:rPr>
                              <m:t>∗</m:t>
                            </m:r>
                          </m:sup>
                        </m:sSup>
                        <m:r>
                          <a:rPr lang="en-US" altLang="zh-CN" b="0" i="1" smtClean="0">
                            <a:solidFill>
                              <a:prstClr val="black"/>
                            </a:solidFill>
                            <a:latin typeface="Cambria Math" panose="02040503050406030204" pitchFamily="18" charset="0"/>
                          </a:rPr>
                          <m:t>,</m:t>
                        </m:r>
                        <m:sSup>
                          <m:sSupPr>
                            <m:ctrlPr>
                              <a:rPr lang="en-US" altLang="zh-CN" b="0" i="1" smtClean="0">
                                <a:solidFill>
                                  <a:prstClr val="black"/>
                                </a:solidFill>
                                <a:latin typeface="Cambria Math" panose="02040503050406030204" pitchFamily="18" charset="0"/>
                              </a:rPr>
                            </m:ctrlPr>
                          </m:sSupPr>
                          <m:e>
                            <m:r>
                              <a:rPr lang="en-US" altLang="zh-CN" b="0" i="1" smtClean="0">
                                <a:solidFill>
                                  <a:prstClr val="black"/>
                                </a:solidFill>
                                <a:latin typeface="Cambria Math" panose="02040503050406030204" pitchFamily="18" charset="0"/>
                              </a:rPr>
                              <m:t>𝑅</m:t>
                            </m:r>
                          </m:e>
                          <m:sup>
                            <m:r>
                              <a:rPr lang="en-US" altLang="zh-CN" b="0" i="1" smtClean="0">
                                <a:solidFill>
                                  <a:prstClr val="black"/>
                                </a:solidFill>
                                <a:latin typeface="Cambria Math" panose="02040503050406030204" pitchFamily="18" charset="0"/>
                              </a:rPr>
                              <m:t>∗</m:t>
                            </m:r>
                          </m:sup>
                        </m:sSup>
                      </m:e>
                    </m:d>
                    <m:d>
                      <m:dPr>
                        <m:begChr m:val="["/>
                        <m:endChr m:val="]"/>
                        <m:ctrlPr>
                          <a:rPr lang="en-US" altLang="zh-CN" b="0" i="1" smtClean="0">
                            <a:solidFill>
                              <a:prstClr val="black"/>
                            </a:solidFill>
                            <a:latin typeface="Cambria Math" panose="02040503050406030204" pitchFamily="18" charset="0"/>
                          </a:rPr>
                        </m:ctrlPr>
                      </m:dPr>
                      <m:e>
                        <m:m>
                          <m:mPr>
                            <m:mcs>
                              <m:mc>
                                <m:mcPr>
                                  <m:count m:val="1"/>
                                  <m:mcJc m:val="center"/>
                                </m:mcPr>
                              </m:mc>
                            </m:mcs>
                            <m:ctrlPr>
                              <a:rPr lang="en-US" altLang="zh-CN" b="0" i="1" smtClean="0">
                                <a:solidFill>
                                  <a:prstClr val="black"/>
                                </a:solidFill>
                                <a:latin typeface="Cambria Math" panose="02040503050406030204" pitchFamily="18" charset="0"/>
                              </a:rPr>
                            </m:ctrlPr>
                          </m:mPr>
                          <m:mr>
                            <m:e>
                              <m:r>
                                <m:rPr>
                                  <m:sty m:val="p"/>
                                </m:rPr>
                                <a:rPr lang="en-US" altLang="zh-CN" b="0" i="0" smtClean="0">
                                  <a:solidFill>
                                    <a:prstClr val="black"/>
                                  </a:solidFill>
                                  <a:latin typeface="Cambria Math" panose="02040503050406030204" pitchFamily="18" charset="0"/>
                                </a:rPr>
                                <m:t>Δ</m:t>
                              </m:r>
                              <m:r>
                                <a:rPr lang="en-US" altLang="zh-CN" b="0" i="1" smtClean="0">
                                  <a:solidFill>
                                    <a:prstClr val="black"/>
                                  </a:solidFill>
                                  <a:latin typeface="Cambria Math" panose="02040503050406030204" pitchFamily="18" charset="0"/>
                                </a:rPr>
                                <m:t>𝑝</m:t>
                              </m:r>
                            </m:e>
                          </m:mr>
                          <m:mr>
                            <m:e>
                              <m:r>
                                <m:rPr>
                                  <m:sty m:val="p"/>
                                </m:rPr>
                                <a:rPr lang="en-US" altLang="zh-CN" b="0" i="0" smtClean="0">
                                  <a:solidFill>
                                    <a:prstClr val="black"/>
                                  </a:solidFill>
                                  <a:latin typeface="Cambria Math" panose="02040503050406030204" pitchFamily="18" charset="0"/>
                                </a:rPr>
                                <m:t>Δ</m:t>
                              </m:r>
                              <m:r>
                                <a:rPr lang="en-US" altLang="zh-CN" b="0" i="1" smtClean="0">
                                  <a:solidFill>
                                    <a:prstClr val="black"/>
                                  </a:solidFill>
                                  <a:latin typeface="Cambria Math" panose="02040503050406030204" pitchFamily="18" charset="0"/>
                                </a:rPr>
                                <m:t>𝜔</m:t>
                              </m:r>
                            </m:e>
                          </m:mr>
                        </m:m>
                      </m:e>
                    </m:d>
                    <m:r>
                      <a:rPr lang="en-US" altLang="zh-CN" b="0" i="0"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𝐽</m:t>
                    </m:r>
                    <m:r>
                      <m:rPr>
                        <m:sty m:val="p"/>
                      </m:rPr>
                      <a:rPr lang="en-US" altLang="zh-CN" b="0" i="0" smtClean="0">
                        <a:solidFill>
                          <a:prstClr val="black"/>
                        </a:solidFill>
                        <a:latin typeface="Cambria Math" panose="02040503050406030204" pitchFamily="18" charset="0"/>
                      </a:rPr>
                      <m:t>Δ</m:t>
                    </m:r>
                    <m:r>
                      <a:rPr lang="en-US" altLang="zh-CN" b="0" i="1" smtClean="0">
                        <a:solidFill>
                          <a:prstClr val="black"/>
                        </a:solidFill>
                        <a:latin typeface="Cambria Math" panose="02040503050406030204" pitchFamily="18" charset="0"/>
                      </a:rPr>
                      <m:t>𝑥</m:t>
                    </m:r>
                  </m:oMath>
                </a14:m>
                <a:endParaRPr kumimoji="0" lang="de-DE" altLang="zh-CN" sz="1800" b="0" i="0" u="none" strike="noStrike" kern="1200" cap="none" spc="0" normalizeH="0" noProof="0" dirty="0">
                  <a:ln>
                    <a:noFill/>
                  </a:ln>
                  <a:solidFill>
                    <a:prstClr val="black"/>
                  </a:solidFill>
                  <a:effectLst/>
                  <a:uLnTx/>
                  <a:uFillTx/>
                  <a:latin typeface="Arial"/>
                  <a:ea typeface="+mn-ea"/>
                  <a:cs typeface="+mn-cs"/>
                </a:endParaRPr>
              </a:p>
              <a:p>
                <a:pPr marL="0" indent="0">
                  <a:buNone/>
                  <a:defRPr/>
                </a:pPr>
                <a:r>
                  <a:rPr lang="de-DE" altLang="zh-CN" dirty="0">
                    <a:solidFill>
                      <a:prstClr val="black"/>
                    </a:solidFill>
                    <a:latin typeface="Arial"/>
                  </a:rPr>
                  <a:t>Singular value decomposition of </a:t>
                </a:r>
                <a14:m>
                  <m:oMath xmlns:m="http://schemas.openxmlformats.org/officeDocument/2006/math">
                    <m:r>
                      <a:rPr lang="en-US" altLang="zh-CN" b="0" i="1" smtClean="0">
                        <a:solidFill>
                          <a:prstClr val="black"/>
                        </a:solidFill>
                        <a:latin typeface="Cambria Math" panose="02040503050406030204" pitchFamily="18" charset="0"/>
                      </a:rPr>
                      <m:t>𝐽</m:t>
                    </m:r>
                    <m:r>
                      <a:rPr lang="en-US" altLang="zh-CN" b="0" i="1" smtClean="0">
                        <a:solidFill>
                          <a:prstClr val="black"/>
                        </a:solidFill>
                        <a:latin typeface="Cambria Math" panose="02040503050406030204" pitchFamily="18" charset="0"/>
                      </a:rPr>
                      <m:t>∈</m:t>
                    </m:r>
                    <m:sSup>
                      <m:sSupPr>
                        <m:ctrlPr>
                          <a:rPr lang="en-US" altLang="zh-CN" b="0" i="1" smtClean="0">
                            <a:solidFill>
                              <a:prstClr val="black"/>
                            </a:solidFill>
                            <a:latin typeface="Cambria Math" panose="02040503050406030204" pitchFamily="18" charset="0"/>
                            <a:ea typeface="Cambria Math" panose="02040503050406030204" pitchFamily="18" charset="0"/>
                          </a:rPr>
                        </m:ctrlPr>
                      </m:sSupPr>
                      <m:e>
                        <m:r>
                          <a:rPr lang="en-US" altLang="zh-CN" b="0" i="1" smtClean="0">
                            <a:solidFill>
                              <a:prstClr val="black"/>
                            </a:solidFill>
                            <a:latin typeface="Cambria Math" panose="02040503050406030204" pitchFamily="18" charset="0"/>
                            <a:ea typeface="Cambria Math" panose="02040503050406030204" pitchFamily="18" charset="0"/>
                          </a:rPr>
                          <m:t>ℝ</m:t>
                        </m:r>
                      </m:e>
                      <m:sup>
                        <m:r>
                          <a:rPr lang="en-US" altLang="zh-CN" b="0" i="1" smtClean="0">
                            <a:solidFill>
                              <a:prstClr val="black"/>
                            </a:solidFill>
                            <a:latin typeface="Cambria Math" panose="02040503050406030204" pitchFamily="18" charset="0"/>
                            <a:ea typeface="Cambria Math" panose="02040503050406030204" pitchFamily="18" charset="0"/>
                          </a:rPr>
                          <m:t>𝑚</m:t>
                        </m:r>
                        <m:r>
                          <a:rPr lang="en-US" altLang="zh-CN" b="0" i="1" smtClean="0">
                            <a:solidFill>
                              <a:prstClr val="black"/>
                            </a:solidFill>
                            <a:latin typeface="Cambria Math" panose="02040503050406030204" pitchFamily="18" charset="0"/>
                            <a:ea typeface="Cambria Math" panose="02040503050406030204" pitchFamily="18" charset="0"/>
                          </a:rPr>
                          <m:t>×</m:t>
                        </m:r>
                        <m:r>
                          <a:rPr lang="en-US" altLang="zh-CN" b="0" i="1" smtClean="0">
                            <a:solidFill>
                              <a:prstClr val="black"/>
                            </a:solidFill>
                            <a:latin typeface="Cambria Math" panose="02040503050406030204" pitchFamily="18" charset="0"/>
                            <a:ea typeface="Cambria Math" panose="02040503050406030204" pitchFamily="18" charset="0"/>
                          </a:rPr>
                          <m:t>𝑛</m:t>
                        </m:r>
                      </m:sup>
                    </m:sSup>
                  </m:oMath>
                </a14:m>
                <a:r>
                  <a:rPr kumimoji="0" lang="de-DE" altLang="zh-CN" sz="1800" b="0" i="0" u="none" strike="noStrike" kern="1200" cap="none" spc="0" normalizeH="0" noProof="0" dirty="0">
                    <a:ln>
                      <a:noFill/>
                    </a:ln>
                    <a:solidFill>
                      <a:prstClr val="black"/>
                    </a:solidFill>
                    <a:effectLst/>
                    <a:uLnTx/>
                    <a:uFillTx/>
                    <a:latin typeface="Arial"/>
                    <a:ea typeface="+mn-ea"/>
                    <a:cs typeface="+mn-cs"/>
                  </a:rPr>
                  <a:t>: </a:t>
                </a:r>
                <a:endParaRPr kumimoji="0" lang="en-US" altLang="zh-CN" sz="1800" b="0" i="1" u="none" strike="noStrike" kern="1200" cap="none" spc="0" normalizeH="0" noProof="0" dirty="0">
                  <a:ln>
                    <a:noFill/>
                  </a:ln>
                  <a:solidFill>
                    <a:prstClr val="black"/>
                  </a:solidFill>
                  <a:effectLst/>
                  <a:uLnTx/>
                  <a:uFillTx/>
                  <a:latin typeface="Cambria Math" panose="02040503050406030204" pitchFamily="18" charset="0"/>
                  <a:ea typeface="+mn-ea"/>
                  <a:cs typeface="+mn-cs"/>
                </a:endParaRPr>
              </a:p>
              <a:p>
                <a:pPr marL="0" indent="0" algn="ctr">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𝐽</m:t>
                      </m:r>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𝑈</m:t>
                      </m:r>
                      <m:r>
                        <m:rPr>
                          <m:sty m:val="p"/>
                        </m:rPr>
                        <a:rPr kumimoji="0" lang="en-US" altLang="zh-CN" sz="1800" b="0" i="0" u="none" strike="noStrike" kern="1200" cap="none" spc="0" normalizeH="0" noProof="0" smtClean="0">
                          <a:ln>
                            <a:noFill/>
                          </a:ln>
                          <a:solidFill>
                            <a:prstClr val="black"/>
                          </a:solidFill>
                          <a:effectLst/>
                          <a:uLnTx/>
                          <a:uFillTx/>
                          <a:latin typeface="Cambria Math" panose="02040503050406030204" pitchFamily="18" charset="0"/>
                          <a:ea typeface="+mn-ea"/>
                          <a:cs typeface="+mn-cs"/>
                        </a:rPr>
                        <m:t>Σ</m:t>
                      </m:r>
                      <m:sSup>
                        <m:sSupPr>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pPr>
                        <m:e>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𝑉</m:t>
                          </m:r>
                        </m:e>
                        <m:sup>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𝑇</m:t>
                          </m:r>
                        </m:sup>
                      </m:sSup>
                    </m:oMath>
                  </m:oMathPara>
                </a14:m>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Choice>
        <mc:Fallback>
          <p:sp>
            <p:nvSpPr>
              <p:cNvPr id="5" name="Inhaltsplatzhalter 2">
                <a:extLst>
                  <a:ext uri="{FF2B5EF4-FFF2-40B4-BE49-F238E27FC236}">
                    <a16:creationId xmlns:a16="http://schemas.microsoft.com/office/drawing/2014/main" id="{0688C6D1-D027-7B0C-0324-4DAB0E73B590}"/>
                  </a:ext>
                </a:extLst>
              </p:cNvPr>
              <p:cNvSpPr txBox="1">
                <a:spLocks noRot="1" noChangeAspect="1" noMove="1" noResize="1" noEditPoints="1" noAdjustHandles="1" noChangeArrowheads="1" noChangeShapeType="1" noTextEdit="1"/>
              </p:cNvSpPr>
              <p:nvPr/>
            </p:nvSpPr>
            <p:spPr>
              <a:xfrm>
                <a:off x="731837" y="990600"/>
                <a:ext cx="10728325" cy="5102275"/>
              </a:xfrm>
              <a:prstGeom prst="rect">
                <a:avLst/>
              </a:prstGeom>
              <a:blipFill>
                <a:blip r:embed="rId4"/>
                <a:stretch>
                  <a:fillRect l="-130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C596B388-C732-D53F-6C3D-BEDB8F742AFC}"/>
                  </a:ext>
                </a:extLst>
              </p:cNvPr>
              <p:cNvSpPr txBox="1"/>
              <p:nvPr/>
            </p:nvSpPr>
            <p:spPr>
              <a:xfrm>
                <a:off x="3657600" y="3357071"/>
                <a:ext cx="42191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p:sp>
            <p:nvSpPr>
              <p:cNvPr id="7" name="文本框 6">
                <a:extLst>
                  <a:ext uri="{FF2B5EF4-FFF2-40B4-BE49-F238E27FC236}">
                    <a16:creationId xmlns:a16="http://schemas.microsoft.com/office/drawing/2014/main" id="{C596B388-C732-D53F-6C3D-BEDB8F742AFC}"/>
                  </a:ext>
                </a:extLst>
              </p:cNvPr>
              <p:cNvSpPr txBox="1">
                <a:spLocks noRot="1" noChangeAspect="1" noMove="1" noResize="1" noEditPoints="1" noAdjustHandles="1" noChangeArrowheads="1" noChangeShapeType="1" noTextEdit="1"/>
              </p:cNvSpPr>
              <p:nvPr/>
            </p:nvSpPr>
            <p:spPr>
              <a:xfrm>
                <a:off x="3657600" y="3357071"/>
                <a:ext cx="421910"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8" name="表格 7">
                <a:extLst>
                  <a:ext uri="{FF2B5EF4-FFF2-40B4-BE49-F238E27FC236}">
                    <a16:creationId xmlns:a16="http://schemas.microsoft.com/office/drawing/2014/main" id="{C990079C-4B75-F66B-2491-9A8179DF42B7}"/>
                  </a:ext>
                </a:extLst>
              </p:cNvPr>
              <p:cNvGraphicFramePr>
                <a:graphicFrameLocks noGrp="1"/>
              </p:cNvGraphicFramePr>
              <p:nvPr>
                <p:extLst>
                  <p:ext uri="{D42A27DB-BD31-4B8C-83A1-F6EECF244321}">
                    <p14:modId xmlns:p14="http://schemas.microsoft.com/office/powerpoint/2010/main" val="4169035804"/>
                  </p:ext>
                </p:extLst>
              </p:nvPr>
            </p:nvGraphicFramePr>
            <p:xfrm>
              <a:off x="4329880" y="2718563"/>
              <a:ext cx="1766118" cy="1798320"/>
            </p:xfrm>
            <a:graphic>
              <a:graphicData uri="http://schemas.openxmlformats.org/drawingml/2006/table">
                <a:tbl>
                  <a:tblPr bandRow="1">
                    <a:tableStyleId>{5C22544A-7EE6-4342-B048-85BDC9FD1C3A}</a:tableStyleId>
                  </a:tblPr>
                  <a:tblGrid>
                    <a:gridCol w="294353">
                      <a:extLst>
                        <a:ext uri="{9D8B030D-6E8A-4147-A177-3AD203B41FA5}">
                          <a16:colId xmlns:a16="http://schemas.microsoft.com/office/drawing/2014/main" val="2708269852"/>
                        </a:ext>
                      </a:extLst>
                    </a:gridCol>
                    <a:gridCol w="294353">
                      <a:extLst>
                        <a:ext uri="{9D8B030D-6E8A-4147-A177-3AD203B41FA5}">
                          <a16:colId xmlns:a16="http://schemas.microsoft.com/office/drawing/2014/main" val="145421069"/>
                        </a:ext>
                      </a:extLst>
                    </a:gridCol>
                    <a:gridCol w="294353">
                      <a:extLst>
                        <a:ext uri="{9D8B030D-6E8A-4147-A177-3AD203B41FA5}">
                          <a16:colId xmlns:a16="http://schemas.microsoft.com/office/drawing/2014/main" val="1069778233"/>
                        </a:ext>
                      </a:extLst>
                    </a:gridCol>
                    <a:gridCol w="294353">
                      <a:extLst>
                        <a:ext uri="{9D8B030D-6E8A-4147-A177-3AD203B41FA5}">
                          <a16:colId xmlns:a16="http://schemas.microsoft.com/office/drawing/2014/main" val="1514440279"/>
                        </a:ext>
                      </a:extLst>
                    </a:gridCol>
                    <a:gridCol w="294353">
                      <a:extLst>
                        <a:ext uri="{9D8B030D-6E8A-4147-A177-3AD203B41FA5}">
                          <a16:colId xmlns:a16="http://schemas.microsoft.com/office/drawing/2014/main" val="4009007444"/>
                        </a:ext>
                      </a:extLst>
                    </a:gridCol>
                    <a:gridCol w="294353">
                      <a:extLst>
                        <a:ext uri="{9D8B030D-6E8A-4147-A177-3AD203B41FA5}">
                          <a16:colId xmlns:a16="http://schemas.microsoft.com/office/drawing/2014/main" val="1854730782"/>
                        </a:ext>
                      </a:extLst>
                    </a:gridCol>
                  </a:tblGrid>
                  <a:tr h="1798320">
                    <a:tc>
                      <a:txBody>
                        <a:bodyPr/>
                        <a:lstStyle/>
                        <a:p>
                          <a:pPr algn="ctr"/>
                          <a14:m>
                            <m:oMathPara xmlns:m="http://schemas.openxmlformats.org/officeDocument/2006/math">
                              <m:oMathParaPr>
                                <m:jc m:val="center"/>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𝑢</m:t>
                                    </m:r>
                                  </m:e>
                                  <m:sub>
                                    <m:r>
                                      <a:rPr lang="en-US" altLang="zh-CN" sz="1400" b="0" i="1" smtClean="0">
                                        <a:latin typeface="Cambria Math" panose="02040503050406030204" pitchFamily="18" charset="0"/>
                                      </a:rPr>
                                      <m:t>1</m:t>
                                    </m:r>
                                  </m:sub>
                                </m:sSub>
                              </m:oMath>
                            </m:oMathPara>
                          </a14:m>
                          <a:endParaRPr lang="zh-CN" altLang="en-US" sz="1400" dirty="0"/>
                        </a:p>
                      </a:txBody>
                      <a:tcPr anchor="ct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𝑢</m:t>
                                    </m:r>
                                  </m:e>
                                  <m:sub>
                                    <m:r>
                                      <a:rPr lang="en-US" altLang="zh-CN" sz="1400" b="0" i="1" smtClean="0">
                                        <a:latin typeface="Cambria Math" panose="02040503050406030204" pitchFamily="18" charset="0"/>
                                      </a:rPr>
                                      <m:t>2</m:t>
                                    </m:r>
                                  </m:sub>
                                </m:sSub>
                              </m:oMath>
                            </m:oMathPara>
                          </a14:m>
                          <a:endParaRPr lang="zh-CN" altLang="en-US" sz="1400" dirty="0"/>
                        </a:p>
                      </a:txBody>
                      <a:tcPr anchor="ctr">
                        <a:solidFill>
                          <a:schemeClr val="bg1">
                            <a:lumMod val="85000"/>
                          </a:schemeClr>
                        </a:solidFill>
                      </a:tcPr>
                    </a:tc>
                    <a:tc>
                      <a:txBody>
                        <a:bodyPr/>
                        <a:lstStyle/>
                        <a:p>
                          <a:pPr algn="ctr"/>
                          <a14:m>
                            <m:oMathPara xmlns:m="http://schemas.openxmlformats.org/officeDocument/2006/math">
                              <m:oMathParaPr>
                                <m:jc m:val="center"/>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𝑢</m:t>
                                    </m:r>
                                  </m:e>
                                  <m:sub>
                                    <m:r>
                                      <a:rPr lang="en-US" altLang="zh-CN" sz="1400" b="0" i="1" smtClean="0">
                                        <a:latin typeface="Cambria Math" panose="02040503050406030204" pitchFamily="18" charset="0"/>
                                      </a:rPr>
                                      <m:t>3</m:t>
                                    </m:r>
                                  </m:sub>
                                </m:sSub>
                              </m:oMath>
                            </m:oMathPara>
                          </a14:m>
                          <a:endParaRPr lang="zh-CN" altLang="en-US" sz="1400" dirty="0"/>
                        </a:p>
                      </a:txBody>
                      <a:tcPr anchor="ct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𝑢</m:t>
                                    </m:r>
                                  </m:e>
                                  <m:sub>
                                    <m:r>
                                      <a:rPr lang="en-US" altLang="zh-CN" sz="1400" b="0" i="1" smtClean="0">
                                        <a:latin typeface="Cambria Math" panose="02040503050406030204" pitchFamily="18" charset="0"/>
                                      </a:rPr>
                                      <m:t>4</m:t>
                                    </m:r>
                                  </m:sub>
                                </m:sSub>
                              </m:oMath>
                            </m:oMathPara>
                          </a14:m>
                          <a:endParaRPr lang="zh-CN" altLang="en-US" sz="1400" dirty="0"/>
                        </a:p>
                      </a:txBody>
                      <a:tcPr anchor="ct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𝑢</m:t>
                                    </m:r>
                                  </m:e>
                                  <m:sub>
                                    <m:r>
                                      <a:rPr lang="en-US" altLang="zh-CN" sz="1400" b="0" i="1" smtClean="0">
                                        <a:latin typeface="Cambria Math" panose="02040503050406030204" pitchFamily="18" charset="0"/>
                                      </a:rPr>
                                      <m:t>5</m:t>
                                    </m:r>
                                  </m:sub>
                                </m:sSub>
                              </m:oMath>
                            </m:oMathPara>
                          </a14:m>
                          <a:endParaRPr lang="zh-CN" altLang="en-US" sz="1400" dirty="0"/>
                        </a:p>
                      </a:txBody>
                      <a:tcPr anchor="ct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𝑢</m:t>
                                    </m:r>
                                  </m:e>
                                  <m:sub>
                                    <m:r>
                                      <a:rPr lang="en-US" altLang="zh-CN" sz="1400" b="0" i="1" smtClean="0">
                                        <a:latin typeface="Cambria Math" panose="02040503050406030204" pitchFamily="18" charset="0"/>
                                      </a:rPr>
                                      <m:t>6</m:t>
                                    </m:r>
                                  </m:sub>
                                </m:sSub>
                              </m:oMath>
                            </m:oMathPara>
                          </a14:m>
                          <a:endParaRPr lang="zh-CN" altLang="en-US" sz="1400" dirty="0"/>
                        </a:p>
                      </a:txBody>
                      <a:tcPr anchor="ctr">
                        <a:solidFill>
                          <a:schemeClr val="bg1">
                            <a:lumMod val="85000"/>
                          </a:schemeClr>
                        </a:solidFill>
                      </a:tcPr>
                    </a:tc>
                    <a:extLst>
                      <a:ext uri="{0D108BD9-81ED-4DB2-BD59-A6C34878D82A}">
                        <a16:rowId xmlns:a16="http://schemas.microsoft.com/office/drawing/2014/main" val="911836247"/>
                      </a:ext>
                    </a:extLst>
                  </a:tr>
                </a:tbl>
              </a:graphicData>
            </a:graphic>
          </p:graphicFrame>
        </mc:Choice>
        <mc:Fallback>
          <p:graphicFrame>
            <p:nvGraphicFramePr>
              <p:cNvPr id="8" name="表格 7">
                <a:extLst>
                  <a:ext uri="{FF2B5EF4-FFF2-40B4-BE49-F238E27FC236}">
                    <a16:creationId xmlns:a16="http://schemas.microsoft.com/office/drawing/2014/main" id="{C990079C-4B75-F66B-2491-9A8179DF42B7}"/>
                  </a:ext>
                </a:extLst>
              </p:cNvPr>
              <p:cNvGraphicFramePr>
                <a:graphicFrameLocks noGrp="1"/>
              </p:cNvGraphicFramePr>
              <p:nvPr>
                <p:extLst>
                  <p:ext uri="{D42A27DB-BD31-4B8C-83A1-F6EECF244321}">
                    <p14:modId xmlns:p14="http://schemas.microsoft.com/office/powerpoint/2010/main" val="4169035804"/>
                  </p:ext>
                </p:extLst>
              </p:nvPr>
            </p:nvGraphicFramePr>
            <p:xfrm>
              <a:off x="4329880" y="2718563"/>
              <a:ext cx="1766118" cy="1798320"/>
            </p:xfrm>
            <a:graphic>
              <a:graphicData uri="http://schemas.openxmlformats.org/drawingml/2006/table">
                <a:tbl>
                  <a:tblPr bandRow="1">
                    <a:tableStyleId>{5C22544A-7EE6-4342-B048-85BDC9FD1C3A}</a:tableStyleId>
                  </a:tblPr>
                  <a:tblGrid>
                    <a:gridCol w="294353">
                      <a:extLst>
                        <a:ext uri="{9D8B030D-6E8A-4147-A177-3AD203B41FA5}">
                          <a16:colId xmlns:a16="http://schemas.microsoft.com/office/drawing/2014/main" val="2708269852"/>
                        </a:ext>
                      </a:extLst>
                    </a:gridCol>
                    <a:gridCol w="294353">
                      <a:extLst>
                        <a:ext uri="{9D8B030D-6E8A-4147-A177-3AD203B41FA5}">
                          <a16:colId xmlns:a16="http://schemas.microsoft.com/office/drawing/2014/main" val="145421069"/>
                        </a:ext>
                      </a:extLst>
                    </a:gridCol>
                    <a:gridCol w="294353">
                      <a:extLst>
                        <a:ext uri="{9D8B030D-6E8A-4147-A177-3AD203B41FA5}">
                          <a16:colId xmlns:a16="http://schemas.microsoft.com/office/drawing/2014/main" val="1069778233"/>
                        </a:ext>
                      </a:extLst>
                    </a:gridCol>
                    <a:gridCol w="294353">
                      <a:extLst>
                        <a:ext uri="{9D8B030D-6E8A-4147-A177-3AD203B41FA5}">
                          <a16:colId xmlns:a16="http://schemas.microsoft.com/office/drawing/2014/main" val="1514440279"/>
                        </a:ext>
                      </a:extLst>
                    </a:gridCol>
                    <a:gridCol w="294353">
                      <a:extLst>
                        <a:ext uri="{9D8B030D-6E8A-4147-A177-3AD203B41FA5}">
                          <a16:colId xmlns:a16="http://schemas.microsoft.com/office/drawing/2014/main" val="4009007444"/>
                        </a:ext>
                      </a:extLst>
                    </a:gridCol>
                    <a:gridCol w="294353">
                      <a:extLst>
                        <a:ext uri="{9D8B030D-6E8A-4147-A177-3AD203B41FA5}">
                          <a16:colId xmlns:a16="http://schemas.microsoft.com/office/drawing/2014/main" val="1854730782"/>
                        </a:ext>
                      </a:extLst>
                    </a:gridCol>
                  </a:tblGrid>
                  <a:tr h="1798320">
                    <a:tc>
                      <a:txBody>
                        <a:bodyPr/>
                        <a:lstStyle/>
                        <a:p>
                          <a:endParaRPr lang="zh-CN"/>
                        </a:p>
                      </a:txBody>
                      <a:tcPr anchor="ctr">
                        <a:blipFill>
                          <a:blip r:embed="rId6"/>
                          <a:stretch>
                            <a:fillRect l="-2083" t="-338" r="-510417" b="-1014"/>
                          </a:stretch>
                        </a:blipFill>
                      </a:tcPr>
                    </a:tc>
                    <a:tc>
                      <a:txBody>
                        <a:bodyPr/>
                        <a:lstStyle/>
                        <a:p>
                          <a:endParaRPr lang="zh-CN"/>
                        </a:p>
                      </a:txBody>
                      <a:tcPr anchor="ctr">
                        <a:blipFill>
                          <a:blip r:embed="rId6"/>
                          <a:stretch>
                            <a:fillRect l="-100000" t="-338" r="-400000" b="-1014"/>
                          </a:stretch>
                        </a:blipFill>
                      </a:tcPr>
                    </a:tc>
                    <a:tc>
                      <a:txBody>
                        <a:bodyPr/>
                        <a:lstStyle/>
                        <a:p>
                          <a:endParaRPr lang="zh-CN"/>
                        </a:p>
                      </a:txBody>
                      <a:tcPr anchor="ctr">
                        <a:blipFill>
                          <a:blip r:embed="rId6"/>
                          <a:stretch>
                            <a:fillRect l="-204167" t="-338" r="-308333" b="-1014"/>
                          </a:stretch>
                        </a:blipFill>
                      </a:tcPr>
                    </a:tc>
                    <a:tc>
                      <a:txBody>
                        <a:bodyPr/>
                        <a:lstStyle/>
                        <a:p>
                          <a:endParaRPr lang="zh-CN"/>
                        </a:p>
                      </a:txBody>
                      <a:tcPr anchor="ctr">
                        <a:blipFill>
                          <a:blip r:embed="rId6"/>
                          <a:stretch>
                            <a:fillRect l="-304167" t="-338" r="-208333" b="-1014"/>
                          </a:stretch>
                        </a:blipFill>
                      </a:tcPr>
                    </a:tc>
                    <a:tc>
                      <a:txBody>
                        <a:bodyPr/>
                        <a:lstStyle/>
                        <a:p>
                          <a:endParaRPr lang="zh-CN"/>
                        </a:p>
                      </a:txBody>
                      <a:tcPr anchor="ctr">
                        <a:blipFill>
                          <a:blip r:embed="rId6"/>
                          <a:stretch>
                            <a:fillRect l="-395918" t="-338" r="-104082" b="-1014"/>
                          </a:stretch>
                        </a:blipFill>
                      </a:tcPr>
                    </a:tc>
                    <a:tc>
                      <a:txBody>
                        <a:bodyPr/>
                        <a:lstStyle/>
                        <a:p>
                          <a:endParaRPr lang="zh-CN"/>
                        </a:p>
                      </a:txBody>
                      <a:tcPr anchor="ctr">
                        <a:blipFill>
                          <a:blip r:embed="rId6"/>
                          <a:stretch>
                            <a:fillRect l="-506250" t="-338" r="-6250" b="-1014"/>
                          </a:stretch>
                        </a:blipFill>
                      </a:tcPr>
                    </a:tc>
                    <a:extLst>
                      <a:ext uri="{0D108BD9-81ED-4DB2-BD59-A6C34878D82A}">
                        <a16:rowId xmlns:a16="http://schemas.microsoft.com/office/drawing/2014/main" val="911836247"/>
                      </a:ext>
                    </a:extLst>
                  </a:tr>
                </a:tbl>
              </a:graphicData>
            </a:graphic>
          </p:graphicFrame>
        </mc:Fallback>
      </mc:AlternateContent>
      <p:graphicFrame>
        <p:nvGraphicFramePr>
          <p:cNvPr id="11" name="表格 10">
            <a:extLst>
              <a:ext uri="{FF2B5EF4-FFF2-40B4-BE49-F238E27FC236}">
                <a16:creationId xmlns:a16="http://schemas.microsoft.com/office/drawing/2014/main" id="{CAE58FD4-AB86-BF9A-D129-5DEF6DD914A0}"/>
              </a:ext>
            </a:extLst>
          </p:cNvPr>
          <p:cNvGraphicFramePr>
            <a:graphicFrameLocks noGrp="1"/>
          </p:cNvGraphicFramePr>
          <p:nvPr>
            <p:extLst>
              <p:ext uri="{D42A27DB-BD31-4B8C-83A1-F6EECF244321}">
                <p14:modId xmlns:p14="http://schemas.microsoft.com/office/powerpoint/2010/main" val="3503380453"/>
              </p:ext>
            </p:extLst>
          </p:nvPr>
        </p:nvGraphicFramePr>
        <p:xfrm>
          <a:off x="1717312" y="2718563"/>
          <a:ext cx="1689918" cy="1828800"/>
        </p:xfrm>
        <a:graphic>
          <a:graphicData uri="http://schemas.openxmlformats.org/drawingml/2006/table">
            <a:tbl>
              <a:tblPr bandRow="1">
                <a:tableStyleId>{5C22544A-7EE6-4342-B048-85BDC9FD1C3A}</a:tableStyleId>
              </a:tblPr>
              <a:tblGrid>
                <a:gridCol w="281653">
                  <a:extLst>
                    <a:ext uri="{9D8B030D-6E8A-4147-A177-3AD203B41FA5}">
                      <a16:colId xmlns:a16="http://schemas.microsoft.com/office/drawing/2014/main" val="2708269852"/>
                    </a:ext>
                  </a:extLst>
                </a:gridCol>
                <a:gridCol w="281653">
                  <a:extLst>
                    <a:ext uri="{9D8B030D-6E8A-4147-A177-3AD203B41FA5}">
                      <a16:colId xmlns:a16="http://schemas.microsoft.com/office/drawing/2014/main" val="145421069"/>
                    </a:ext>
                  </a:extLst>
                </a:gridCol>
                <a:gridCol w="281653">
                  <a:extLst>
                    <a:ext uri="{9D8B030D-6E8A-4147-A177-3AD203B41FA5}">
                      <a16:colId xmlns:a16="http://schemas.microsoft.com/office/drawing/2014/main" val="1069778233"/>
                    </a:ext>
                  </a:extLst>
                </a:gridCol>
                <a:gridCol w="281653">
                  <a:extLst>
                    <a:ext uri="{9D8B030D-6E8A-4147-A177-3AD203B41FA5}">
                      <a16:colId xmlns:a16="http://schemas.microsoft.com/office/drawing/2014/main" val="1514440279"/>
                    </a:ext>
                  </a:extLst>
                </a:gridCol>
                <a:gridCol w="281653">
                  <a:extLst>
                    <a:ext uri="{9D8B030D-6E8A-4147-A177-3AD203B41FA5}">
                      <a16:colId xmlns:a16="http://schemas.microsoft.com/office/drawing/2014/main" val="4009007444"/>
                    </a:ext>
                  </a:extLst>
                </a:gridCol>
                <a:gridCol w="281653">
                  <a:extLst>
                    <a:ext uri="{9D8B030D-6E8A-4147-A177-3AD203B41FA5}">
                      <a16:colId xmlns:a16="http://schemas.microsoft.com/office/drawing/2014/main" val="1854730782"/>
                    </a:ext>
                  </a:extLst>
                </a:gridCol>
              </a:tblGrid>
              <a:tr h="299720">
                <a:tc>
                  <a:txBody>
                    <a:bodyPr/>
                    <a:lstStyle/>
                    <a:p>
                      <a:endParaRPr lang="zh-CN" altLang="en-US" sz="1400" dirty="0"/>
                    </a:p>
                  </a:txBody>
                  <a:tcPr>
                    <a:solidFill>
                      <a:schemeClr val="bg1">
                        <a:lumMod val="85000"/>
                      </a:schemeClr>
                    </a:solidFill>
                  </a:tcPr>
                </a:tc>
                <a:tc>
                  <a:txBody>
                    <a:bodyPr/>
                    <a:lstStyle/>
                    <a:p>
                      <a:endParaRPr lang="zh-CN" altLang="en-US" sz="140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a:p>
                  </a:txBody>
                  <a:tcPr>
                    <a:solidFill>
                      <a:schemeClr val="bg1">
                        <a:lumMod val="85000"/>
                      </a:schemeClr>
                    </a:solidFill>
                  </a:tcPr>
                </a:tc>
                <a:tc>
                  <a:txBody>
                    <a:bodyPr/>
                    <a:lstStyle/>
                    <a:p>
                      <a:endParaRPr lang="zh-CN" altLang="en-US" sz="1400"/>
                    </a:p>
                  </a:txBody>
                  <a:tcPr>
                    <a:solidFill>
                      <a:schemeClr val="bg1">
                        <a:lumMod val="85000"/>
                      </a:schemeClr>
                    </a:solidFill>
                  </a:tcPr>
                </a:tc>
                <a:tc>
                  <a:txBody>
                    <a:bodyPr/>
                    <a:lstStyle/>
                    <a:p>
                      <a:endParaRPr lang="zh-CN" altLang="en-US" sz="1400"/>
                    </a:p>
                  </a:txBody>
                  <a:tcPr>
                    <a:solidFill>
                      <a:schemeClr val="bg1">
                        <a:lumMod val="85000"/>
                      </a:schemeClr>
                    </a:solidFill>
                  </a:tcPr>
                </a:tc>
                <a:extLst>
                  <a:ext uri="{0D108BD9-81ED-4DB2-BD59-A6C34878D82A}">
                    <a16:rowId xmlns:a16="http://schemas.microsoft.com/office/drawing/2014/main" val="911836247"/>
                  </a:ext>
                </a:extLst>
              </a:tr>
              <a:tr h="299720">
                <a:tc>
                  <a:txBody>
                    <a:bodyPr/>
                    <a:lstStyle/>
                    <a:p>
                      <a:endParaRPr lang="zh-CN" altLang="en-US" sz="140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a:p>
                  </a:txBody>
                  <a:tcPr>
                    <a:solidFill>
                      <a:schemeClr val="bg1">
                        <a:lumMod val="85000"/>
                      </a:schemeClr>
                    </a:solidFill>
                  </a:tcPr>
                </a:tc>
                <a:extLst>
                  <a:ext uri="{0D108BD9-81ED-4DB2-BD59-A6C34878D82A}">
                    <a16:rowId xmlns:a16="http://schemas.microsoft.com/office/drawing/2014/main" val="1858432601"/>
                  </a:ext>
                </a:extLst>
              </a:tr>
              <a:tr h="299720">
                <a:tc>
                  <a:txBody>
                    <a:bodyPr/>
                    <a:lstStyle/>
                    <a:p>
                      <a:endParaRPr lang="zh-CN" altLang="en-US" sz="140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a:p>
                  </a:txBody>
                  <a:tcPr>
                    <a:solidFill>
                      <a:schemeClr val="bg1">
                        <a:lumMod val="85000"/>
                      </a:schemeClr>
                    </a:solidFill>
                  </a:tcPr>
                </a:tc>
                <a:tc>
                  <a:txBody>
                    <a:bodyPr/>
                    <a:lstStyle/>
                    <a:p>
                      <a:endParaRPr lang="zh-CN" altLang="en-US" sz="1400" dirty="0"/>
                    </a:p>
                  </a:txBody>
                  <a:tcPr>
                    <a:solidFill>
                      <a:schemeClr val="bg1">
                        <a:lumMod val="85000"/>
                      </a:schemeClr>
                    </a:solidFill>
                  </a:tcPr>
                </a:tc>
                <a:extLst>
                  <a:ext uri="{0D108BD9-81ED-4DB2-BD59-A6C34878D82A}">
                    <a16:rowId xmlns:a16="http://schemas.microsoft.com/office/drawing/2014/main" val="1752378033"/>
                  </a:ext>
                </a:extLst>
              </a:tr>
              <a:tr h="299720">
                <a:tc>
                  <a:txBody>
                    <a:bodyPr/>
                    <a:lstStyle/>
                    <a:p>
                      <a:endParaRPr lang="zh-CN" altLang="en-US" sz="1400"/>
                    </a:p>
                  </a:txBody>
                  <a:tcPr>
                    <a:solidFill>
                      <a:schemeClr val="bg1">
                        <a:lumMod val="85000"/>
                      </a:schemeClr>
                    </a:solidFill>
                  </a:tcPr>
                </a:tc>
                <a:tc>
                  <a:txBody>
                    <a:bodyPr/>
                    <a:lstStyle/>
                    <a:p>
                      <a:endParaRPr lang="zh-CN" altLang="en-US" sz="1400"/>
                    </a:p>
                  </a:txBody>
                  <a:tcPr>
                    <a:solidFill>
                      <a:schemeClr val="bg1">
                        <a:lumMod val="85000"/>
                      </a:schemeClr>
                    </a:solidFill>
                  </a:tcPr>
                </a:tc>
                <a:tc>
                  <a:txBody>
                    <a:bodyPr/>
                    <a:lstStyle/>
                    <a:p>
                      <a:endParaRPr lang="zh-CN" altLang="en-US" sz="140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extLst>
                  <a:ext uri="{0D108BD9-81ED-4DB2-BD59-A6C34878D82A}">
                    <a16:rowId xmlns:a16="http://schemas.microsoft.com/office/drawing/2014/main" val="4030610713"/>
                  </a:ext>
                </a:extLst>
              </a:tr>
              <a:tr h="299720">
                <a:tc>
                  <a:txBody>
                    <a:bodyPr/>
                    <a:lstStyle/>
                    <a:p>
                      <a:endParaRPr lang="zh-CN" altLang="en-US" sz="1400"/>
                    </a:p>
                  </a:txBody>
                  <a:tcPr>
                    <a:solidFill>
                      <a:schemeClr val="bg1">
                        <a:lumMod val="85000"/>
                      </a:schemeClr>
                    </a:solidFill>
                  </a:tcPr>
                </a:tc>
                <a:tc>
                  <a:txBody>
                    <a:bodyPr/>
                    <a:lstStyle/>
                    <a:p>
                      <a:endParaRPr lang="zh-CN" altLang="en-US" sz="140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extLst>
                  <a:ext uri="{0D108BD9-81ED-4DB2-BD59-A6C34878D82A}">
                    <a16:rowId xmlns:a16="http://schemas.microsoft.com/office/drawing/2014/main" val="4118046334"/>
                  </a:ext>
                </a:extLst>
              </a:tr>
              <a:tr h="299720">
                <a:tc>
                  <a:txBody>
                    <a:bodyPr/>
                    <a:lstStyle/>
                    <a:p>
                      <a:endParaRPr lang="zh-CN" altLang="en-US" sz="1400"/>
                    </a:p>
                  </a:txBody>
                  <a:tcPr>
                    <a:solidFill>
                      <a:schemeClr val="bg1">
                        <a:lumMod val="85000"/>
                      </a:schemeClr>
                    </a:solidFill>
                  </a:tcPr>
                </a:tc>
                <a:tc>
                  <a:txBody>
                    <a:bodyPr/>
                    <a:lstStyle/>
                    <a:p>
                      <a:endParaRPr lang="zh-CN" altLang="en-US" sz="140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extLst>
                  <a:ext uri="{0D108BD9-81ED-4DB2-BD59-A6C34878D82A}">
                    <a16:rowId xmlns:a16="http://schemas.microsoft.com/office/drawing/2014/main" val="513242241"/>
                  </a:ext>
                </a:extLst>
              </a:tr>
            </a:tbl>
          </a:graphicData>
        </a:graphic>
      </p:graphicFrame>
      <mc:AlternateContent xmlns:mc="http://schemas.openxmlformats.org/markup-compatibility/2006">
        <mc:Choice xmlns:a14="http://schemas.microsoft.com/office/drawing/2010/main" Requires="a14">
          <p:graphicFrame>
            <p:nvGraphicFramePr>
              <p:cNvPr id="12" name="表格 11">
                <a:extLst>
                  <a:ext uri="{FF2B5EF4-FFF2-40B4-BE49-F238E27FC236}">
                    <a16:creationId xmlns:a16="http://schemas.microsoft.com/office/drawing/2014/main" id="{4F0FEF64-CEF7-470F-5448-3AB0655FC460}"/>
                  </a:ext>
                </a:extLst>
              </p:cNvPr>
              <p:cNvGraphicFramePr>
                <a:graphicFrameLocks noGrp="1"/>
              </p:cNvGraphicFramePr>
              <p:nvPr>
                <p:extLst>
                  <p:ext uri="{D42A27DB-BD31-4B8C-83A1-F6EECF244321}">
                    <p14:modId xmlns:p14="http://schemas.microsoft.com/office/powerpoint/2010/main" val="2586314263"/>
                  </p:ext>
                </p:extLst>
              </p:nvPr>
            </p:nvGraphicFramePr>
            <p:xfrm>
              <a:off x="6629400" y="2718563"/>
              <a:ext cx="1689918" cy="1828800"/>
            </p:xfrm>
            <a:graphic>
              <a:graphicData uri="http://schemas.openxmlformats.org/drawingml/2006/table">
                <a:tbl>
                  <a:tblPr bandRow="1">
                    <a:tableStyleId>{5C22544A-7EE6-4342-B048-85BDC9FD1C3A}</a:tableStyleId>
                  </a:tblPr>
                  <a:tblGrid>
                    <a:gridCol w="281653">
                      <a:extLst>
                        <a:ext uri="{9D8B030D-6E8A-4147-A177-3AD203B41FA5}">
                          <a16:colId xmlns:a16="http://schemas.microsoft.com/office/drawing/2014/main" val="2708269852"/>
                        </a:ext>
                      </a:extLst>
                    </a:gridCol>
                    <a:gridCol w="281653">
                      <a:extLst>
                        <a:ext uri="{9D8B030D-6E8A-4147-A177-3AD203B41FA5}">
                          <a16:colId xmlns:a16="http://schemas.microsoft.com/office/drawing/2014/main" val="145421069"/>
                        </a:ext>
                      </a:extLst>
                    </a:gridCol>
                    <a:gridCol w="281653">
                      <a:extLst>
                        <a:ext uri="{9D8B030D-6E8A-4147-A177-3AD203B41FA5}">
                          <a16:colId xmlns:a16="http://schemas.microsoft.com/office/drawing/2014/main" val="1069778233"/>
                        </a:ext>
                      </a:extLst>
                    </a:gridCol>
                    <a:gridCol w="281653">
                      <a:extLst>
                        <a:ext uri="{9D8B030D-6E8A-4147-A177-3AD203B41FA5}">
                          <a16:colId xmlns:a16="http://schemas.microsoft.com/office/drawing/2014/main" val="1514440279"/>
                        </a:ext>
                      </a:extLst>
                    </a:gridCol>
                    <a:gridCol w="281653">
                      <a:extLst>
                        <a:ext uri="{9D8B030D-6E8A-4147-A177-3AD203B41FA5}">
                          <a16:colId xmlns:a16="http://schemas.microsoft.com/office/drawing/2014/main" val="4009007444"/>
                        </a:ext>
                      </a:extLst>
                    </a:gridCol>
                    <a:gridCol w="281653">
                      <a:extLst>
                        <a:ext uri="{9D8B030D-6E8A-4147-A177-3AD203B41FA5}">
                          <a16:colId xmlns:a16="http://schemas.microsoft.com/office/drawing/2014/main" val="1854730782"/>
                        </a:ext>
                      </a:extLst>
                    </a:gridCol>
                  </a:tblGrid>
                  <a:tr h="29972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𝜎</m:t>
                                    </m:r>
                                  </m:e>
                                  <m:sub>
                                    <m:r>
                                      <a:rPr lang="en-US" altLang="zh-CN" sz="1400" b="0" i="1" smtClean="0">
                                        <a:latin typeface="Cambria Math" panose="02040503050406030204" pitchFamily="18" charset="0"/>
                                      </a:rPr>
                                      <m:t>1</m:t>
                                    </m:r>
                                  </m:sub>
                                </m:sSub>
                              </m:oMath>
                            </m:oMathPara>
                          </a14:m>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extLst>
                      <a:ext uri="{0D108BD9-81ED-4DB2-BD59-A6C34878D82A}">
                        <a16:rowId xmlns:a16="http://schemas.microsoft.com/office/drawing/2014/main" val="911836247"/>
                      </a:ext>
                    </a:extLst>
                  </a:tr>
                  <a:tr h="299720">
                    <a:tc>
                      <a:txBody>
                        <a:bodyPr/>
                        <a:lstStyle/>
                        <a:p>
                          <a:pPr algn="ctr"/>
                          <a:endParaRPr lang="zh-CN" altLang="en-US" sz="1400" dirty="0"/>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𝜎</m:t>
                                    </m:r>
                                  </m:e>
                                  <m:sub>
                                    <m:r>
                                      <a:rPr lang="en-US" altLang="zh-CN" sz="1400" b="0" i="1" smtClean="0">
                                        <a:latin typeface="Cambria Math" panose="02040503050406030204" pitchFamily="18" charset="0"/>
                                      </a:rPr>
                                      <m:t>2</m:t>
                                    </m:r>
                                  </m:sub>
                                </m:sSub>
                              </m:oMath>
                            </m:oMathPara>
                          </a14:m>
                          <a:endParaRPr lang="zh-CN" altLang="en-US" sz="1400" dirty="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extLst>
                      <a:ext uri="{0D108BD9-81ED-4DB2-BD59-A6C34878D82A}">
                        <a16:rowId xmlns:a16="http://schemas.microsoft.com/office/drawing/2014/main" val="1858432601"/>
                      </a:ext>
                    </a:extLst>
                  </a:tr>
                  <a:tr h="299720">
                    <a:tc>
                      <a:txBody>
                        <a:bodyPr/>
                        <a:lstStyle/>
                        <a:p>
                          <a:pPr algn="ctr"/>
                          <a:endParaRPr lang="zh-CN" altLang="en-US" sz="140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𝜎</m:t>
                                    </m:r>
                                  </m:e>
                                  <m:sub>
                                    <m:r>
                                      <a:rPr lang="en-US" altLang="zh-CN" sz="1400" b="0" i="1" smtClean="0">
                                        <a:latin typeface="Cambria Math" panose="02040503050406030204" pitchFamily="18" charset="0"/>
                                      </a:rPr>
                                      <m:t>3</m:t>
                                    </m:r>
                                  </m:sub>
                                </m:sSub>
                              </m:oMath>
                            </m:oMathPara>
                          </a14:m>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extLst>
                      <a:ext uri="{0D108BD9-81ED-4DB2-BD59-A6C34878D82A}">
                        <a16:rowId xmlns:a16="http://schemas.microsoft.com/office/drawing/2014/main" val="1752378033"/>
                      </a:ext>
                    </a:extLst>
                  </a:tr>
                  <a:tr h="299720">
                    <a:tc>
                      <a:txBody>
                        <a:bodyPr/>
                        <a:lstStyle/>
                        <a:p>
                          <a:pPr algn="ctr"/>
                          <a:endParaRPr lang="zh-CN" altLang="en-US" sz="140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𝜎</m:t>
                                    </m:r>
                                  </m:e>
                                  <m:sub>
                                    <m:r>
                                      <a:rPr lang="en-US" altLang="zh-CN" sz="1400" b="0" i="1" smtClean="0">
                                        <a:latin typeface="Cambria Math" panose="02040503050406030204" pitchFamily="18" charset="0"/>
                                      </a:rPr>
                                      <m:t>4</m:t>
                                    </m:r>
                                  </m:sub>
                                </m:sSub>
                              </m:oMath>
                            </m:oMathPara>
                          </a14:m>
                          <a:endParaRPr lang="zh-CN" altLang="en-US" sz="1400" dirty="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extLst>
                      <a:ext uri="{0D108BD9-81ED-4DB2-BD59-A6C34878D82A}">
                        <a16:rowId xmlns:a16="http://schemas.microsoft.com/office/drawing/2014/main" val="4030610713"/>
                      </a:ext>
                    </a:extLst>
                  </a:tr>
                  <a:tr h="299720">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𝜎</m:t>
                                    </m:r>
                                  </m:e>
                                  <m:sub>
                                    <m:r>
                                      <a:rPr lang="en-US" altLang="zh-CN" sz="1400" b="0" i="1" smtClean="0">
                                        <a:latin typeface="Cambria Math" panose="02040503050406030204" pitchFamily="18" charset="0"/>
                                      </a:rPr>
                                      <m:t>5</m:t>
                                    </m:r>
                                  </m:sub>
                                </m:sSub>
                              </m:oMath>
                            </m:oMathPara>
                          </a14:m>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extLst>
                      <a:ext uri="{0D108BD9-81ED-4DB2-BD59-A6C34878D82A}">
                        <a16:rowId xmlns:a16="http://schemas.microsoft.com/office/drawing/2014/main" val="4118046334"/>
                      </a:ext>
                    </a:extLst>
                  </a:tr>
                  <a:tr h="299720">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𝜎</m:t>
                                    </m:r>
                                  </m:e>
                                  <m:sub>
                                    <m:r>
                                      <a:rPr lang="en-US" altLang="zh-CN" sz="1400" b="0" i="1" smtClean="0">
                                        <a:latin typeface="Cambria Math" panose="02040503050406030204" pitchFamily="18" charset="0"/>
                                      </a:rPr>
                                      <m:t>6</m:t>
                                    </m:r>
                                  </m:sub>
                                </m:sSub>
                              </m:oMath>
                            </m:oMathPara>
                          </a14:m>
                          <a:endParaRPr lang="zh-CN" altLang="en-US" sz="1400" dirty="0"/>
                        </a:p>
                      </a:txBody>
                      <a:tcPr anchor="ctr">
                        <a:solidFill>
                          <a:schemeClr val="bg1">
                            <a:lumMod val="85000"/>
                          </a:schemeClr>
                        </a:solidFill>
                      </a:tcPr>
                    </a:tc>
                    <a:extLst>
                      <a:ext uri="{0D108BD9-81ED-4DB2-BD59-A6C34878D82A}">
                        <a16:rowId xmlns:a16="http://schemas.microsoft.com/office/drawing/2014/main" val="513242241"/>
                      </a:ext>
                    </a:extLst>
                  </a:tr>
                </a:tbl>
              </a:graphicData>
            </a:graphic>
          </p:graphicFrame>
        </mc:Choice>
        <mc:Fallback>
          <p:graphicFrame>
            <p:nvGraphicFramePr>
              <p:cNvPr id="12" name="表格 11">
                <a:extLst>
                  <a:ext uri="{FF2B5EF4-FFF2-40B4-BE49-F238E27FC236}">
                    <a16:creationId xmlns:a16="http://schemas.microsoft.com/office/drawing/2014/main" id="{4F0FEF64-CEF7-470F-5448-3AB0655FC460}"/>
                  </a:ext>
                </a:extLst>
              </p:cNvPr>
              <p:cNvGraphicFramePr>
                <a:graphicFrameLocks noGrp="1"/>
              </p:cNvGraphicFramePr>
              <p:nvPr>
                <p:extLst>
                  <p:ext uri="{D42A27DB-BD31-4B8C-83A1-F6EECF244321}">
                    <p14:modId xmlns:p14="http://schemas.microsoft.com/office/powerpoint/2010/main" val="2586314263"/>
                  </p:ext>
                </p:extLst>
              </p:nvPr>
            </p:nvGraphicFramePr>
            <p:xfrm>
              <a:off x="6629400" y="2718563"/>
              <a:ext cx="1689918" cy="1828800"/>
            </p:xfrm>
            <a:graphic>
              <a:graphicData uri="http://schemas.openxmlformats.org/drawingml/2006/table">
                <a:tbl>
                  <a:tblPr bandRow="1">
                    <a:tableStyleId>{5C22544A-7EE6-4342-B048-85BDC9FD1C3A}</a:tableStyleId>
                  </a:tblPr>
                  <a:tblGrid>
                    <a:gridCol w="281653">
                      <a:extLst>
                        <a:ext uri="{9D8B030D-6E8A-4147-A177-3AD203B41FA5}">
                          <a16:colId xmlns:a16="http://schemas.microsoft.com/office/drawing/2014/main" val="2708269852"/>
                        </a:ext>
                      </a:extLst>
                    </a:gridCol>
                    <a:gridCol w="281653">
                      <a:extLst>
                        <a:ext uri="{9D8B030D-6E8A-4147-A177-3AD203B41FA5}">
                          <a16:colId xmlns:a16="http://schemas.microsoft.com/office/drawing/2014/main" val="145421069"/>
                        </a:ext>
                      </a:extLst>
                    </a:gridCol>
                    <a:gridCol w="281653">
                      <a:extLst>
                        <a:ext uri="{9D8B030D-6E8A-4147-A177-3AD203B41FA5}">
                          <a16:colId xmlns:a16="http://schemas.microsoft.com/office/drawing/2014/main" val="1069778233"/>
                        </a:ext>
                      </a:extLst>
                    </a:gridCol>
                    <a:gridCol w="281653">
                      <a:extLst>
                        <a:ext uri="{9D8B030D-6E8A-4147-A177-3AD203B41FA5}">
                          <a16:colId xmlns:a16="http://schemas.microsoft.com/office/drawing/2014/main" val="1514440279"/>
                        </a:ext>
                      </a:extLst>
                    </a:gridCol>
                    <a:gridCol w="281653">
                      <a:extLst>
                        <a:ext uri="{9D8B030D-6E8A-4147-A177-3AD203B41FA5}">
                          <a16:colId xmlns:a16="http://schemas.microsoft.com/office/drawing/2014/main" val="4009007444"/>
                        </a:ext>
                      </a:extLst>
                    </a:gridCol>
                    <a:gridCol w="281653">
                      <a:extLst>
                        <a:ext uri="{9D8B030D-6E8A-4147-A177-3AD203B41FA5}">
                          <a16:colId xmlns:a16="http://schemas.microsoft.com/office/drawing/2014/main" val="1854730782"/>
                        </a:ext>
                      </a:extLst>
                    </a:gridCol>
                  </a:tblGrid>
                  <a:tr h="304800">
                    <a:tc>
                      <a:txBody>
                        <a:bodyPr/>
                        <a:lstStyle/>
                        <a:p>
                          <a:endParaRPr lang="zh-CN"/>
                        </a:p>
                      </a:txBody>
                      <a:tcPr anchor="ctr">
                        <a:blipFill>
                          <a:blip r:embed="rId7"/>
                          <a:stretch>
                            <a:fillRect l="-2174" t="-2000" r="-508696" b="-508000"/>
                          </a:stretch>
                        </a:blip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extLst>
                      <a:ext uri="{0D108BD9-81ED-4DB2-BD59-A6C34878D82A}">
                        <a16:rowId xmlns:a16="http://schemas.microsoft.com/office/drawing/2014/main" val="911836247"/>
                      </a:ext>
                    </a:extLst>
                  </a:tr>
                  <a:tr h="304800">
                    <a:tc>
                      <a:txBody>
                        <a:bodyPr/>
                        <a:lstStyle/>
                        <a:p>
                          <a:pPr algn="ctr"/>
                          <a:endParaRPr lang="zh-CN" altLang="en-US" sz="1400" dirty="0"/>
                        </a:p>
                      </a:txBody>
                      <a:tcPr anchor="ctr">
                        <a:solidFill>
                          <a:schemeClr val="bg1">
                            <a:lumMod val="85000"/>
                          </a:schemeClr>
                        </a:solidFill>
                      </a:tcPr>
                    </a:tc>
                    <a:tc>
                      <a:txBody>
                        <a:bodyPr/>
                        <a:lstStyle/>
                        <a:p>
                          <a:endParaRPr lang="zh-CN"/>
                        </a:p>
                      </a:txBody>
                      <a:tcPr anchor="ctr">
                        <a:blipFill>
                          <a:blip r:embed="rId7"/>
                          <a:stretch>
                            <a:fillRect l="-100000" t="-102000" r="-397872" b="-408000"/>
                          </a:stretch>
                        </a:blip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extLst>
                      <a:ext uri="{0D108BD9-81ED-4DB2-BD59-A6C34878D82A}">
                        <a16:rowId xmlns:a16="http://schemas.microsoft.com/office/drawing/2014/main" val="1858432601"/>
                      </a:ext>
                    </a:extLst>
                  </a:tr>
                  <a:tr h="304800">
                    <a:tc>
                      <a:txBody>
                        <a:bodyPr/>
                        <a:lstStyle/>
                        <a:p>
                          <a:pPr algn="ctr"/>
                          <a:endParaRPr lang="zh-CN" altLang="en-US" sz="140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endParaRPr lang="zh-CN"/>
                        </a:p>
                      </a:txBody>
                      <a:tcPr anchor="ctr">
                        <a:blipFill>
                          <a:blip r:embed="rId7"/>
                          <a:stretch>
                            <a:fillRect l="-204348" t="-198039" r="-306522" b="-300000"/>
                          </a:stretch>
                        </a:blip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extLst>
                      <a:ext uri="{0D108BD9-81ED-4DB2-BD59-A6C34878D82A}">
                        <a16:rowId xmlns:a16="http://schemas.microsoft.com/office/drawing/2014/main" val="1752378033"/>
                      </a:ext>
                    </a:extLst>
                  </a:tr>
                  <a:tr h="304800">
                    <a:tc>
                      <a:txBody>
                        <a:bodyPr/>
                        <a:lstStyle/>
                        <a:p>
                          <a:pPr algn="ctr"/>
                          <a:endParaRPr lang="zh-CN" altLang="en-US" sz="140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endParaRPr lang="zh-CN"/>
                        </a:p>
                      </a:txBody>
                      <a:tcPr anchor="ctr">
                        <a:blipFill>
                          <a:blip r:embed="rId7"/>
                          <a:stretch>
                            <a:fillRect l="-304348" t="-304000" r="-206522" b="-206000"/>
                          </a:stretch>
                        </a:blip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extLst>
                      <a:ext uri="{0D108BD9-81ED-4DB2-BD59-A6C34878D82A}">
                        <a16:rowId xmlns:a16="http://schemas.microsoft.com/office/drawing/2014/main" val="4030610713"/>
                      </a:ext>
                    </a:extLst>
                  </a:tr>
                  <a:tr h="304800">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endParaRPr lang="zh-CN"/>
                        </a:p>
                      </a:txBody>
                      <a:tcPr anchor="ctr">
                        <a:blipFill>
                          <a:blip r:embed="rId7"/>
                          <a:stretch>
                            <a:fillRect l="-395745" t="-404000" r="-102128" b="-106000"/>
                          </a:stretch>
                        </a:blipFill>
                      </a:tcPr>
                    </a:tc>
                    <a:tc>
                      <a:txBody>
                        <a:bodyPr/>
                        <a:lstStyle/>
                        <a:p>
                          <a:pPr algn="ctr"/>
                          <a:endParaRPr lang="zh-CN" altLang="en-US" sz="1400" dirty="0"/>
                        </a:p>
                      </a:txBody>
                      <a:tcPr anchor="ctr">
                        <a:solidFill>
                          <a:schemeClr val="bg1">
                            <a:lumMod val="85000"/>
                          </a:schemeClr>
                        </a:solidFill>
                      </a:tcPr>
                    </a:tc>
                    <a:extLst>
                      <a:ext uri="{0D108BD9-81ED-4DB2-BD59-A6C34878D82A}">
                        <a16:rowId xmlns:a16="http://schemas.microsoft.com/office/drawing/2014/main" val="4118046334"/>
                      </a:ext>
                    </a:extLst>
                  </a:tr>
                  <a:tr h="304800">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endParaRPr lang="zh-CN"/>
                        </a:p>
                      </a:txBody>
                      <a:tcPr anchor="ctr">
                        <a:blipFill>
                          <a:blip r:embed="rId7"/>
                          <a:stretch>
                            <a:fillRect l="-506522" t="-504000" r="-4348" b="-6000"/>
                          </a:stretch>
                        </a:blipFill>
                      </a:tcPr>
                    </a:tc>
                    <a:extLst>
                      <a:ext uri="{0D108BD9-81ED-4DB2-BD59-A6C34878D82A}">
                        <a16:rowId xmlns:a16="http://schemas.microsoft.com/office/drawing/2014/main" val="513242241"/>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3" name="表格 12">
                <a:extLst>
                  <a:ext uri="{FF2B5EF4-FFF2-40B4-BE49-F238E27FC236}">
                    <a16:creationId xmlns:a16="http://schemas.microsoft.com/office/drawing/2014/main" id="{2006F41F-CE4E-E0F2-A1EF-9CCDCAA88D02}"/>
                  </a:ext>
                </a:extLst>
              </p:cNvPr>
              <p:cNvGraphicFramePr>
                <a:graphicFrameLocks noGrp="1"/>
              </p:cNvGraphicFramePr>
              <p:nvPr>
                <p:extLst>
                  <p:ext uri="{D42A27DB-BD31-4B8C-83A1-F6EECF244321}">
                    <p14:modId xmlns:p14="http://schemas.microsoft.com/office/powerpoint/2010/main" val="281154711"/>
                  </p:ext>
                </p:extLst>
              </p:nvPr>
            </p:nvGraphicFramePr>
            <p:xfrm>
              <a:off x="8928920" y="2718563"/>
              <a:ext cx="1689918" cy="1852170"/>
            </p:xfrm>
            <a:graphic>
              <a:graphicData uri="http://schemas.openxmlformats.org/drawingml/2006/table">
                <a:tbl>
                  <a:tblPr bandRow="1">
                    <a:tableStyleId>{5C22544A-7EE6-4342-B048-85BDC9FD1C3A}</a:tableStyleId>
                  </a:tblPr>
                  <a:tblGrid>
                    <a:gridCol w="1689918">
                      <a:extLst>
                        <a:ext uri="{9D8B030D-6E8A-4147-A177-3AD203B41FA5}">
                          <a16:colId xmlns:a16="http://schemas.microsoft.com/office/drawing/2014/main" val="2708269852"/>
                        </a:ext>
                      </a:extLst>
                    </a:gridCol>
                  </a:tblGrid>
                  <a:tr h="299720">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𝑇</m:t>
                                    </m:r>
                                  </m:sup>
                                </m:sSubSup>
                              </m:oMath>
                            </m:oMathPara>
                          </a14:m>
                          <a:endParaRPr lang="zh-CN" altLang="en-US" sz="1400" dirty="0"/>
                        </a:p>
                      </a:txBody>
                      <a:tcPr anchor="ctr">
                        <a:solidFill>
                          <a:schemeClr val="bg1">
                            <a:lumMod val="85000"/>
                          </a:schemeClr>
                        </a:solidFill>
                      </a:tcPr>
                    </a:tc>
                    <a:extLst>
                      <a:ext uri="{0D108BD9-81ED-4DB2-BD59-A6C34878D82A}">
                        <a16:rowId xmlns:a16="http://schemas.microsoft.com/office/drawing/2014/main" val="911836247"/>
                      </a:ext>
                    </a:extLst>
                  </a:tr>
                  <a:tr h="299720">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2</m:t>
                                    </m:r>
                                  </m:sub>
                                  <m:sup>
                                    <m:r>
                                      <a:rPr lang="en-US" altLang="zh-CN" sz="1400" b="0" i="1" smtClean="0">
                                        <a:latin typeface="Cambria Math" panose="02040503050406030204" pitchFamily="18" charset="0"/>
                                      </a:rPr>
                                      <m:t>𝑇</m:t>
                                    </m:r>
                                  </m:sup>
                                </m:sSubSup>
                              </m:oMath>
                            </m:oMathPara>
                          </a14:m>
                          <a:endParaRPr lang="zh-CN" altLang="en-US" sz="1400" dirty="0"/>
                        </a:p>
                      </a:txBody>
                      <a:tcPr anchor="ctr">
                        <a:solidFill>
                          <a:schemeClr val="bg1">
                            <a:lumMod val="85000"/>
                          </a:schemeClr>
                        </a:solidFill>
                      </a:tcPr>
                    </a:tc>
                    <a:extLst>
                      <a:ext uri="{0D108BD9-81ED-4DB2-BD59-A6C34878D82A}">
                        <a16:rowId xmlns:a16="http://schemas.microsoft.com/office/drawing/2014/main" val="1858432601"/>
                      </a:ext>
                    </a:extLst>
                  </a:tr>
                  <a:tr h="299720">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3</m:t>
                                    </m:r>
                                  </m:sub>
                                  <m:sup>
                                    <m:r>
                                      <a:rPr lang="en-US" altLang="zh-CN" sz="1400" b="0" i="1" smtClean="0">
                                        <a:latin typeface="Cambria Math" panose="02040503050406030204" pitchFamily="18" charset="0"/>
                                      </a:rPr>
                                      <m:t>𝑇</m:t>
                                    </m:r>
                                  </m:sup>
                                </m:sSubSup>
                              </m:oMath>
                            </m:oMathPara>
                          </a14:m>
                          <a:endParaRPr lang="zh-CN" altLang="en-US" sz="1400" dirty="0"/>
                        </a:p>
                      </a:txBody>
                      <a:tcPr anchor="ctr">
                        <a:solidFill>
                          <a:schemeClr val="bg1">
                            <a:lumMod val="85000"/>
                          </a:schemeClr>
                        </a:solidFill>
                      </a:tcPr>
                    </a:tc>
                    <a:extLst>
                      <a:ext uri="{0D108BD9-81ED-4DB2-BD59-A6C34878D82A}">
                        <a16:rowId xmlns:a16="http://schemas.microsoft.com/office/drawing/2014/main" val="1752378033"/>
                      </a:ext>
                    </a:extLst>
                  </a:tr>
                  <a:tr h="299720">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4</m:t>
                                    </m:r>
                                  </m:sub>
                                  <m:sup>
                                    <m:r>
                                      <a:rPr lang="en-US" altLang="zh-CN" sz="1400" b="0" i="1" smtClean="0">
                                        <a:latin typeface="Cambria Math" panose="02040503050406030204" pitchFamily="18" charset="0"/>
                                      </a:rPr>
                                      <m:t>𝑇</m:t>
                                    </m:r>
                                  </m:sup>
                                </m:sSubSup>
                              </m:oMath>
                            </m:oMathPara>
                          </a14:m>
                          <a:endParaRPr lang="zh-CN" altLang="en-US" sz="1400" dirty="0"/>
                        </a:p>
                      </a:txBody>
                      <a:tcPr anchor="ctr">
                        <a:solidFill>
                          <a:schemeClr val="bg1">
                            <a:lumMod val="85000"/>
                          </a:schemeClr>
                        </a:solidFill>
                      </a:tcPr>
                    </a:tc>
                    <a:extLst>
                      <a:ext uri="{0D108BD9-81ED-4DB2-BD59-A6C34878D82A}">
                        <a16:rowId xmlns:a16="http://schemas.microsoft.com/office/drawing/2014/main" val="4030610713"/>
                      </a:ext>
                    </a:extLst>
                  </a:tr>
                  <a:tr h="299720">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5</m:t>
                                    </m:r>
                                  </m:sub>
                                  <m:sup>
                                    <m:r>
                                      <a:rPr lang="en-US" altLang="zh-CN" sz="1400" b="0" i="1" smtClean="0">
                                        <a:latin typeface="Cambria Math" panose="02040503050406030204" pitchFamily="18" charset="0"/>
                                      </a:rPr>
                                      <m:t>𝑇</m:t>
                                    </m:r>
                                  </m:sup>
                                </m:sSubSup>
                              </m:oMath>
                            </m:oMathPara>
                          </a14:m>
                          <a:endParaRPr lang="zh-CN" altLang="en-US" sz="1400" dirty="0"/>
                        </a:p>
                      </a:txBody>
                      <a:tcPr anchor="ctr">
                        <a:solidFill>
                          <a:schemeClr val="bg1">
                            <a:lumMod val="85000"/>
                          </a:schemeClr>
                        </a:solidFill>
                      </a:tcPr>
                    </a:tc>
                    <a:extLst>
                      <a:ext uri="{0D108BD9-81ED-4DB2-BD59-A6C34878D82A}">
                        <a16:rowId xmlns:a16="http://schemas.microsoft.com/office/drawing/2014/main" val="4118046334"/>
                      </a:ext>
                    </a:extLst>
                  </a:tr>
                  <a:tr h="299720">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6</m:t>
                                    </m:r>
                                  </m:sub>
                                  <m:sup>
                                    <m:r>
                                      <a:rPr lang="en-US" altLang="zh-CN" sz="1400" b="0" i="1" smtClean="0">
                                        <a:latin typeface="Cambria Math" panose="02040503050406030204" pitchFamily="18" charset="0"/>
                                      </a:rPr>
                                      <m:t>𝑇</m:t>
                                    </m:r>
                                  </m:sup>
                                </m:sSubSup>
                              </m:oMath>
                            </m:oMathPara>
                          </a14:m>
                          <a:endParaRPr lang="zh-CN" altLang="en-US" sz="1400" dirty="0"/>
                        </a:p>
                      </a:txBody>
                      <a:tcPr anchor="ctr">
                        <a:solidFill>
                          <a:schemeClr val="bg1">
                            <a:lumMod val="85000"/>
                          </a:schemeClr>
                        </a:solidFill>
                      </a:tcPr>
                    </a:tc>
                    <a:extLst>
                      <a:ext uri="{0D108BD9-81ED-4DB2-BD59-A6C34878D82A}">
                        <a16:rowId xmlns:a16="http://schemas.microsoft.com/office/drawing/2014/main" val="513242241"/>
                      </a:ext>
                    </a:extLst>
                  </a:tr>
                </a:tbl>
              </a:graphicData>
            </a:graphic>
          </p:graphicFrame>
        </mc:Choice>
        <mc:Fallback>
          <p:graphicFrame>
            <p:nvGraphicFramePr>
              <p:cNvPr id="13" name="表格 12">
                <a:extLst>
                  <a:ext uri="{FF2B5EF4-FFF2-40B4-BE49-F238E27FC236}">
                    <a16:creationId xmlns:a16="http://schemas.microsoft.com/office/drawing/2014/main" id="{2006F41F-CE4E-E0F2-A1EF-9CCDCAA88D02}"/>
                  </a:ext>
                </a:extLst>
              </p:cNvPr>
              <p:cNvGraphicFramePr>
                <a:graphicFrameLocks noGrp="1"/>
              </p:cNvGraphicFramePr>
              <p:nvPr>
                <p:extLst>
                  <p:ext uri="{D42A27DB-BD31-4B8C-83A1-F6EECF244321}">
                    <p14:modId xmlns:p14="http://schemas.microsoft.com/office/powerpoint/2010/main" val="281154711"/>
                  </p:ext>
                </p:extLst>
              </p:nvPr>
            </p:nvGraphicFramePr>
            <p:xfrm>
              <a:off x="8928920" y="2718563"/>
              <a:ext cx="1689918" cy="1852170"/>
            </p:xfrm>
            <a:graphic>
              <a:graphicData uri="http://schemas.openxmlformats.org/drawingml/2006/table">
                <a:tbl>
                  <a:tblPr bandRow="1">
                    <a:tableStyleId>{5C22544A-7EE6-4342-B048-85BDC9FD1C3A}</a:tableStyleId>
                  </a:tblPr>
                  <a:tblGrid>
                    <a:gridCol w="1689918">
                      <a:extLst>
                        <a:ext uri="{9D8B030D-6E8A-4147-A177-3AD203B41FA5}">
                          <a16:colId xmlns:a16="http://schemas.microsoft.com/office/drawing/2014/main" val="2708269852"/>
                        </a:ext>
                      </a:extLst>
                    </a:gridCol>
                  </a:tblGrid>
                  <a:tr h="307340">
                    <a:tc>
                      <a:txBody>
                        <a:bodyPr/>
                        <a:lstStyle/>
                        <a:p>
                          <a:endParaRPr lang="zh-CN"/>
                        </a:p>
                      </a:txBody>
                      <a:tcPr anchor="ctr">
                        <a:blipFill>
                          <a:blip r:embed="rId8"/>
                          <a:stretch>
                            <a:fillRect l="-360" t="-1961" r="-1079" b="-501961"/>
                          </a:stretch>
                        </a:blipFill>
                      </a:tcPr>
                    </a:tc>
                    <a:extLst>
                      <a:ext uri="{0D108BD9-81ED-4DB2-BD59-A6C34878D82A}">
                        <a16:rowId xmlns:a16="http://schemas.microsoft.com/office/drawing/2014/main" val="911836247"/>
                      </a:ext>
                    </a:extLst>
                  </a:tr>
                  <a:tr h="307721">
                    <a:tc>
                      <a:txBody>
                        <a:bodyPr/>
                        <a:lstStyle/>
                        <a:p>
                          <a:endParaRPr lang="zh-CN"/>
                        </a:p>
                      </a:txBody>
                      <a:tcPr anchor="ctr">
                        <a:blipFill>
                          <a:blip r:embed="rId8"/>
                          <a:stretch>
                            <a:fillRect l="-360" t="-104000" r="-1079" b="-412000"/>
                          </a:stretch>
                        </a:blipFill>
                      </a:tcPr>
                    </a:tc>
                    <a:extLst>
                      <a:ext uri="{0D108BD9-81ED-4DB2-BD59-A6C34878D82A}">
                        <a16:rowId xmlns:a16="http://schemas.microsoft.com/office/drawing/2014/main" val="1858432601"/>
                      </a:ext>
                    </a:extLst>
                  </a:tr>
                  <a:tr h="308801">
                    <a:tc>
                      <a:txBody>
                        <a:bodyPr/>
                        <a:lstStyle/>
                        <a:p>
                          <a:endParaRPr lang="zh-CN"/>
                        </a:p>
                      </a:txBody>
                      <a:tcPr anchor="ctr">
                        <a:blipFill>
                          <a:blip r:embed="rId8"/>
                          <a:stretch>
                            <a:fillRect l="-360" t="-200000" r="-1079" b="-303922"/>
                          </a:stretch>
                        </a:blipFill>
                      </a:tcPr>
                    </a:tc>
                    <a:extLst>
                      <a:ext uri="{0D108BD9-81ED-4DB2-BD59-A6C34878D82A}">
                        <a16:rowId xmlns:a16="http://schemas.microsoft.com/office/drawing/2014/main" val="1752378033"/>
                      </a:ext>
                    </a:extLst>
                  </a:tr>
                  <a:tr h="307150">
                    <a:tc>
                      <a:txBody>
                        <a:bodyPr/>
                        <a:lstStyle/>
                        <a:p>
                          <a:endParaRPr lang="zh-CN"/>
                        </a:p>
                      </a:txBody>
                      <a:tcPr anchor="ctr">
                        <a:blipFill>
                          <a:blip r:embed="rId8"/>
                          <a:stretch>
                            <a:fillRect l="-360" t="-300000" r="-1079" b="-203922"/>
                          </a:stretch>
                        </a:blipFill>
                      </a:tcPr>
                    </a:tc>
                    <a:extLst>
                      <a:ext uri="{0D108BD9-81ED-4DB2-BD59-A6C34878D82A}">
                        <a16:rowId xmlns:a16="http://schemas.microsoft.com/office/drawing/2014/main" val="4030610713"/>
                      </a:ext>
                    </a:extLst>
                  </a:tr>
                  <a:tr h="312103">
                    <a:tc>
                      <a:txBody>
                        <a:bodyPr/>
                        <a:lstStyle/>
                        <a:p>
                          <a:endParaRPr lang="zh-CN"/>
                        </a:p>
                      </a:txBody>
                      <a:tcPr anchor="ctr">
                        <a:blipFill>
                          <a:blip r:embed="rId8"/>
                          <a:stretch>
                            <a:fillRect l="-360" t="-400000" r="-1079" b="-103922"/>
                          </a:stretch>
                        </a:blipFill>
                      </a:tcPr>
                    </a:tc>
                    <a:extLst>
                      <a:ext uri="{0D108BD9-81ED-4DB2-BD59-A6C34878D82A}">
                        <a16:rowId xmlns:a16="http://schemas.microsoft.com/office/drawing/2014/main" val="4118046334"/>
                      </a:ext>
                    </a:extLst>
                  </a:tr>
                  <a:tr h="309055">
                    <a:tc>
                      <a:txBody>
                        <a:bodyPr/>
                        <a:lstStyle/>
                        <a:p>
                          <a:endParaRPr lang="zh-CN"/>
                        </a:p>
                      </a:txBody>
                      <a:tcPr anchor="ctr">
                        <a:blipFill>
                          <a:blip r:embed="rId8"/>
                          <a:stretch>
                            <a:fillRect l="-360" t="-500000" r="-1079" b="-3922"/>
                          </a:stretch>
                        </a:blipFill>
                      </a:tcPr>
                    </a:tc>
                    <a:extLst>
                      <a:ext uri="{0D108BD9-81ED-4DB2-BD59-A6C34878D82A}">
                        <a16:rowId xmlns:a16="http://schemas.microsoft.com/office/drawing/2014/main" val="513242241"/>
                      </a:ext>
                    </a:extLst>
                  </a:tr>
                </a:tbl>
              </a:graphicData>
            </a:graphic>
          </p:graphicFrame>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36436E60-40E1-DF02-8FC9-D2DF7FAF1A6A}"/>
                  </a:ext>
                </a:extLst>
              </p:cNvPr>
              <p:cNvSpPr txBox="1"/>
              <p:nvPr/>
            </p:nvSpPr>
            <p:spPr>
              <a:xfrm>
                <a:off x="6151744" y="3361342"/>
                <a:ext cx="36099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p:sp>
            <p:nvSpPr>
              <p:cNvPr id="14" name="文本框 13">
                <a:extLst>
                  <a:ext uri="{FF2B5EF4-FFF2-40B4-BE49-F238E27FC236}">
                    <a16:creationId xmlns:a16="http://schemas.microsoft.com/office/drawing/2014/main" id="{36436E60-40E1-DF02-8FC9-D2DF7FAF1A6A}"/>
                  </a:ext>
                </a:extLst>
              </p:cNvPr>
              <p:cNvSpPr txBox="1">
                <a:spLocks noRot="1" noChangeAspect="1" noMove="1" noResize="1" noEditPoints="1" noAdjustHandles="1" noChangeArrowheads="1" noChangeShapeType="1" noTextEdit="1"/>
              </p:cNvSpPr>
              <p:nvPr/>
            </p:nvSpPr>
            <p:spPr>
              <a:xfrm>
                <a:off x="6151744" y="3361342"/>
                <a:ext cx="360996"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A0FBDE12-8ADB-7A9F-6886-E950EB4ED447}"/>
                  </a:ext>
                </a:extLst>
              </p:cNvPr>
              <p:cNvSpPr txBox="1"/>
              <p:nvPr/>
            </p:nvSpPr>
            <p:spPr>
              <a:xfrm>
                <a:off x="8443621" y="3357071"/>
                <a:ext cx="36099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p:sp>
            <p:nvSpPr>
              <p:cNvPr id="15" name="文本框 14">
                <a:extLst>
                  <a:ext uri="{FF2B5EF4-FFF2-40B4-BE49-F238E27FC236}">
                    <a16:creationId xmlns:a16="http://schemas.microsoft.com/office/drawing/2014/main" id="{A0FBDE12-8ADB-7A9F-6886-E950EB4ED447}"/>
                  </a:ext>
                </a:extLst>
              </p:cNvPr>
              <p:cNvSpPr txBox="1">
                <a:spLocks noRot="1" noChangeAspect="1" noMove="1" noResize="1" noEditPoints="1" noAdjustHandles="1" noChangeArrowheads="1" noChangeShapeType="1" noTextEdit="1"/>
              </p:cNvSpPr>
              <p:nvPr/>
            </p:nvSpPr>
            <p:spPr>
              <a:xfrm>
                <a:off x="8443621" y="3357071"/>
                <a:ext cx="360996"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D1AD9462-6C56-8568-558C-8033D8086F2A}"/>
                  </a:ext>
                </a:extLst>
              </p:cNvPr>
              <p:cNvSpPr txBox="1"/>
              <p:nvPr/>
            </p:nvSpPr>
            <p:spPr>
              <a:xfrm>
                <a:off x="2351316" y="4516883"/>
                <a:ext cx="34144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𝐽</m:t>
                      </m:r>
                    </m:oMath>
                  </m:oMathPara>
                </a14:m>
                <a:endParaRPr lang="zh-CN" altLang="en-US" dirty="0"/>
              </a:p>
            </p:txBody>
          </p:sp>
        </mc:Choice>
        <mc:Fallback>
          <p:sp>
            <p:nvSpPr>
              <p:cNvPr id="16" name="文本框 15">
                <a:extLst>
                  <a:ext uri="{FF2B5EF4-FFF2-40B4-BE49-F238E27FC236}">
                    <a16:creationId xmlns:a16="http://schemas.microsoft.com/office/drawing/2014/main" id="{D1AD9462-6C56-8568-558C-8033D8086F2A}"/>
                  </a:ext>
                </a:extLst>
              </p:cNvPr>
              <p:cNvSpPr txBox="1">
                <a:spLocks noRot="1" noChangeAspect="1" noMove="1" noResize="1" noEditPoints="1" noAdjustHandles="1" noChangeArrowheads="1" noChangeShapeType="1" noTextEdit="1"/>
              </p:cNvSpPr>
              <p:nvPr/>
            </p:nvSpPr>
            <p:spPr>
              <a:xfrm>
                <a:off x="2351316" y="4516883"/>
                <a:ext cx="341440" cy="369332"/>
              </a:xfrm>
              <a:prstGeom prst="rect">
                <a:avLst/>
              </a:prstGeom>
              <a:blipFill>
                <a:blip r:embed="rId11"/>
                <a:stretch>
                  <a:fillRect b="-98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DA7C8B22-B164-FC49-D08B-534FF16CBB70}"/>
                  </a:ext>
                </a:extLst>
              </p:cNvPr>
              <p:cNvSpPr txBox="1"/>
              <p:nvPr/>
            </p:nvSpPr>
            <p:spPr>
              <a:xfrm>
                <a:off x="5001984" y="4516883"/>
                <a:ext cx="42191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𝑈</m:t>
                      </m:r>
                    </m:oMath>
                  </m:oMathPara>
                </a14:m>
                <a:endParaRPr lang="zh-CN" altLang="en-US" dirty="0"/>
              </a:p>
            </p:txBody>
          </p:sp>
        </mc:Choice>
        <mc:Fallback>
          <p:sp>
            <p:nvSpPr>
              <p:cNvPr id="17" name="文本框 16">
                <a:extLst>
                  <a:ext uri="{FF2B5EF4-FFF2-40B4-BE49-F238E27FC236}">
                    <a16:creationId xmlns:a16="http://schemas.microsoft.com/office/drawing/2014/main" id="{DA7C8B22-B164-FC49-D08B-534FF16CBB70}"/>
                  </a:ext>
                </a:extLst>
              </p:cNvPr>
              <p:cNvSpPr txBox="1">
                <a:spLocks noRot="1" noChangeAspect="1" noMove="1" noResize="1" noEditPoints="1" noAdjustHandles="1" noChangeArrowheads="1" noChangeShapeType="1" noTextEdit="1"/>
              </p:cNvSpPr>
              <p:nvPr/>
            </p:nvSpPr>
            <p:spPr>
              <a:xfrm>
                <a:off x="5001984" y="4516883"/>
                <a:ext cx="421910"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CD04ED06-42E6-577E-85E5-E2629ACD6D25}"/>
                  </a:ext>
                </a:extLst>
              </p:cNvPr>
              <p:cNvSpPr txBox="1"/>
              <p:nvPr/>
            </p:nvSpPr>
            <p:spPr>
              <a:xfrm>
                <a:off x="7305438" y="4516883"/>
                <a:ext cx="37542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Σ</m:t>
                      </m:r>
                    </m:oMath>
                  </m:oMathPara>
                </a14:m>
                <a:endParaRPr lang="zh-CN" altLang="en-US" dirty="0"/>
              </a:p>
            </p:txBody>
          </p:sp>
        </mc:Choice>
        <mc:Fallback>
          <p:sp>
            <p:nvSpPr>
              <p:cNvPr id="18" name="文本框 17">
                <a:extLst>
                  <a:ext uri="{FF2B5EF4-FFF2-40B4-BE49-F238E27FC236}">
                    <a16:creationId xmlns:a16="http://schemas.microsoft.com/office/drawing/2014/main" id="{CD04ED06-42E6-577E-85E5-E2629ACD6D25}"/>
                  </a:ext>
                </a:extLst>
              </p:cNvPr>
              <p:cNvSpPr txBox="1">
                <a:spLocks noRot="1" noChangeAspect="1" noMove="1" noResize="1" noEditPoints="1" noAdjustHandles="1" noChangeArrowheads="1" noChangeShapeType="1" noTextEdit="1"/>
              </p:cNvSpPr>
              <p:nvPr/>
            </p:nvSpPr>
            <p:spPr>
              <a:xfrm>
                <a:off x="7305438" y="4516883"/>
                <a:ext cx="375424"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F1288AE9-3634-E399-DFE0-15502F7671F9}"/>
                  </a:ext>
                </a:extLst>
              </p:cNvPr>
              <p:cNvSpPr txBox="1"/>
              <p:nvPr/>
            </p:nvSpPr>
            <p:spPr>
              <a:xfrm>
                <a:off x="9562406" y="4547363"/>
                <a:ext cx="52456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oMath>
                  </m:oMathPara>
                </a14:m>
                <a:endParaRPr lang="zh-CN" altLang="en-US" dirty="0"/>
              </a:p>
            </p:txBody>
          </p:sp>
        </mc:Choice>
        <mc:Fallback>
          <p:sp>
            <p:nvSpPr>
              <p:cNvPr id="19" name="文本框 18">
                <a:extLst>
                  <a:ext uri="{FF2B5EF4-FFF2-40B4-BE49-F238E27FC236}">
                    <a16:creationId xmlns:a16="http://schemas.microsoft.com/office/drawing/2014/main" id="{F1288AE9-3634-E399-DFE0-15502F7671F9}"/>
                  </a:ext>
                </a:extLst>
              </p:cNvPr>
              <p:cNvSpPr txBox="1">
                <a:spLocks noRot="1" noChangeAspect="1" noMove="1" noResize="1" noEditPoints="1" noAdjustHandles="1" noChangeArrowheads="1" noChangeShapeType="1" noTextEdit="1"/>
              </p:cNvSpPr>
              <p:nvPr/>
            </p:nvSpPr>
            <p:spPr>
              <a:xfrm>
                <a:off x="9562406" y="4547363"/>
                <a:ext cx="524566" cy="36933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a:extLst>
                  <a:ext uri="{FF2B5EF4-FFF2-40B4-BE49-F238E27FC236}">
                    <a16:creationId xmlns:a16="http://schemas.microsoft.com/office/drawing/2014/main" id="{8A7574FC-12B5-B043-164C-5637CFB56F2F}"/>
                  </a:ext>
                </a:extLst>
              </p:cNvPr>
              <p:cNvSpPr txBox="1"/>
              <p:nvPr/>
            </p:nvSpPr>
            <p:spPr>
              <a:xfrm>
                <a:off x="3047998" y="5290312"/>
                <a:ext cx="6096000" cy="369332"/>
              </a:xfrm>
              <a:prstGeom prst="rect">
                <a:avLst/>
              </a:prstGeom>
              <a:noFill/>
            </p:spPr>
            <p:txBody>
              <a:bodyPr wrap="square">
                <a:spAutoFit/>
              </a:bodyPr>
              <a:lstStyle/>
              <a:p>
                <a:pPr marL="0" indent="0" algn="ctr">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𝐽</m:t>
                      </m:r>
                      <m:sSub>
                        <m:sSubPr>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𝑣</m:t>
                          </m:r>
                        </m:e>
                        <m: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6</m:t>
                          </m:r>
                        </m:sub>
                      </m:s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sSub>
                        <m:sSubPr>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𝜎</m:t>
                          </m:r>
                        </m:e>
                        <m: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6</m:t>
                          </m:r>
                        </m:sub>
                      </m:sSub>
                      <m:sSub>
                        <m:sSubPr>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𝑣</m:t>
                          </m:r>
                        </m:e>
                        <m: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6</m:t>
                          </m:r>
                        </m:sub>
                      </m:sSub>
                    </m:oMath>
                  </m:oMathPara>
                </a14:m>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Choice>
        <mc:Fallback>
          <p:sp>
            <p:nvSpPr>
              <p:cNvPr id="21" name="文本框 20">
                <a:extLst>
                  <a:ext uri="{FF2B5EF4-FFF2-40B4-BE49-F238E27FC236}">
                    <a16:creationId xmlns:a16="http://schemas.microsoft.com/office/drawing/2014/main" id="{8A7574FC-12B5-B043-164C-5637CFB56F2F}"/>
                  </a:ext>
                </a:extLst>
              </p:cNvPr>
              <p:cNvSpPr txBox="1">
                <a:spLocks noRot="1" noChangeAspect="1" noMove="1" noResize="1" noEditPoints="1" noAdjustHandles="1" noChangeArrowheads="1" noChangeShapeType="1" noTextEdit="1"/>
              </p:cNvSpPr>
              <p:nvPr/>
            </p:nvSpPr>
            <p:spPr>
              <a:xfrm>
                <a:off x="3047998" y="5290312"/>
                <a:ext cx="6096000" cy="369332"/>
              </a:xfrm>
              <a:prstGeom prst="rect">
                <a:avLst/>
              </a:prstGeom>
              <a:blipFill>
                <a:blip r:embed="rId15"/>
                <a:stretch>
                  <a:fillRect b="-1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126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066800"/>
                <a:ext cx="10728325" cy="5026075"/>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altLang="zh-CN" b="0" dirty="0"/>
                  <a:t>Hypothesis 1: For the Jacobian of a certain configuration,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𝑚𝑖𝑛</m:t>
                        </m:r>
                      </m:sub>
                    </m:sSub>
                  </m:oMath>
                </a14:m>
                <a:r>
                  <a:rPr kumimoji="0" lang="de-DE" altLang="zh-CN" sz="1800" b="0" i="0" u="none" strike="noStrike" kern="1200" cap="none" spc="0" normalizeH="0" noProof="0" dirty="0">
                    <a:ln>
                      <a:noFill/>
                    </a:ln>
                    <a:solidFill>
                      <a:prstClr val="black"/>
                    </a:solidFill>
                    <a:effectLst/>
                    <a:uLnTx/>
                    <a:uFillTx/>
                    <a:latin typeface="Arial"/>
                    <a:ea typeface="+mn-ea"/>
                    <a:cs typeface="+mn-cs"/>
                  </a:rPr>
                  <a:t> represents the motion direction that‘s hardest to distinguish from noise. When the algorithm tries to solve the magnet‘s configuration, this direction is the hardest to resolve from noise. As a result, it contributes the most to the error. </a:t>
                </a:r>
              </a:p>
              <a:p>
                <a:pPr marL="0" indent="0">
                  <a:buNone/>
                  <a:defRPr/>
                </a:pPr>
                <a:endParaRPr lang="de-DE" altLang="zh-CN" dirty="0">
                  <a:solidFill>
                    <a:prstClr val="black"/>
                  </a:solidFill>
                  <a:latin typeface="Arial"/>
                </a:endParaRPr>
              </a:p>
              <a:p>
                <a:pPr marL="0" indent="0">
                  <a:buNone/>
                  <a:defRPr/>
                </a:pPr>
                <a:endParaRPr kumimoji="0" lang="de-DE" altLang="zh-CN" sz="1800" b="0" i="0" u="none" strike="noStrike" kern="1200" cap="none" spc="0" normalizeH="0" noProof="0" dirty="0">
                  <a:ln>
                    <a:noFill/>
                  </a:ln>
                  <a:solidFill>
                    <a:prstClr val="black"/>
                  </a:solidFill>
                  <a:effectLst/>
                  <a:uLnTx/>
                  <a:uFillTx/>
                  <a:latin typeface="Arial"/>
                  <a:ea typeface="+mn-ea"/>
                  <a:cs typeface="+mn-cs"/>
                </a:endParaRPr>
              </a:p>
              <a:p>
                <a:pPr marL="0" indent="0">
                  <a:buNone/>
                  <a:defRPr/>
                </a:pPr>
                <a:endParaRPr lang="de-DE" altLang="zh-CN" dirty="0">
                  <a:solidFill>
                    <a:prstClr val="black"/>
                  </a:solidFill>
                  <a:latin typeface="Arial"/>
                </a:endParaRPr>
              </a:p>
              <a:p>
                <a:pPr marL="0" indent="0">
                  <a:buNone/>
                  <a:defRPr/>
                </a:pPr>
                <a:endParaRPr kumimoji="0" lang="de-DE" altLang="zh-CN" sz="1800" b="0" i="0" u="none" strike="noStrike" kern="1200" cap="none" spc="0" normalizeH="0" noProof="0" dirty="0">
                  <a:ln>
                    <a:noFill/>
                  </a:ln>
                  <a:solidFill>
                    <a:prstClr val="black"/>
                  </a:solidFill>
                  <a:effectLst/>
                  <a:uLnTx/>
                  <a:uFillTx/>
                  <a:latin typeface="Arial"/>
                  <a:ea typeface="+mn-ea"/>
                  <a:cs typeface="+mn-cs"/>
                </a:endParaRPr>
              </a:p>
              <a:p>
                <a:pPr marL="0" indent="0">
                  <a:buNone/>
                  <a:defRPr/>
                </a:pPr>
                <a:endParaRPr kumimoji="0" lang="de-DE" altLang="zh-CN" sz="1800" b="0" i="0" u="none" strike="noStrike" kern="1200" cap="none" spc="0" normalizeH="0" noProof="0" dirty="0">
                  <a:ln>
                    <a:noFill/>
                  </a:ln>
                  <a:solidFill>
                    <a:prstClr val="black"/>
                  </a:solidFill>
                  <a:effectLst/>
                  <a:uLnTx/>
                  <a:uFillTx/>
                  <a:latin typeface="Arial"/>
                  <a:ea typeface="+mn-ea"/>
                  <a:cs typeface="+mn-cs"/>
                </a:endParaRPr>
              </a:p>
              <a:p>
                <a:pPr marL="0" indent="0">
                  <a:buNone/>
                  <a:defRPr/>
                </a:pPr>
                <a:r>
                  <a:rPr lang="de-DE" altLang="zh-CN" dirty="0">
                    <a:solidFill>
                      <a:prstClr val="black"/>
                    </a:solidFill>
                    <a:latin typeface="Arial"/>
                  </a:rPr>
                  <a:t>Hypothesis 2: </a:t>
                </a:r>
                <a:r>
                  <a:rPr kumimoji="0" lang="de-DE" altLang="zh-CN" sz="1800" b="0" i="0" u="none" strike="noStrike" kern="1200" cap="none" spc="0" normalizeH="0" noProof="0" dirty="0">
                    <a:ln>
                      <a:noFill/>
                    </a:ln>
                    <a:solidFill>
                      <a:prstClr val="black"/>
                    </a:solidFill>
                    <a:effectLst/>
                    <a:uLnTx/>
                    <a:uFillTx/>
                    <a:latin typeface="Arial"/>
                    <a:ea typeface="+mn-ea"/>
                    <a:cs typeface="+mn-cs"/>
                  </a:rPr>
                  <a:t>If </a:t>
                </a:r>
                <a14:m>
                  <m:oMath xmlns:m="http://schemas.openxmlformats.org/officeDocument/2006/math">
                    <m:sSub>
                      <m:sSubPr>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𝜎</m:t>
                        </m:r>
                      </m:e>
                      <m: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𝑚𝑖𝑛</m:t>
                        </m:r>
                      </m:sub>
                    </m:sSub>
                  </m:oMath>
                </a14:m>
                <a:r>
                  <a:rPr kumimoji="0" lang="de-DE" altLang="zh-CN" sz="1800" b="0" i="0" u="none" strike="noStrike" kern="1200" cap="none" spc="0" normalizeH="0" noProof="0" dirty="0">
                    <a:ln>
                      <a:noFill/>
                    </a:ln>
                    <a:solidFill>
                      <a:prstClr val="black"/>
                    </a:solidFill>
                    <a:effectLst/>
                    <a:uLnTx/>
                    <a:uFillTx/>
                    <a:latin typeface="Arial"/>
                    <a:ea typeface="+mn-ea"/>
                    <a:cs typeface="+mn-cs"/>
                  </a:rPr>
                  <a:t> is larger, the same amount of motion in the direction of </a:t>
                </a:r>
                <a14:m>
                  <m:oMath xmlns:m="http://schemas.openxmlformats.org/officeDocument/2006/math">
                    <m:sSub>
                      <m:sSubPr>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𝑣</m:t>
                        </m:r>
                      </m:e>
                      <m: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𝑚𝑖𝑛</m:t>
                        </m:r>
                      </m:sub>
                    </m:sSub>
                  </m:oMath>
                </a14:m>
                <a:r>
                  <a:rPr kumimoji="0" lang="de-DE" altLang="zh-CN" sz="1800" b="0" i="0" u="none" strike="noStrike" kern="1200" cap="none" spc="0" normalizeH="0" noProof="0" dirty="0">
                    <a:ln>
                      <a:noFill/>
                    </a:ln>
                    <a:solidFill>
                      <a:prstClr val="black"/>
                    </a:solidFill>
                    <a:effectLst/>
                    <a:uLnTx/>
                    <a:uFillTx/>
                    <a:latin typeface="Arial"/>
                    <a:ea typeface="+mn-ea"/>
                    <a:cs typeface="+mn-cs"/>
                  </a:rPr>
                  <a:t> generates larger </a:t>
                </a:r>
                <a14:m>
                  <m:oMath xmlns:m="http://schemas.openxmlformats.org/officeDocument/2006/math">
                    <m:d>
                      <m:dPr>
                        <m:begChr m:val="|"/>
                        <m:endChr m:val="|"/>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dPr>
                      <m:e>
                        <m:d>
                          <m:dPr>
                            <m:begChr m:val="|"/>
                            <m:endChr m:val="|"/>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dPr>
                          <m:e>
                            <m:r>
                              <m:rPr>
                                <m:sty m:val="p"/>
                              </m:rPr>
                              <a:rPr kumimoji="0" lang="en-US" altLang="zh-CN" sz="1800" b="0" i="0" u="none" strike="noStrike" kern="1200" cap="none" spc="0" normalizeH="0" noProof="0" smtClean="0">
                                <a:ln>
                                  <a:noFill/>
                                </a:ln>
                                <a:solidFill>
                                  <a:prstClr val="black"/>
                                </a:solidFill>
                                <a:effectLst/>
                                <a:uLnTx/>
                                <a:uFillTx/>
                                <a:latin typeface="Cambria Math" panose="02040503050406030204" pitchFamily="18" charset="0"/>
                                <a:ea typeface="+mn-ea"/>
                                <a:cs typeface="+mn-cs"/>
                              </a:rPr>
                              <m:t>Δ</m:t>
                            </m:r>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𝐵</m:t>
                            </m:r>
                          </m:e>
                        </m:d>
                      </m:e>
                    </m:d>
                  </m:oMath>
                </a14:m>
                <a:r>
                  <a:rPr kumimoji="0" lang="de-DE" altLang="zh-CN" sz="1800" b="0" i="0" u="none" strike="noStrike" kern="1200" cap="none" spc="0" normalizeH="0" noProof="0" dirty="0">
                    <a:ln>
                      <a:noFill/>
                    </a:ln>
                    <a:solidFill>
                      <a:prstClr val="black"/>
                    </a:solidFill>
                    <a:effectLst/>
                    <a:uLnTx/>
                    <a:uFillTx/>
                    <a:latin typeface="Arial"/>
                    <a:ea typeface="+mn-ea"/>
                    <a:cs typeface="+mn-cs"/>
                  </a:rPr>
                  <a:t>. It more robust to noise. As a result, when the algorithm tries to solve for the magnet‘s configuration, the error is smaller.</a:t>
                </a:r>
              </a:p>
              <a:p>
                <a:pPr marL="0" indent="0">
                  <a:buNone/>
                  <a:defRPr/>
                </a:pPr>
                <a:endParaRPr lang="de-DE" altLang="zh-CN" dirty="0">
                  <a:solidFill>
                    <a:prstClr val="black"/>
                  </a:solidFill>
                  <a:latin typeface="Arial"/>
                </a:endParaRPr>
              </a:p>
              <a:p>
                <a:pPr marL="0" indent="0">
                  <a:buNone/>
                  <a:defRPr/>
                </a:pPr>
                <a:endParaRPr kumimoji="0" lang="de-DE" altLang="zh-CN" sz="1800" b="0" i="0" u="none" strike="noStrike" kern="1200" cap="none" spc="0" normalizeH="0" noProof="0" dirty="0">
                  <a:ln>
                    <a:noFill/>
                  </a:ln>
                  <a:solidFill>
                    <a:prstClr val="black"/>
                  </a:solidFill>
                  <a:effectLst/>
                  <a:uLnTx/>
                  <a:uFillTx/>
                  <a:latin typeface="Arial"/>
                  <a:ea typeface="+mn-ea"/>
                  <a:cs typeface="+mn-cs"/>
                </a:endParaRPr>
              </a:p>
              <a:p>
                <a:pPr marL="0" indent="0">
                  <a:buNone/>
                  <a:defRPr/>
                </a:pPr>
                <a:r>
                  <a:rPr kumimoji="0" lang="de-DE" altLang="zh-CN" sz="1800" b="0" i="0" u="none" strike="noStrike" kern="1200" cap="none" spc="0" normalizeH="0" noProof="0" dirty="0">
                    <a:ln>
                      <a:noFill/>
                    </a:ln>
                    <a:solidFill>
                      <a:prstClr val="black"/>
                    </a:solidFill>
                    <a:effectLst/>
                    <a:uLnTx/>
                    <a:uFillTx/>
                    <a:latin typeface="Arial"/>
                    <a:ea typeface="+mn-ea"/>
                    <a:cs typeface="+mn-cs"/>
                  </a:rPr>
                  <a:t>Criterion 1</a:t>
                </a:r>
                <a:r>
                  <a:rPr lang="de-DE" altLang="zh-CN" dirty="0">
                    <a:solidFill>
                      <a:prstClr val="black"/>
                    </a:solidFill>
                  </a:rPr>
                  <a:t>: Maximize </a:t>
                </a:r>
                <a14:m>
                  <m:oMath xmlns:m="http://schemas.openxmlformats.org/officeDocument/2006/math">
                    <m:sSub>
                      <m:sSubPr>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lang="en-US" altLang="zh-CN" i="1">
                            <a:solidFill>
                              <a:prstClr val="black"/>
                            </a:solidFill>
                            <a:latin typeface="Cambria Math" panose="02040503050406030204" pitchFamily="18" charset="0"/>
                          </a:rPr>
                          <m:t>𝑚𝑒𝑎𝑛</m:t>
                        </m:r>
                      </m:e>
                      <m: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𝑥</m:t>
                        </m:r>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r>
                          <a:rPr kumimoji="0" lang="zh-CN" altLang="en-US" sz="1800" b="0" i="1" u="none" strike="noStrike" kern="1200" cap="none" spc="0" normalizeH="0" noProof="0" smtClean="0">
                            <a:ln>
                              <a:noFill/>
                            </a:ln>
                            <a:solidFill>
                              <a:prstClr val="black"/>
                            </a:solidFill>
                            <a:effectLst/>
                            <a:uLnTx/>
                            <a:uFillTx/>
                            <a:latin typeface="Cambria Math" panose="02040503050406030204" pitchFamily="18" charset="0"/>
                          </a:rPr>
                          <m:t>𝒳</m:t>
                        </m:r>
                      </m:sub>
                    </m:sSub>
                    <m:sSub>
                      <m:sSubPr>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𝜎</m:t>
                        </m:r>
                      </m:e>
                      <m: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𝑚𝑖𝑛</m:t>
                        </m:r>
                      </m:sub>
                    </m:s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𝑥</m:t>
                    </m:r>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oMath>
                </a14:m>
                <a:endParaRPr kumimoji="0" lang="de-DE" altLang="zh-CN" sz="1800" b="0" i="0" u="none" strike="noStrike" kern="1200" cap="none" spc="0" normalizeH="0" noProof="0" dirty="0">
                  <a:ln>
                    <a:noFill/>
                  </a:ln>
                  <a:solidFill>
                    <a:prstClr val="black"/>
                  </a:solidFill>
                  <a:effectLst/>
                  <a:uLnTx/>
                  <a:uFillTx/>
                  <a:latin typeface="Arial"/>
                  <a:ea typeface="+mn-ea"/>
                  <a:cs typeface="+mn-cs"/>
                </a:endParaRPr>
              </a:p>
            </p:txBody>
          </p:sp>
        </mc:Choice>
        <mc:Fallback>
          <p:sp>
            <p:nvSpPr>
              <p:cNvPr id="5" name="Inhaltsplatzhalter 2">
                <a:extLst>
                  <a:ext uri="{FF2B5EF4-FFF2-40B4-BE49-F238E27FC236}">
                    <a16:creationId xmlns:a16="http://schemas.microsoft.com/office/drawing/2014/main" id="{0688C6D1-D027-7B0C-0324-4DAB0E73B590}"/>
                  </a:ext>
                </a:extLst>
              </p:cNvPr>
              <p:cNvSpPr txBox="1">
                <a:spLocks noRot="1" noChangeAspect="1" noMove="1" noResize="1" noEditPoints="1" noAdjustHandles="1" noChangeArrowheads="1" noChangeShapeType="1" noTextEdit="1"/>
              </p:cNvSpPr>
              <p:nvPr/>
            </p:nvSpPr>
            <p:spPr>
              <a:xfrm>
                <a:off x="731837" y="1066800"/>
                <a:ext cx="10728325" cy="5026075"/>
              </a:xfrm>
              <a:prstGeom prst="rect">
                <a:avLst/>
              </a:prstGeom>
              <a:blipFill>
                <a:blip r:embed="rId3"/>
                <a:stretch>
                  <a:fillRect l="-1307" t="-1578" r="-852" b="-27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Optimization criteria -</a:t>
                </a:r>
                <a:r>
                  <a:rPr kumimoji="0" lang="de-DE" altLang="zh-CN" sz="2800" b="0" i="0" u="none" strike="noStrike" kern="1200" cap="none" spc="0" normalizeH="0" baseline="0" noProof="0" dirty="0">
                    <a:ln>
                      <a:noFill/>
                    </a:ln>
                    <a:solidFill>
                      <a:prstClr val="black"/>
                    </a:solidFill>
                    <a:effectLst/>
                    <a:uLnTx/>
                    <a:uFillTx/>
                    <a:latin typeface="Arial"/>
                    <a:ea typeface="+mn-ea"/>
                    <a:cs typeface="+mn-cs"/>
                  </a:rPr>
                  <a:t> Minimum singular value </a:t>
                </a:r>
                <a14:m>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𝜎</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𝑚𝑖𝑛</m:t>
                        </m:r>
                      </m:sub>
                    </m:sSub>
                  </m:oMath>
                </a14:m>
                <a:endParaRPr lang="de-CH" dirty="0"/>
              </a:p>
            </p:txBody>
          </p:sp>
        </mc:Choice>
        <mc:Fallback xmlns="">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4"/>
                <a:stretch>
                  <a:fillRect l="-1875" t="-17007"/>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cxnSp>
        <p:nvCxnSpPr>
          <p:cNvPr id="8" name="直接箭头连接符 7">
            <a:extLst>
              <a:ext uri="{FF2B5EF4-FFF2-40B4-BE49-F238E27FC236}">
                <a16:creationId xmlns:a16="http://schemas.microsoft.com/office/drawing/2014/main" id="{FB19E78C-7787-CE25-28AF-9013383FA399}"/>
              </a:ext>
            </a:extLst>
          </p:cNvPr>
          <p:cNvCxnSpPr>
            <a:cxnSpLocks/>
          </p:cNvCxnSpPr>
          <p:nvPr/>
        </p:nvCxnSpPr>
        <p:spPr>
          <a:xfrm>
            <a:off x="6134136" y="4876800"/>
            <a:ext cx="0" cy="7620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4D1ED82F-4DAC-ABD4-B6DC-BB44578ADE25}"/>
              </a:ext>
            </a:extLst>
          </p:cNvPr>
          <p:cNvCxnSpPr>
            <a:cxnSpLocks/>
          </p:cNvCxnSpPr>
          <p:nvPr/>
        </p:nvCxnSpPr>
        <p:spPr>
          <a:xfrm flipV="1">
            <a:off x="6019800" y="3048000"/>
            <a:ext cx="990600" cy="15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A05DC05-D11B-2DB3-E9B9-679BC6F17BF4}"/>
              </a:ext>
            </a:extLst>
          </p:cNvPr>
          <p:cNvCxnSpPr>
            <a:cxnSpLocks/>
          </p:cNvCxnSpPr>
          <p:nvPr/>
        </p:nvCxnSpPr>
        <p:spPr>
          <a:xfrm flipH="1">
            <a:off x="5465844" y="3048000"/>
            <a:ext cx="553955" cy="5349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610B6F6-A7EC-C853-0AD5-8E844BBD63B3}"/>
              </a:ext>
            </a:extLst>
          </p:cNvPr>
          <p:cNvCxnSpPr>
            <a:cxnSpLocks/>
          </p:cNvCxnSpPr>
          <p:nvPr/>
        </p:nvCxnSpPr>
        <p:spPr>
          <a:xfrm flipH="1" flipV="1">
            <a:off x="6019799" y="2211362"/>
            <a:ext cx="2274" cy="8366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文本框 33">
                <a:extLst>
                  <a:ext uri="{FF2B5EF4-FFF2-40B4-BE49-F238E27FC236}">
                    <a16:creationId xmlns:a16="http://schemas.microsoft.com/office/drawing/2014/main" id="{2BF7B103-C0A7-3DCD-622C-0578181C01ED}"/>
                  </a:ext>
                </a:extLst>
              </p:cNvPr>
              <p:cNvSpPr txBox="1"/>
              <p:nvPr/>
            </p:nvSpPr>
            <p:spPr>
              <a:xfrm>
                <a:off x="6915536" y="2932493"/>
                <a:ext cx="47891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3</m:t>
                          </m:r>
                        </m:sub>
                      </m:sSub>
                    </m:oMath>
                  </m:oMathPara>
                </a14:m>
                <a:endParaRPr lang="zh-CN" altLang="en-US" dirty="0"/>
              </a:p>
            </p:txBody>
          </p:sp>
        </mc:Choice>
        <mc:Fallback>
          <p:sp>
            <p:nvSpPr>
              <p:cNvPr id="34" name="文本框 33">
                <a:extLst>
                  <a:ext uri="{FF2B5EF4-FFF2-40B4-BE49-F238E27FC236}">
                    <a16:creationId xmlns:a16="http://schemas.microsoft.com/office/drawing/2014/main" id="{2BF7B103-C0A7-3DCD-622C-0578181C01ED}"/>
                  </a:ext>
                </a:extLst>
              </p:cNvPr>
              <p:cNvSpPr txBox="1">
                <a:spLocks noRot="1" noChangeAspect="1" noMove="1" noResize="1" noEditPoints="1" noAdjustHandles="1" noChangeArrowheads="1" noChangeShapeType="1" noTextEdit="1"/>
              </p:cNvSpPr>
              <p:nvPr/>
            </p:nvSpPr>
            <p:spPr>
              <a:xfrm>
                <a:off x="6915536" y="2932493"/>
                <a:ext cx="47891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文本框 34">
                <a:extLst>
                  <a:ext uri="{FF2B5EF4-FFF2-40B4-BE49-F238E27FC236}">
                    <a16:creationId xmlns:a16="http://schemas.microsoft.com/office/drawing/2014/main" id="{F89FE012-EE7E-6E91-827F-4E7A74368913}"/>
                  </a:ext>
                </a:extLst>
              </p:cNvPr>
              <p:cNvSpPr txBox="1"/>
              <p:nvPr/>
            </p:nvSpPr>
            <p:spPr>
              <a:xfrm>
                <a:off x="5125296" y="3554967"/>
                <a:ext cx="46903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4</m:t>
                          </m:r>
                        </m:sub>
                      </m:sSub>
                    </m:oMath>
                  </m:oMathPara>
                </a14:m>
                <a:endParaRPr lang="zh-CN" altLang="en-US" dirty="0"/>
              </a:p>
            </p:txBody>
          </p:sp>
        </mc:Choice>
        <mc:Fallback>
          <p:sp>
            <p:nvSpPr>
              <p:cNvPr id="35" name="文本框 34">
                <a:extLst>
                  <a:ext uri="{FF2B5EF4-FFF2-40B4-BE49-F238E27FC236}">
                    <a16:creationId xmlns:a16="http://schemas.microsoft.com/office/drawing/2014/main" id="{F89FE012-EE7E-6E91-827F-4E7A74368913}"/>
                  </a:ext>
                </a:extLst>
              </p:cNvPr>
              <p:cNvSpPr txBox="1">
                <a:spLocks noRot="1" noChangeAspect="1" noMove="1" noResize="1" noEditPoints="1" noAdjustHandles="1" noChangeArrowheads="1" noChangeShapeType="1" noTextEdit="1"/>
              </p:cNvSpPr>
              <p:nvPr/>
            </p:nvSpPr>
            <p:spPr>
              <a:xfrm>
                <a:off x="5125296" y="3554967"/>
                <a:ext cx="469039"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文本框 35">
                <a:extLst>
                  <a:ext uri="{FF2B5EF4-FFF2-40B4-BE49-F238E27FC236}">
                    <a16:creationId xmlns:a16="http://schemas.microsoft.com/office/drawing/2014/main" id="{ACB400F2-7DD4-2B5F-96EC-49DFAA83C2A1}"/>
                  </a:ext>
                </a:extLst>
              </p:cNvPr>
              <p:cNvSpPr txBox="1"/>
              <p:nvPr/>
            </p:nvSpPr>
            <p:spPr>
              <a:xfrm>
                <a:off x="5962970" y="1915245"/>
                <a:ext cx="47891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5</m:t>
                          </m:r>
                        </m:sub>
                      </m:sSub>
                    </m:oMath>
                  </m:oMathPara>
                </a14:m>
                <a:endParaRPr lang="zh-CN" altLang="en-US" dirty="0"/>
              </a:p>
            </p:txBody>
          </p:sp>
        </mc:Choice>
        <mc:Fallback>
          <p:sp>
            <p:nvSpPr>
              <p:cNvPr id="36" name="文本框 35">
                <a:extLst>
                  <a:ext uri="{FF2B5EF4-FFF2-40B4-BE49-F238E27FC236}">
                    <a16:creationId xmlns:a16="http://schemas.microsoft.com/office/drawing/2014/main" id="{ACB400F2-7DD4-2B5F-96EC-49DFAA83C2A1}"/>
                  </a:ext>
                </a:extLst>
              </p:cNvPr>
              <p:cNvSpPr txBox="1">
                <a:spLocks noRot="1" noChangeAspect="1" noMove="1" noResize="1" noEditPoints="1" noAdjustHandles="1" noChangeArrowheads="1" noChangeShapeType="1" noTextEdit="1"/>
              </p:cNvSpPr>
              <p:nvPr/>
            </p:nvSpPr>
            <p:spPr>
              <a:xfrm>
                <a:off x="5962970" y="1915245"/>
                <a:ext cx="478913" cy="369332"/>
              </a:xfrm>
              <a:prstGeom prst="rect">
                <a:avLst/>
              </a:prstGeom>
              <a:blipFill>
                <a:blip r:embed="rId7"/>
                <a:stretch>
                  <a:fillRect b="-1639"/>
                </a:stretch>
              </a:blipFill>
            </p:spPr>
            <p:txBody>
              <a:bodyPr/>
              <a:lstStyle/>
              <a:p>
                <a:r>
                  <a:rPr lang="zh-CN" altLang="en-US">
                    <a:noFill/>
                  </a:rPr>
                  <a:t> </a:t>
                </a:r>
              </a:p>
            </p:txBody>
          </p:sp>
        </mc:Fallback>
      </mc:AlternateContent>
      <p:cxnSp>
        <p:nvCxnSpPr>
          <p:cNvPr id="37" name="直接箭头连接符 36">
            <a:extLst>
              <a:ext uri="{FF2B5EF4-FFF2-40B4-BE49-F238E27FC236}">
                <a16:creationId xmlns:a16="http://schemas.microsoft.com/office/drawing/2014/main" id="{45C5BBB0-10BD-FF39-AA8E-D5D559A73950}"/>
              </a:ext>
            </a:extLst>
          </p:cNvPr>
          <p:cNvCxnSpPr>
            <a:cxnSpLocks/>
          </p:cNvCxnSpPr>
          <p:nvPr/>
        </p:nvCxnSpPr>
        <p:spPr>
          <a:xfrm flipV="1">
            <a:off x="6019799" y="2516162"/>
            <a:ext cx="422084" cy="531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文本框 37">
                <a:extLst>
                  <a:ext uri="{FF2B5EF4-FFF2-40B4-BE49-F238E27FC236}">
                    <a16:creationId xmlns:a16="http://schemas.microsoft.com/office/drawing/2014/main" id="{F8223D25-9489-C267-0DD7-59EB4CB11A92}"/>
                  </a:ext>
                </a:extLst>
              </p:cNvPr>
              <p:cNvSpPr txBox="1"/>
              <p:nvPr/>
            </p:nvSpPr>
            <p:spPr>
              <a:xfrm>
                <a:off x="6382034" y="2226156"/>
                <a:ext cx="36766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𝑒</m:t>
                      </m:r>
                    </m:oMath>
                  </m:oMathPara>
                </a14:m>
                <a:endParaRPr lang="zh-CN" altLang="en-US" dirty="0"/>
              </a:p>
            </p:txBody>
          </p:sp>
        </mc:Choice>
        <mc:Fallback>
          <p:sp>
            <p:nvSpPr>
              <p:cNvPr id="38" name="文本框 37">
                <a:extLst>
                  <a:ext uri="{FF2B5EF4-FFF2-40B4-BE49-F238E27FC236}">
                    <a16:creationId xmlns:a16="http://schemas.microsoft.com/office/drawing/2014/main" id="{F8223D25-9489-C267-0DD7-59EB4CB11A92}"/>
                  </a:ext>
                </a:extLst>
              </p:cNvPr>
              <p:cNvSpPr txBox="1">
                <a:spLocks noRot="1" noChangeAspect="1" noMove="1" noResize="1" noEditPoints="1" noAdjustHandles="1" noChangeArrowheads="1" noChangeShapeType="1" noTextEdit="1"/>
              </p:cNvSpPr>
              <p:nvPr/>
            </p:nvSpPr>
            <p:spPr>
              <a:xfrm>
                <a:off x="6382034" y="2226156"/>
                <a:ext cx="367665" cy="369332"/>
              </a:xfrm>
              <a:prstGeom prst="rect">
                <a:avLst/>
              </a:prstGeom>
              <a:blipFill>
                <a:blip r:embed="rId8"/>
                <a:stretch>
                  <a:fillRect/>
                </a:stretch>
              </a:blipFill>
            </p:spPr>
            <p:txBody>
              <a:bodyPr/>
              <a:lstStyle/>
              <a:p>
                <a:r>
                  <a:rPr lang="zh-CN" altLang="en-US">
                    <a:noFill/>
                  </a:rPr>
                  <a:t> </a:t>
                </a:r>
              </a:p>
            </p:txBody>
          </p:sp>
        </mc:Fallback>
      </mc:AlternateContent>
      <p:cxnSp>
        <p:nvCxnSpPr>
          <p:cNvPr id="39" name="直接连接符 38">
            <a:extLst>
              <a:ext uri="{FF2B5EF4-FFF2-40B4-BE49-F238E27FC236}">
                <a16:creationId xmlns:a16="http://schemas.microsoft.com/office/drawing/2014/main" id="{8C4FB220-EDF5-4B83-5C6C-BFF3E98CCB13}"/>
              </a:ext>
            </a:extLst>
          </p:cNvPr>
          <p:cNvCxnSpPr>
            <a:cxnSpLocks/>
          </p:cNvCxnSpPr>
          <p:nvPr/>
        </p:nvCxnSpPr>
        <p:spPr>
          <a:xfrm>
            <a:off x="6400799" y="2571950"/>
            <a:ext cx="1" cy="85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0F2EB2F3-E332-BF73-6A69-19A4C7192B1F}"/>
              </a:ext>
            </a:extLst>
          </p:cNvPr>
          <p:cNvCxnSpPr>
            <a:cxnSpLocks/>
          </p:cNvCxnSpPr>
          <p:nvPr/>
        </p:nvCxnSpPr>
        <p:spPr>
          <a:xfrm flipH="1">
            <a:off x="5638801" y="3430562"/>
            <a:ext cx="7619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C027156B-F1B3-730A-DF34-CB291DDD0A87}"/>
              </a:ext>
            </a:extLst>
          </p:cNvPr>
          <p:cNvCxnSpPr>
            <a:cxnSpLocks/>
          </p:cNvCxnSpPr>
          <p:nvPr/>
        </p:nvCxnSpPr>
        <p:spPr>
          <a:xfrm flipV="1">
            <a:off x="6400800" y="3048000"/>
            <a:ext cx="381000" cy="382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0692E197-F4A3-A3FB-EE37-C188F642BF68}"/>
              </a:ext>
            </a:extLst>
          </p:cNvPr>
          <p:cNvCxnSpPr>
            <a:cxnSpLocks/>
          </p:cNvCxnSpPr>
          <p:nvPr/>
        </p:nvCxnSpPr>
        <p:spPr>
          <a:xfrm flipH="1" flipV="1">
            <a:off x="6011925" y="2419550"/>
            <a:ext cx="381002"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DB717DE-3BEF-814E-4BA1-3B7C1532BB5E}"/>
              </a:ext>
            </a:extLst>
          </p:cNvPr>
          <p:cNvCxnSpPr>
            <a:cxnSpLocks/>
          </p:cNvCxnSpPr>
          <p:nvPr/>
        </p:nvCxnSpPr>
        <p:spPr>
          <a:xfrm>
            <a:off x="5742821" y="3315481"/>
            <a:ext cx="1561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7602F51C-1E07-4C9F-AE1E-3078B963C56D}"/>
              </a:ext>
            </a:extLst>
          </p:cNvPr>
          <p:cNvCxnSpPr>
            <a:cxnSpLocks/>
          </p:cNvCxnSpPr>
          <p:nvPr/>
        </p:nvCxnSpPr>
        <p:spPr>
          <a:xfrm flipH="1">
            <a:off x="5774385" y="3315481"/>
            <a:ext cx="124580" cy="115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15A8ED6-A1A2-458A-FFE7-39668EDD8B00}"/>
              </a:ext>
            </a:extLst>
          </p:cNvPr>
          <p:cNvCxnSpPr>
            <a:cxnSpLocks/>
          </p:cNvCxnSpPr>
          <p:nvPr/>
        </p:nvCxnSpPr>
        <p:spPr>
          <a:xfrm>
            <a:off x="6011925" y="2529980"/>
            <a:ext cx="84075" cy="419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74156BA-9E76-3961-E606-1AD534A0EC99}"/>
              </a:ext>
            </a:extLst>
          </p:cNvPr>
          <p:cNvCxnSpPr>
            <a:cxnSpLocks/>
          </p:cNvCxnSpPr>
          <p:nvPr/>
        </p:nvCxnSpPr>
        <p:spPr>
          <a:xfrm flipV="1">
            <a:off x="6096000" y="2446402"/>
            <a:ext cx="0" cy="125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9CEE227D-D504-694B-7337-E1C29F9324AF}"/>
              </a:ext>
            </a:extLst>
          </p:cNvPr>
          <p:cNvCxnSpPr>
            <a:cxnSpLocks/>
          </p:cNvCxnSpPr>
          <p:nvPr/>
        </p:nvCxnSpPr>
        <p:spPr>
          <a:xfrm flipH="1">
            <a:off x="6564960" y="3046438"/>
            <a:ext cx="94703" cy="85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D9C79428-45B9-739A-ED84-1BFF0C5EC947}"/>
              </a:ext>
            </a:extLst>
          </p:cNvPr>
          <p:cNvCxnSpPr>
            <a:cxnSpLocks/>
          </p:cNvCxnSpPr>
          <p:nvPr/>
        </p:nvCxnSpPr>
        <p:spPr>
          <a:xfrm>
            <a:off x="6564960" y="3131578"/>
            <a:ext cx="1363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6140144C-B6C7-3664-3557-DD43D5B90126}"/>
              </a:ext>
            </a:extLst>
          </p:cNvPr>
          <p:cNvCxnSpPr>
            <a:cxnSpLocks/>
          </p:cNvCxnSpPr>
          <p:nvPr/>
        </p:nvCxnSpPr>
        <p:spPr>
          <a:xfrm flipH="1" flipV="1">
            <a:off x="6019799" y="3056532"/>
            <a:ext cx="381000" cy="372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04427A01-8E8E-A434-F689-32ADFC7CCC28}"/>
              </a:ext>
            </a:extLst>
          </p:cNvPr>
          <p:cNvCxnSpPr>
            <a:cxnSpLocks/>
          </p:cNvCxnSpPr>
          <p:nvPr/>
        </p:nvCxnSpPr>
        <p:spPr>
          <a:xfrm>
            <a:off x="6334407" y="3201962"/>
            <a:ext cx="66445" cy="37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224C7843-6F00-0ECB-3F88-EFB45839EBBA}"/>
              </a:ext>
            </a:extLst>
          </p:cNvPr>
          <p:cNvCxnSpPr>
            <a:cxnSpLocks/>
          </p:cNvCxnSpPr>
          <p:nvPr/>
        </p:nvCxnSpPr>
        <p:spPr>
          <a:xfrm>
            <a:off x="6334407" y="3201962"/>
            <a:ext cx="0" cy="16659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2" name="文本框 51">
                <a:extLst>
                  <a:ext uri="{FF2B5EF4-FFF2-40B4-BE49-F238E27FC236}">
                    <a16:creationId xmlns:a16="http://schemas.microsoft.com/office/drawing/2014/main" id="{F2AA37AE-CDB7-1E2B-A8A9-1AC6154E2748}"/>
                  </a:ext>
                </a:extLst>
              </p:cNvPr>
              <p:cNvSpPr txBox="1"/>
              <p:nvPr/>
            </p:nvSpPr>
            <p:spPr>
              <a:xfrm>
                <a:off x="6595056" y="2722964"/>
                <a:ext cx="836383"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3</m:t>
                          </m:r>
                        </m:sub>
                      </m:sSub>
                      <m:r>
                        <a:rPr lang="en-US" altLang="zh-CN" sz="1200" b="0" i="1" smtClean="0">
                          <a:latin typeface="Cambria Math" panose="02040503050406030204" pitchFamily="18" charset="0"/>
                        </a:rPr>
                        <m:t>&gt;</m:t>
                      </m:r>
                    </m:oMath>
                  </m:oMathPara>
                </a14:m>
                <a:endParaRPr lang="zh-CN" altLang="en-US" sz="1200" dirty="0"/>
              </a:p>
            </p:txBody>
          </p:sp>
        </mc:Choice>
        <mc:Fallback>
          <p:sp>
            <p:nvSpPr>
              <p:cNvPr id="52" name="文本框 51">
                <a:extLst>
                  <a:ext uri="{FF2B5EF4-FFF2-40B4-BE49-F238E27FC236}">
                    <a16:creationId xmlns:a16="http://schemas.microsoft.com/office/drawing/2014/main" id="{F2AA37AE-CDB7-1E2B-A8A9-1AC6154E2748}"/>
                  </a:ext>
                </a:extLst>
              </p:cNvPr>
              <p:cNvSpPr txBox="1">
                <a:spLocks noRot="1" noChangeAspect="1" noMove="1" noResize="1" noEditPoints="1" noAdjustHandles="1" noChangeArrowheads="1" noChangeShapeType="1" noTextEdit="1"/>
              </p:cNvSpPr>
              <p:nvPr/>
            </p:nvSpPr>
            <p:spPr>
              <a:xfrm>
                <a:off x="6595056" y="2722964"/>
                <a:ext cx="836383" cy="27699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文本框 52">
                <a:extLst>
                  <a:ext uri="{FF2B5EF4-FFF2-40B4-BE49-F238E27FC236}">
                    <a16:creationId xmlns:a16="http://schemas.microsoft.com/office/drawing/2014/main" id="{3E41DA7B-0E24-F9D0-7A6E-560F3B44D7F7}"/>
                  </a:ext>
                </a:extLst>
              </p:cNvPr>
              <p:cNvSpPr txBox="1"/>
              <p:nvPr/>
            </p:nvSpPr>
            <p:spPr>
              <a:xfrm>
                <a:off x="4805991" y="3230053"/>
                <a:ext cx="82977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4</m:t>
                          </m:r>
                        </m:sub>
                      </m:sSub>
                      <m:r>
                        <a:rPr lang="en-US" altLang="zh-CN" sz="1200" b="0" i="1" smtClean="0">
                          <a:latin typeface="Cambria Math" panose="02040503050406030204" pitchFamily="18" charset="0"/>
                        </a:rPr>
                        <m:t>&gt;</m:t>
                      </m:r>
                    </m:oMath>
                  </m:oMathPara>
                </a14:m>
                <a:endParaRPr lang="zh-CN" altLang="en-US" sz="1200" dirty="0"/>
              </a:p>
            </p:txBody>
          </p:sp>
        </mc:Choice>
        <mc:Fallback>
          <p:sp>
            <p:nvSpPr>
              <p:cNvPr id="53" name="文本框 52">
                <a:extLst>
                  <a:ext uri="{FF2B5EF4-FFF2-40B4-BE49-F238E27FC236}">
                    <a16:creationId xmlns:a16="http://schemas.microsoft.com/office/drawing/2014/main" id="{3E41DA7B-0E24-F9D0-7A6E-560F3B44D7F7}"/>
                  </a:ext>
                </a:extLst>
              </p:cNvPr>
              <p:cNvSpPr txBox="1">
                <a:spLocks noRot="1" noChangeAspect="1" noMove="1" noResize="1" noEditPoints="1" noAdjustHandles="1" noChangeArrowheads="1" noChangeShapeType="1" noTextEdit="1"/>
              </p:cNvSpPr>
              <p:nvPr/>
            </p:nvSpPr>
            <p:spPr>
              <a:xfrm>
                <a:off x="4805991" y="3230053"/>
                <a:ext cx="829779" cy="27699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4" name="文本框 53">
                <a:extLst>
                  <a:ext uri="{FF2B5EF4-FFF2-40B4-BE49-F238E27FC236}">
                    <a16:creationId xmlns:a16="http://schemas.microsoft.com/office/drawing/2014/main" id="{EC90571B-9583-3940-8687-79E8C353E9F7}"/>
                  </a:ext>
                </a:extLst>
              </p:cNvPr>
              <p:cNvSpPr txBox="1"/>
              <p:nvPr/>
            </p:nvSpPr>
            <p:spPr>
              <a:xfrm>
                <a:off x="5217579" y="2271877"/>
                <a:ext cx="836383"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5</m:t>
                          </m:r>
                        </m:sub>
                      </m:sSub>
                      <m:r>
                        <a:rPr lang="en-US" altLang="zh-CN" sz="1200" b="0" i="1" smtClean="0">
                          <a:latin typeface="Cambria Math" panose="02040503050406030204" pitchFamily="18" charset="0"/>
                        </a:rPr>
                        <m:t>&gt;</m:t>
                      </m:r>
                    </m:oMath>
                  </m:oMathPara>
                </a14:m>
                <a:endParaRPr lang="zh-CN" altLang="en-US" sz="1200" dirty="0"/>
              </a:p>
            </p:txBody>
          </p:sp>
        </mc:Choice>
        <mc:Fallback>
          <p:sp>
            <p:nvSpPr>
              <p:cNvPr id="54" name="文本框 53">
                <a:extLst>
                  <a:ext uri="{FF2B5EF4-FFF2-40B4-BE49-F238E27FC236}">
                    <a16:creationId xmlns:a16="http://schemas.microsoft.com/office/drawing/2014/main" id="{EC90571B-9583-3940-8687-79E8C353E9F7}"/>
                  </a:ext>
                </a:extLst>
              </p:cNvPr>
              <p:cNvSpPr txBox="1">
                <a:spLocks noRot="1" noChangeAspect="1" noMove="1" noResize="1" noEditPoints="1" noAdjustHandles="1" noChangeArrowheads="1" noChangeShapeType="1" noTextEdit="1"/>
              </p:cNvSpPr>
              <p:nvPr/>
            </p:nvSpPr>
            <p:spPr>
              <a:xfrm>
                <a:off x="5217579" y="2271877"/>
                <a:ext cx="836383" cy="276999"/>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5177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Optimization criteria – Condition number </a:t>
                </a:r>
                <a14:m>
                  <m:oMath xmlns:m="http://schemas.openxmlformats.org/officeDocument/2006/math">
                    <m:r>
                      <a:rPr lang="en-US" b="0" i="1" smtClean="0">
                        <a:latin typeface="Cambria Math" panose="02040503050406030204" pitchFamily="18" charset="0"/>
                      </a:rPr>
                      <m:t>𝜅</m:t>
                    </m:r>
                  </m:oMath>
                </a14:m>
                <a:endParaRPr lang="de-CH" dirty="0"/>
              </a:p>
            </p:txBody>
          </p:sp>
        </mc:Choice>
        <mc:Fallback xmlns="">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16327"/>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066800"/>
                <a:ext cx="10728325" cy="5026075"/>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None/>
                  <a:tabLst/>
                  <a:defRPr/>
                </a:pPr>
                <a:r>
                  <a:rPr lang="en-US" altLang="zh-CN" dirty="0">
                    <a:latin typeface="Arial"/>
                  </a:rPr>
                  <a:t>Condition number: </a:t>
                </a:r>
                <a14:m>
                  <m:oMath xmlns:m="http://schemas.openxmlformats.org/officeDocument/2006/math">
                    <m:r>
                      <a:rPr lang="en-US" altLang="zh-CN" b="0" i="1" smtClean="0">
                        <a:latin typeface="Cambria Math" panose="02040503050406030204" pitchFamily="18" charset="0"/>
                      </a:rPr>
                      <m:t>𝜅</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𝑚𝑎𝑥</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𝑚𝑖𝑛</m:t>
                            </m:r>
                          </m:sub>
                        </m:sSub>
                      </m:den>
                    </m:f>
                    <m:r>
                      <a:rPr lang="en-US" altLang="zh-CN" b="0" i="1" smtClean="0">
                        <a:latin typeface="Cambria Math" panose="02040503050406030204" pitchFamily="18" charset="0"/>
                      </a:rPr>
                      <m:t>∈[1, +</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oMath>
                </a14:m>
                <a:endParaRPr lang="en-US" altLang="zh-CN" dirty="0">
                  <a:latin typeface="Arial"/>
                </a:endParaRPr>
              </a:p>
              <a:p>
                <a:pPr marL="0" marR="0" lvl="0" indent="0" algn="l" defTabSz="914400" rtl="0" eaLnBrk="1" fontAlgn="auto" latinLnBrk="0" hangingPunct="1">
                  <a:lnSpc>
                    <a:spcPct val="100000"/>
                  </a:lnSpc>
                  <a:spcBef>
                    <a:spcPts val="1000"/>
                  </a:spcBef>
                  <a:spcAft>
                    <a:spcPts val="0"/>
                  </a:spcAft>
                  <a:buClrTx/>
                  <a:buSzTx/>
                  <a:buNone/>
                  <a:tabLst/>
                  <a:defRPr/>
                </a:pPr>
                <a:endParaRPr lang="en-US" altLang="zh-CN" dirty="0">
                  <a:latin typeface="Arial"/>
                </a:endParaRPr>
              </a:p>
              <a:p>
                <a:pPr marL="0" marR="0" lvl="0" indent="0" algn="l" defTabSz="914400" rtl="0" eaLnBrk="1" fontAlgn="auto" latinLnBrk="0" hangingPunct="1">
                  <a:lnSpc>
                    <a:spcPct val="100000"/>
                  </a:lnSpc>
                  <a:spcBef>
                    <a:spcPts val="1000"/>
                  </a:spcBef>
                  <a:spcAft>
                    <a:spcPts val="0"/>
                  </a:spcAft>
                  <a:buClrTx/>
                  <a:buSzTx/>
                  <a:buNone/>
                  <a:tabLst/>
                  <a:defRPr/>
                </a:pPr>
                <a:r>
                  <a:rPr lang="en-US" altLang="zh-CN" dirty="0">
                    <a:latin typeface="Arial"/>
                  </a:rPr>
                  <a:t>Every step in the Gauss-Newton algorithm requires taking the pseudo-inverse of the Jacobian:</a:t>
                </a:r>
              </a:p>
              <a:p>
                <a:pPr marL="0" marR="0" lvl="0" indent="0" algn="l" defTabSz="914400" rtl="0" eaLnBrk="1" fontAlgn="auto" latinLnBrk="0" hangingPunct="1">
                  <a:lnSpc>
                    <a:spcPct val="100000"/>
                  </a:lnSpc>
                  <a:spcBef>
                    <a:spcPts val="1000"/>
                  </a:spcBef>
                  <a:spcAft>
                    <a:spcPts val="0"/>
                  </a:spcAft>
                  <a:buClrTx/>
                  <a:buSz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dPr>
                        <m:e>
                          <m:m>
                            <m:mPr>
                              <m:mcs>
                                <m:mc>
                                  <m:mcPr>
                                    <m:count m:val="1"/>
                                    <m:mcJc m:val="center"/>
                                  </m:mcPr>
                                </m:mc>
                              </m:mcs>
                              <m:ctrlPr>
                                <a:rPr kumimoji="0" lang="de-DE" altLang="zh-CN" sz="1800" b="0" i="1" u="none" strike="noStrike" kern="1200" cap="none" spc="0" normalizeH="0" baseline="0" noProof="0" smtClean="0">
                                  <a:ln>
                                    <a:noFill/>
                                  </a:ln>
                                  <a:effectLst/>
                                  <a:uLnTx/>
                                  <a:uFillTx/>
                                  <a:latin typeface="Cambria Math" panose="02040503050406030204" pitchFamily="18" charset="0"/>
                                  <a:ea typeface="+mn-ea"/>
                                  <a:cs typeface="+mn-cs"/>
                                </a:rPr>
                              </m:ctrlPr>
                            </m:mPr>
                            <m:mr>
                              <m:e>
                                <m:r>
                                  <m:rPr>
                                    <m:sty m:val="p"/>
                                  </m:rPr>
                                  <a:rPr kumimoji="0" lang="en-US" altLang="zh-CN" sz="1800" b="0" i="0" u="none" strike="noStrike" kern="1200" cap="none" spc="0" normalizeH="0" baseline="0" noProof="0" smtClean="0">
                                    <a:ln>
                                      <a:noFill/>
                                    </a:ln>
                                    <a:effectLst/>
                                    <a:uLnTx/>
                                    <a:uFillTx/>
                                    <a:latin typeface="Cambria Math" panose="02040503050406030204" pitchFamily="18" charset="0"/>
                                    <a:ea typeface="+mn-ea"/>
                                    <a:cs typeface="+mn-cs"/>
                                  </a:rPr>
                                  <m:t>Δ</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𝑝</m:t>
                                </m:r>
                              </m:e>
                            </m:mr>
                            <m:mr>
                              <m:e>
                                <m:r>
                                  <m:rPr>
                                    <m:sty m:val="p"/>
                                  </m:rPr>
                                  <a:rPr kumimoji="0" lang="en-US" altLang="zh-CN" sz="1800" b="0" i="0" u="none" strike="noStrike" kern="1200" cap="none" spc="0" normalizeH="0" baseline="0" noProof="0" smtClean="0">
                                    <a:ln>
                                      <a:noFill/>
                                    </a:ln>
                                    <a:effectLst/>
                                    <a:uLnTx/>
                                    <a:uFillTx/>
                                    <a:latin typeface="Cambria Math" panose="02040503050406030204" pitchFamily="18" charset="0"/>
                                    <a:ea typeface="+mn-ea"/>
                                    <a:cs typeface="+mn-cs"/>
                                  </a:rPr>
                                  <m:t>Δ</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𝜔</m:t>
                                </m:r>
                              </m:e>
                            </m:mr>
                          </m:m>
                        </m:e>
                      </m:d>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r>
                        <m:rPr>
                          <m:sty m:val="p"/>
                        </m:rPr>
                        <a:rPr kumimoji="0" lang="en-US" altLang="zh-CN" sz="1800" b="0" i="0" u="none" strike="noStrike" kern="1200" cap="none" spc="0" normalizeH="0" baseline="0" noProof="0" smtClean="0">
                          <a:ln>
                            <a:noFill/>
                          </a:ln>
                          <a:effectLst/>
                          <a:uLnTx/>
                          <a:uFillTx/>
                          <a:latin typeface="Cambria Math" panose="02040503050406030204" pitchFamily="18" charset="0"/>
                          <a:ea typeface="+mn-ea"/>
                          <a:cs typeface="+mn-cs"/>
                        </a:rPr>
                        <m:t>Δ</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sSup>
                        <m:sSup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sSupPr>
                        <m:e>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𝐽</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sSub>
                            <m:sSub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sSubPr>
                            <m:e>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𝑝</m:t>
                              </m:r>
                            </m:e>
                            <m:sub>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𝑘</m:t>
                              </m:r>
                            </m:sub>
                          </m:sSub>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sSub>
                            <m:sSub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sSubPr>
                            <m:e>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𝑅</m:t>
                              </m:r>
                            </m:e>
                            <m:sub>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𝑘</m:t>
                              </m:r>
                            </m:sub>
                          </m:sSub>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e>
                        <m:sup>
                          <m:r>
                            <a:rPr kumimoji="0" lang="en-US" altLang="zh-CN" sz="18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t>†</m:t>
                          </m:r>
                        </m:sup>
                      </m:sSup>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𝑟</m:t>
                      </m:r>
                    </m:oMath>
                  </m:oMathPara>
                </a14:m>
                <a:endParaRPr kumimoji="0" lang="de-DE" altLang="zh-CN" sz="1800" b="0" i="0" u="none" strike="noStrike" kern="1200" cap="none" spc="0" normalizeH="0" baseline="0" noProof="0" dirty="0">
                  <a:ln>
                    <a:noFill/>
                  </a:ln>
                  <a:effectLst/>
                  <a:uLnTx/>
                  <a:uFillTx/>
                  <a:latin typeface="Arial"/>
                  <a:ea typeface="+mn-ea"/>
                  <a:cs typeface="+mn-cs"/>
                </a:endParaRPr>
              </a:p>
              <a:p>
                <a:pPr marL="0" marR="0" lvl="0" indent="0" algn="l" defTabSz="914400" rtl="0" eaLnBrk="1" fontAlgn="auto" latinLnBrk="0" hangingPunct="1">
                  <a:lnSpc>
                    <a:spcPct val="100000"/>
                  </a:lnSpc>
                  <a:spcBef>
                    <a:spcPts val="1000"/>
                  </a:spcBef>
                  <a:spcAft>
                    <a:spcPts val="0"/>
                  </a:spcAft>
                  <a:buClrTx/>
                  <a:buSzTx/>
                  <a:buNone/>
                  <a:tabLst/>
                  <a:defRPr/>
                </a:pPr>
                <a:r>
                  <a:rPr lang="de-DE" altLang="zh-CN" dirty="0">
                    <a:latin typeface="Arial"/>
                  </a:rPr>
                  <a:t>T</a:t>
                </a:r>
                <a:r>
                  <a:rPr lang="en-US" altLang="zh-CN" dirty="0">
                    <a:latin typeface="Arial"/>
                  </a:rPr>
                  <a:t>here might be error in evaluating </a:t>
                </a:r>
                <a14:m>
                  <m:oMath xmlns:m="http://schemas.openxmlformats.org/officeDocument/2006/math">
                    <m:r>
                      <a:rPr lang="en-US" altLang="zh-CN" b="0" i="1" smtClean="0">
                        <a:latin typeface="Cambria Math" panose="02040503050406030204" pitchFamily="18" charset="0"/>
                      </a:rPr>
                      <m:t>𝐽</m:t>
                    </m:r>
                  </m:oMath>
                </a14:m>
                <a:r>
                  <a:rPr kumimoji="0" lang="de-DE" altLang="zh-CN" sz="1800" b="0" i="0" u="none" strike="noStrike" kern="1200" cap="none" spc="0" normalizeH="0" baseline="0" noProof="0" dirty="0">
                    <a:ln>
                      <a:noFill/>
                    </a:ln>
                    <a:effectLst/>
                    <a:uLnTx/>
                    <a:uFillTx/>
                    <a:latin typeface="Arial"/>
                    <a:ea typeface="+mn-ea"/>
                    <a:cs typeface="+mn-cs"/>
                  </a:rPr>
                  <a:t> and </a:t>
                </a:r>
                <a14:m>
                  <m:oMath xmlns:m="http://schemas.openxmlformats.org/officeDocument/2006/math">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𝑟</m:t>
                    </m:r>
                  </m:oMath>
                </a14:m>
                <a:r>
                  <a:rPr kumimoji="0" lang="de-DE" altLang="zh-CN" sz="1800" b="0" i="0" u="none" strike="noStrike" kern="1200" cap="none" spc="0" normalizeH="0" baseline="0" noProof="0" dirty="0">
                    <a:ln>
                      <a:noFill/>
                    </a:ln>
                    <a:effectLst/>
                    <a:uLnTx/>
                    <a:uFillTx/>
                    <a:latin typeface="Arial"/>
                    <a:ea typeface="+mn-ea"/>
                    <a:cs typeface="+mn-cs"/>
                  </a:rPr>
                  <a:t>, </a:t>
                </a:r>
                <a14:m>
                  <m:oMath xmlns:m="http://schemas.openxmlformats.org/officeDocument/2006/math">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𝛿</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𝐽</m:t>
                    </m:r>
                  </m:oMath>
                </a14:m>
                <a:r>
                  <a:rPr kumimoji="0" lang="de-DE" altLang="zh-CN" sz="1800" b="0" i="0" u="none" strike="noStrike" kern="1200" cap="none" spc="0" normalizeH="0" baseline="0" noProof="0" dirty="0">
                    <a:ln>
                      <a:noFill/>
                    </a:ln>
                    <a:effectLst/>
                    <a:uLnTx/>
                    <a:uFillTx/>
                    <a:latin typeface="Arial"/>
                    <a:ea typeface="+mn-ea"/>
                    <a:cs typeface="+mn-cs"/>
                  </a:rPr>
                  <a:t> and </a:t>
                </a:r>
                <a14:m>
                  <m:oMath xmlns:m="http://schemas.openxmlformats.org/officeDocument/2006/math">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𝛿</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𝑟</m:t>
                    </m:r>
                  </m:oMath>
                </a14:m>
                <a:r>
                  <a:rPr kumimoji="0" lang="de-DE" altLang="zh-CN" sz="1800" b="0" i="0" u="none" strike="noStrike" kern="1200" cap="none" spc="0" normalizeH="0" baseline="0" noProof="0" dirty="0">
                    <a:ln>
                      <a:noFill/>
                    </a:ln>
                    <a:effectLst/>
                    <a:uLnTx/>
                    <a:uFillTx/>
                    <a:latin typeface="Arial"/>
                    <a:ea typeface="+mn-ea"/>
                    <a:cs typeface="+mn-cs"/>
                  </a:rPr>
                  <a:t>, resulting</a:t>
                </a:r>
                <a:r>
                  <a:rPr kumimoji="0" lang="de-DE" altLang="zh-CN" sz="1800" b="0" i="0" u="none" strike="noStrike" kern="1200" cap="none" spc="0" normalizeH="0" noProof="0" dirty="0">
                    <a:ln>
                      <a:noFill/>
                    </a:ln>
                    <a:effectLst/>
                    <a:uLnTx/>
                    <a:uFillTx/>
                    <a:latin typeface="Arial"/>
                    <a:ea typeface="+mn-ea"/>
                    <a:cs typeface="+mn-cs"/>
                  </a:rPr>
                  <a:t> in the error computing </a:t>
                </a:r>
                <a14:m>
                  <m:oMath xmlns:m="http://schemas.openxmlformats.org/officeDocument/2006/math">
                    <m:r>
                      <m:rPr>
                        <m:sty m:val="p"/>
                      </m:rPr>
                      <a:rPr kumimoji="0" lang="en-US" altLang="zh-CN" sz="1800" b="0" i="0" u="none" strike="noStrike" kern="1200" cap="none" spc="0" normalizeH="0" noProof="0" smtClean="0">
                        <a:ln>
                          <a:noFill/>
                        </a:ln>
                        <a:effectLst/>
                        <a:uLnTx/>
                        <a:uFillTx/>
                        <a:latin typeface="Cambria Math" panose="02040503050406030204" pitchFamily="18" charset="0"/>
                        <a:ea typeface="+mn-ea"/>
                        <a:cs typeface="+mn-cs"/>
                      </a:rPr>
                      <m:t>Δ</m:t>
                    </m:r>
                    <m:r>
                      <a:rPr kumimoji="0" lang="en-US" altLang="zh-CN" sz="1800" b="0" i="1" u="none" strike="noStrike" kern="1200" cap="none" spc="0" normalizeH="0" noProof="0" smtClean="0">
                        <a:ln>
                          <a:noFill/>
                        </a:ln>
                        <a:effectLst/>
                        <a:uLnTx/>
                        <a:uFillTx/>
                        <a:latin typeface="Cambria Math" panose="02040503050406030204" pitchFamily="18" charset="0"/>
                        <a:ea typeface="+mn-ea"/>
                        <a:cs typeface="+mn-cs"/>
                      </a:rPr>
                      <m:t>𝑥</m:t>
                    </m:r>
                  </m:oMath>
                </a14:m>
                <a:r>
                  <a:rPr kumimoji="0" lang="de-DE" altLang="zh-CN" sz="1800" b="0" i="0" u="none" strike="noStrike" kern="1200" cap="none" spc="0" normalizeH="0" baseline="0" noProof="0" dirty="0">
                    <a:ln>
                      <a:noFill/>
                    </a:ln>
                    <a:effectLst/>
                    <a:uLnTx/>
                    <a:uFillTx/>
                    <a:latin typeface="Arial"/>
                    <a:ea typeface="+mn-ea"/>
                    <a:cs typeface="+mn-cs"/>
                  </a:rPr>
                  <a:t>, </a:t>
                </a:r>
                <a14:m>
                  <m:oMath xmlns:m="http://schemas.openxmlformats.org/officeDocument/2006/math">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𝛿</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oMath>
                </a14:m>
                <a:r>
                  <a:rPr kumimoji="0" lang="de-DE" altLang="zh-CN" sz="1800" b="0" i="0" u="none" strike="noStrike" kern="1200" cap="none" spc="0" normalizeH="0" baseline="0" noProof="0" dirty="0">
                    <a:ln>
                      <a:noFill/>
                    </a:ln>
                    <a:effectLst/>
                    <a:uLnTx/>
                    <a:uFillTx/>
                    <a:latin typeface="Arial"/>
                    <a:ea typeface="+mn-ea"/>
                    <a:cs typeface="+mn-cs"/>
                  </a:rPr>
                  <a:t>:</a:t>
                </a:r>
              </a:p>
              <a:p>
                <a:pPr marL="0" marR="0" lvl="0" indent="0" algn="l" defTabSz="914400" rtl="0" eaLnBrk="1" fontAlgn="auto" latinLnBrk="0" hangingPunct="1">
                  <a:lnSpc>
                    <a:spcPct val="100000"/>
                  </a:lnSpc>
                  <a:spcBef>
                    <a:spcPts val="1000"/>
                  </a:spcBef>
                  <a:spcAft>
                    <a:spcPts val="0"/>
                  </a:spcAft>
                  <a:buClrTx/>
                  <a:buSzTx/>
                  <a:buNone/>
                  <a:tabLst/>
                  <a:defRPr/>
                </a:pPr>
                <a14:m>
                  <m:oMathPara xmlns:m="http://schemas.openxmlformats.org/officeDocument/2006/math">
                    <m:oMathParaPr>
                      <m:jc m:val="centerGroup"/>
                    </m:oMathParaPr>
                    <m:oMath xmlns:m="http://schemas.openxmlformats.org/officeDocument/2006/math">
                      <m:r>
                        <m:rPr>
                          <m:sty m:val="p"/>
                        </m:rPr>
                        <a:rPr kumimoji="0" lang="en-US" altLang="zh-CN" sz="1800" b="0" i="0" u="none" strike="noStrike" kern="1200" cap="none" spc="0" normalizeH="0" baseline="0" noProof="0" smtClean="0">
                          <a:ln>
                            <a:noFill/>
                          </a:ln>
                          <a:effectLst/>
                          <a:uLnTx/>
                          <a:uFillTx/>
                          <a:latin typeface="Cambria Math" panose="02040503050406030204" pitchFamily="18" charset="0"/>
                          <a:ea typeface="+mn-ea"/>
                          <a:cs typeface="+mn-cs"/>
                        </a:rPr>
                        <m:t>Δ</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𝛿</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sSup>
                        <m:sSup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sSupPr>
                        <m:e>
                          <m:d>
                            <m:d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𝐽</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𝛿</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𝐽</m:t>
                              </m:r>
                            </m:e>
                          </m:d>
                        </m:e>
                        <m:sup>
                          <m:r>
                            <a:rPr kumimoji="0" lang="en-US" altLang="zh-CN" sz="18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t>†</m:t>
                          </m:r>
                        </m:sup>
                      </m:sSup>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𝑟</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𝛿</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𝑟</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oMath>
                  </m:oMathPara>
                </a14:m>
                <a:endParaRPr kumimoji="0" lang="de-DE" altLang="zh-CN" sz="1800" b="0" i="0" u="none" strike="noStrike" kern="1200" cap="none" spc="0" normalizeH="0" baseline="0" noProof="0" dirty="0">
                  <a:ln>
                    <a:noFill/>
                  </a:ln>
                  <a:effectLst/>
                  <a:uLnTx/>
                  <a:uFillTx/>
                  <a:latin typeface="Arial"/>
                  <a:ea typeface="+mn-ea"/>
                  <a:cs typeface="+mn-cs"/>
                </a:endParaRPr>
              </a:p>
              <a:p>
                <a:pPr marL="0" marR="0" lvl="0" indent="0" algn="l" defTabSz="914400" rtl="0" eaLnBrk="1" fontAlgn="auto" latinLnBrk="0" hangingPunct="1">
                  <a:lnSpc>
                    <a:spcPct val="100000"/>
                  </a:lnSpc>
                  <a:spcBef>
                    <a:spcPts val="1000"/>
                  </a:spcBef>
                  <a:spcAft>
                    <a:spcPts val="0"/>
                  </a:spcAft>
                  <a:buClrTx/>
                  <a:buSzTx/>
                  <a:buNone/>
                  <a:tabLst/>
                  <a:defRPr/>
                </a:pPr>
                <a14:m>
                  <m:oMath xmlns:m="http://schemas.openxmlformats.org/officeDocument/2006/math">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𝛿</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𝐽</m:t>
                    </m:r>
                  </m:oMath>
                </a14:m>
                <a:r>
                  <a:rPr kumimoji="0" lang="de-DE" altLang="zh-CN" sz="1800" b="0" i="0" u="none" strike="noStrike" kern="1200" cap="none" spc="0" normalizeH="0" baseline="0" noProof="0" dirty="0">
                    <a:ln>
                      <a:noFill/>
                    </a:ln>
                    <a:effectLst/>
                    <a:uLnTx/>
                    <a:uFillTx/>
                    <a:latin typeface="Arial"/>
                    <a:ea typeface="+mn-ea"/>
                    <a:cs typeface="+mn-cs"/>
                  </a:rPr>
                  <a:t> and </a:t>
                </a:r>
                <a14:m>
                  <m:oMath xmlns:m="http://schemas.openxmlformats.org/officeDocument/2006/math">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𝛿</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𝑟</m:t>
                    </m:r>
                  </m:oMath>
                </a14:m>
                <a:r>
                  <a:rPr kumimoji="0" lang="de-DE" altLang="zh-CN" sz="1800" b="0" i="0" u="none" strike="noStrike" kern="1200" cap="none" spc="0" normalizeH="0" baseline="0" noProof="0" dirty="0">
                    <a:ln>
                      <a:noFill/>
                    </a:ln>
                    <a:effectLst/>
                    <a:uLnTx/>
                    <a:uFillTx/>
                    <a:latin typeface="Arial"/>
                    <a:ea typeface="+mn-ea"/>
                    <a:cs typeface="+mn-cs"/>
                  </a:rPr>
                  <a:t> can come from numerical rounding,</a:t>
                </a:r>
                <a:r>
                  <a:rPr kumimoji="0" lang="de-DE" altLang="zh-CN" sz="1800" b="0" i="0" u="none" strike="noStrike" kern="1200" cap="none" spc="0" normalizeH="0" noProof="0" dirty="0">
                    <a:ln>
                      <a:noFill/>
                    </a:ln>
                    <a:effectLst/>
                    <a:uLnTx/>
                    <a:uFillTx/>
                    <a:latin typeface="Arial"/>
                    <a:ea typeface="+mn-ea"/>
                    <a:cs typeface="+mn-cs"/>
                  </a:rPr>
                  <a:t> noise, etc.</a:t>
                </a:r>
              </a:p>
              <a:p>
                <a:pPr marL="0" lvl="0" indent="0">
                  <a:buNone/>
                </a:pPr>
                <a:r>
                  <a:rPr kumimoji="0" lang="en-US" altLang="zh-CN" sz="1800" b="0" i="0" u="none" strike="noStrike" kern="1200" cap="none" spc="0" normalizeH="0" baseline="0" noProof="0" dirty="0" err="1">
                    <a:ln>
                      <a:noFill/>
                    </a:ln>
                    <a:effectLst/>
                    <a:uLnTx/>
                    <a:uFillTx/>
                    <a:latin typeface="Arial"/>
                    <a:ea typeface="+mn-ea"/>
                    <a:cs typeface="+mn-cs"/>
                  </a:rPr>
                  <a:t>Wedin</a:t>
                </a:r>
                <a:r>
                  <a:rPr kumimoji="0" lang="en-US" altLang="zh-CN" sz="1800" b="0" i="0" u="none" strike="noStrike" kern="1200" cap="none" spc="0" normalizeH="0" baseline="0" noProof="0" dirty="0">
                    <a:ln>
                      <a:noFill/>
                    </a:ln>
                    <a:effectLst/>
                    <a:uLnTx/>
                    <a:uFillTx/>
                    <a:latin typeface="Arial"/>
                    <a:ea typeface="+mn-ea"/>
                    <a:cs typeface="+mn-cs"/>
                  </a:rPr>
                  <a:t>, 1973, provides an upper bound on </a:t>
                </a:r>
                <a14:m>
                  <m:oMath xmlns:m="http://schemas.openxmlformats.org/officeDocument/2006/math">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𝛿</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 </m:t>
                    </m:r>
                  </m:oMath>
                </a14:m>
                <a:r>
                  <a:rPr kumimoji="0" lang="en-US" altLang="zh-CN" sz="1800" b="0" i="0" u="none" strike="noStrike" kern="1200" cap="none" spc="0" normalizeH="0" baseline="0" noProof="0" dirty="0">
                    <a:ln>
                      <a:noFill/>
                    </a:ln>
                    <a:effectLst/>
                    <a:uLnTx/>
                    <a:uFillTx/>
                    <a:latin typeface="Arial"/>
                    <a:ea typeface="+mn-ea"/>
                    <a:cs typeface="+mn-cs"/>
                  </a:rPr>
                  <a:t>using the condition number </a:t>
                </a:r>
                <a14:m>
                  <m:oMath xmlns:m="http://schemas.openxmlformats.org/officeDocument/2006/math">
                    <m:r>
                      <a:rPr lang="en-US" altLang="zh-CN" b="0" i="1" smtClean="0">
                        <a:latin typeface="Cambria Math" panose="02040503050406030204" pitchFamily="18" charset="0"/>
                      </a:rPr>
                      <m:t>𝜅</m:t>
                    </m:r>
                    <m:r>
                      <a:rPr lang="en-US" altLang="zh-CN" i="1">
                        <a:latin typeface="Cambria Math" panose="02040503050406030204" pitchFamily="18" charset="0"/>
                      </a:rPr>
                      <m:t> </m:t>
                    </m:r>
                  </m:oMath>
                </a14:m>
                <a:r>
                  <a:rPr kumimoji="0" lang="en-US" altLang="zh-CN" sz="1800" b="0" i="0" u="none" strike="noStrike" kern="1200" cap="none" spc="0" normalizeH="0" baseline="0" noProof="0" dirty="0">
                    <a:ln>
                      <a:noFill/>
                    </a:ln>
                    <a:effectLst/>
                    <a:uLnTx/>
                    <a:uFillTx/>
                    <a:latin typeface="Arial"/>
                    <a:ea typeface="+mn-ea"/>
                    <a:cs typeface="+mn-cs"/>
                  </a:rPr>
                  <a:t>under some assumptions:</a:t>
                </a:r>
              </a:p>
              <a:p>
                <a:pPr marL="285750" lvl="0" indent="-285750">
                  <a:buFont typeface="Arial" panose="020B0604020202020204" pitchFamily="34" charset="0"/>
                  <a:buChar char="•"/>
                </a:pPr>
                <a14:m>
                  <m:oMath xmlns:m="http://schemas.openxmlformats.org/officeDocument/2006/math">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𝐽</m:t>
                    </m:r>
                  </m:oMath>
                </a14:m>
                <a:r>
                  <a:rPr kumimoji="0" lang="de-DE" altLang="zh-CN" sz="1800" b="0" i="0" u="none" strike="noStrike" kern="1200" cap="none" spc="0" normalizeH="0" baseline="0" noProof="0" dirty="0">
                    <a:ln>
                      <a:noFill/>
                    </a:ln>
                    <a:effectLst/>
                    <a:uLnTx/>
                    <a:uFillTx/>
                    <a:latin typeface="Arial"/>
                    <a:ea typeface="+mn-ea"/>
                    <a:cs typeface="+mn-cs"/>
                  </a:rPr>
                  <a:t> and </a:t>
                </a:r>
                <a14:m>
                  <m:oMath xmlns:m="http://schemas.openxmlformats.org/officeDocument/2006/math">
                    <m:r>
                      <m:rPr>
                        <m:sty m:val="p"/>
                      </m:rPr>
                      <a:rPr lang="en-US" altLang="zh-CN" b="0" i="0" smtClean="0">
                        <a:latin typeface="Cambria Math" panose="02040503050406030204" pitchFamily="18" charset="0"/>
                      </a:rPr>
                      <m:t>J</m:t>
                    </m:r>
                    <m:r>
                      <a:rPr lang="en-US" altLang="zh-CN" b="0" i="0" smtClean="0">
                        <a:latin typeface="Cambria Math" panose="02040503050406030204" pitchFamily="18" charset="0"/>
                      </a:rPr>
                      <m:t>+</m:t>
                    </m:r>
                    <m:r>
                      <a:rPr lang="en-US" altLang="zh-CN" i="1" smtClean="0">
                        <a:latin typeface="Cambria Math" panose="02040503050406030204" pitchFamily="18" charset="0"/>
                      </a:rPr>
                      <m:t>𝛿</m:t>
                    </m:r>
                    <m:r>
                      <a:rPr lang="en-US" altLang="zh-CN" b="0" i="1" smtClean="0">
                        <a:latin typeface="Cambria Math" panose="02040503050406030204" pitchFamily="18" charset="0"/>
                      </a:rPr>
                      <m:t>𝐽</m:t>
                    </m:r>
                  </m:oMath>
                </a14:m>
                <a:r>
                  <a:rPr kumimoji="0" lang="de-DE" altLang="zh-CN" sz="1800" b="0" i="0" u="none" strike="noStrike" kern="1200" cap="none" spc="0" normalizeH="0" baseline="0" noProof="0" dirty="0">
                    <a:ln>
                      <a:noFill/>
                    </a:ln>
                    <a:effectLst/>
                    <a:uLnTx/>
                    <a:uFillTx/>
                    <a:latin typeface="Arial"/>
                    <a:ea typeface="+mn-ea"/>
                    <a:cs typeface="+mn-cs"/>
                  </a:rPr>
                  <a:t> have equal rank</a:t>
                </a:r>
              </a:p>
              <a:p>
                <a:pPr marL="285750" lvl="0" indent="-285750">
                  <a:buFont typeface="Arial" panose="020B0604020202020204" pitchFamily="34" charset="0"/>
                  <a:buChar char="•"/>
                </a:pPr>
                <a14:m>
                  <m:oMath xmlns:m="http://schemas.openxmlformats.org/officeDocument/2006/math">
                    <m:sSub>
                      <m:sSub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sSubPr>
                      <m:e>
                        <m:d>
                          <m:dPr>
                            <m:begChr m:val="‖"/>
                            <m:endChr m:val="‖"/>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𝛿</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𝐽</m:t>
                            </m:r>
                          </m:e>
                        </m:d>
                      </m:e>
                      <m:sub>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2</m:t>
                        </m:r>
                      </m:sub>
                    </m:sSub>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&lt;</m:t>
                    </m:r>
                    <m:r>
                      <a:rPr kumimoji="0" lang="zh-CN" altLang="en-US" sz="1800" b="0" i="1" u="none" strike="noStrike" kern="1200" cap="none" spc="0" normalizeH="0" baseline="0" noProof="0" smtClean="0">
                        <a:ln>
                          <a:noFill/>
                        </a:ln>
                        <a:effectLst/>
                        <a:uLnTx/>
                        <a:uFillTx/>
                        <a:latin typeface="Cambria Math" panose="02040503050406030204" pitchFamily="18" charset="0"/>
                      </a:rPr>
                      <m:t>𝜀</m:t>
                    </m:r>
                    <m:sSub>
                      <m:sSub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sSubPr>
                      <m:e>
                        <m:d>
                          <m:dPr>
                            <m:begChr m:val="‖"/>
                            <m:endChr m:val="‖"/>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𝐴</m:t>
                            </m:r>
                          </m:e>
                        </m:d>
                      </m:e>
                      <m:sub>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2</m:t>
                        </m:r>
                      </m:sub>
                    </m:sSub>
                  </m:oMath>
                </a14:m>
                <a:endParaRPr kumimoji="0" lang="en-US" altLang="zh-CN" sz="1800" b="0" i="0" u="none" strike="noStrike" kern="1200" cap="none" spc="0" normalizeH="0" baseline="0" noProof="0" dirty="0">
                  <a:ln>
                    <a:noFill/>
                  </a:ln>
                  <a:effectLst/>
                  <a:uLnTx/>
                  <a:uFillTx/>
                  <a:latin typeface="Arial"/>
                  <a:ea typeface="+mn-ea"/>
                  <a:cs typeface="+mn-cs"/>
                </a:endParaRPr>
              </a:p>
              <a:p>
                <a:pPr marL="285750" lvl="0"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𝜀</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𝜅</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&lt;1</m:t>
                    </m:r>
                  </m:oMath>
                </a14:m>
                <a:endParaRPr kumimoji="0" lang="de-DE" altLang="zh-CN" sz="1800" b="0" i="0" u="none" strike="noStrike" kern="1200" cap="none" spc="0" normalizeH="0" baseline="0" noProof="0" dirty="0">
                  <a:ln>
                    <a:noFill/>
                  </a:ln>
                  <a:effectLst/>
                  <a:uLnTx/>
                  <a:uFillTx/>
                  <a:latin typeface="Arial"/>
                  <a:ea typeface="+mn-ea"/>
                  <a:cs typeface="+mn-cs"/>
                </a:endParaRPr>
              </a:p>
              <a:p>
                <a:pPr marL="0" lvl="0" indent="0">
                  <a:buNone/>
                </a:pPr>
                <a:endParaRPr kumimoji="0" lang="de-DE" altLang="zh-CN" sz="1800" b="0" i="0" u="none" strike="noStrike" kern="1200" cap="none" spc="0" normalizeH="0" baseline="0" noProof="0" dirty="0">
                  <a:ln>
                    <a:noFill/>
                  </a:ln>
                  <a:effectLst/>
                  <a:uLnTx/>
                  <a:uFillTx/>
                  <a:latin typeface="Arial"/>
                  <a:ea typeface="+mn-ea"/>
                  <a:cs typeface="+mn-cs"/>
                </a:endParaRPr>
              </a:p>
            </p:txBody>
          </p:sp>
        </mc:Choice>
        <mc:Fallback xmlns="">
          <p:sp>
            <p:nvSpPr>
              <p:cNvPr id="5" name="Inhaltsplatzhalter 2">
                <a:extLst>
                  <a:ext uri="{FF2B5EF4-FFF2-40B4-BE49-F238E27FC236}">
                    <a16:creationId xmlns:a16="http://schemas.microsoft.com/office/drawing/2014/main" id="{0688C6D1-D027-7B0C-0324-4DAB0E73B590}"/>
                  </a:ext>
                </a:extLst>
              </p:cNvPr>
              <p:cNvSpPr txBox="1">
                <a:spLocks noRot="1" noChangeAspect="1" noMove="1" noResize="1" noEditPoints="1" noAdjustHandles="1" noChangeArrowheads="1" noChangeShapeType="1" noTextEdit="1"/>
              </p:cNvSpPr>
              <p:nvPr/>
            </p:nvSpPr>
            <p:spPr>
              <a:xfrm>
                <a:off x="731837" y="1066800"/>
                <a:ext cx="10728325" cy="5026075"/>
              </a:xfrm>
              <a:prstGeom prst="rect">
                <a:avLst/>
              </a:prstGeom>
              <a:blipFill>
                <a:blip r:embed="rId4"/>
                <a:stretch>
                  <a:fillRect l="-1307" t="-971"/>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AD73C8CD-7894-B239-4E88-F96F54A480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13106" y="5410200"/>
            <a:ext cx="8165785" cy="1006386"/>
          </a:xfrm>
          <a:prstGeom prst="rect">
            <a:avLst/>
          </a:prstGeom>
        </p:spPr>
      </p:pic>
    </p:spTree>
    <p:extLst>
      <p:ext uri="{BB962C8B-B14F-4D97-AF65-F5344CB8AC3E}">
        <p14:creationId xmlns:p14="http://schemas.microsoft.com/office/powerpoint/2010/main" val="2031453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Optimization criteria – Condition number </a:t>
                </a:r>
                <a14:m>
                  <m:oMath xmlns:m="http://schemas.openxmlformats.org/officeDocument/2006/math">
                    <m:r>
                      <a:rPr lang="en-US" b="0" i="1" smtClean="0">
                        <a:latin typeface="Cambria Math" panose="02040503050406030204" pitchFamily="18" charset="0"/>
                      </a:rPr>
                      <m:t>𝜅</m:t>
                    </m:r>
                  </m:oMath>
                </a14:m>
                <a:endParaRPr lang="de-CH" dirty="0"/>
              </a:p>
            </p:txBody>
          </p:sp>
        </mc:Choice>
        <mc:Fallback xmlns="">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16327"/>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mc:Choice xmlns:a14="http://schemas.microsoft.com/office/drawing/2010/main" Requires="a14">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None/>
                  <a:tabLst/>
                  <a:defRPr/>
                </a:pPr>
                <a:r>
                  <a:rPr lang="en-US" altLang="zh-CN" dirty="0">
                    <a:latin typeface="Arial"/>
                  </a:rPr>
                  <a:t>Hypothesis 3: The smaller </a:t>
                </a:r>
                <a14:m>
                  <m:oMath xmlns:m="http://schemas.openxmlformats.org/officeDocument/2006/math">
                    <m:r>
                      <a:rPr lang="en-US" altLang="zh-CN" b="0" i="1" smtClean="0">
                        <a:latin typeface="Cambria Math" panose="02040503050406030204" pitchFamily="18" charset="0"/>
                      </a:rPr>
                      <m:t>𝜅</m:t>
                    </m:r>
                  </m:oMath>
                </a14:m>
                <a:r>
                  <a:rPr kumimoji="0" lang="de-DE" altLang="zh-CN" sz="1800" b="0" i="0" u="none" strike="noStrike" kern="1200" cap="none" spc="0" normalizeH="0" baseline="0" noProof="0" dirty="0">
                    <a:ln>
                      <a:noFill/>
                    </a:ln>
                    <a:effectLst/>
                    <a:uLnTx/>
                    <a:uFillTx/>
                    <a:latin typeface="Arial"/>
                    <a:ea typeface="+mn-ea"/>
                    <a:cs typeface="+mn-cs"/>
                  </a:rPr>
                  <a:t> for all the configuration,</a:t>
                </a:r>
                <a:r>
                  <a:rPr kumimoji="0" lang="de-DE" altLang="zh-CN" sz="1800" b="0" i="0" u="none" strike="noStrike" kern="1200" cap="none" spc="0" normalizeH="0" noProof="0" dirty="0">
                    <a:ln>
                      <a:noFill/>
                    </a:ln>
                    <a:effectLst/>
                    <a:uLnTx/>
                    <a:uFillTx/>
                    <a:latin typeface="Arial"/>
                    <a:ea typeface="+mn-ea"/>
                    <a:cs typeface="+mn-cs"/>
                  </a:rPr>
                  <a:t> the less error in calculating the update step. The faster convergence for the algorithm.</a:t>
                </a:r>
              </a:p>
              <a:p>
                <a:pPr marL="0" marR="0" lvl="0" indent="0" algn="l" defTabSz="914400" rtl="0" eaLnBrk="1" fontAlgn="auto" latinLnBrk="0" hangingPunct="1">
                  <a:lnSpc>
                    <a:spcPct val="100000"/>
                  </a:lnSpc>
                  <a:spcBef>
                    <a:spcPts val="1000"/>
                  </a:spcBef>
                  <a:spcAft>
                    <a:spcPts val="0"/>
                  </a:spcAft>
                  <a:buClrTx/>
                  <a:buSzTx/>
                  <a:buNone/>
                  <a:tabLst/>
                  <a:defRPr/>
                </a:pPr>
                <a:endParaRPr lang="de-DE" altLang="zh-CN" noProof="0" dirty="0">
                  <a:latin typeface="Arial"/>
                </a:endParaRPr>
              </a:p>
              <a:p>
                <a:pPr marL="0" lvl="0" indent="0">
                  <a:buNone/>
                </a:pPr>
                <a:endParaRPr kumimoji="0" lang="de-DE" altLang="zh-CN" sz="1800" b="0" i="0" u="none" strike="noStrike" kern="1200" cap="none" spc="0" normalizeH="0" baseline="0" dirty="0">
                  <a:ln>
                    <a:noFill/>
                  </a:ln>
                  <a:effectLst/>
                  <a:uLnTx/>
                  <a:uFillTx/>
                  <a:latin typeface="Arial"/>
                  <a:ea typeface="+mn-ea"/>
                  <a:cs typeface="+mn-cs"/>
                </a:endParaRPr>
              </a:p>
              <a:p>
                <a:pPr marL="0" lvl="0" indent="0">
                  <a:buNone/>
                </a:pPr>
                <a:r>
                  <a:rPr lang="de-DE" altLang="zh-CN" dirty="0">
                    <a:latin typeface="Arial"/>
                  </a:rPr>
                  <a:t>Criterion 2: Maximize </a:t>
                </a:r>
                <a14:m>
                  <m:oMath xmlns:m="http://schemas.openxmlformats.org/officeDocument/2006/math">
                    <m:sSub>
                      <m:sSub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sSubPr>
                      <m:e>
                        <m:r>
                          <m:rPr>
                            <m:sty m:val="p"/>
                          </m:rPr>
                          <a:rPr lang="en-US" altLang="zh-CN">
                            <a:latin typeface="Cambria Math" panose="02040503050406030204" pitchFamily="18" charset="0"/>
                          </a:rPr>
                          <m:t>min</m:t>
                        </m:r>
                      </m:e>
                      <m:sub>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r>
                          <a:rPr kumimoji="0" lang="zh-CN" altLang="en-US" sz="1800" b="0" i="1" u="none" strike="noStrike" kern="1200" cap="none" spc="0" normalizeH="0" baseline="0" noProof="0" smtClean="0">
                            <a:ln>
                              <a:noFill/>
                            </a:ln>
                            <a:effectLst/>
                            <a:uLnTx/>
                            <a:uFillTx/>
                            <a:latin typeface="Cambria Math" panose="02040503050406030204" pitchFamily="18" charset="0"/>
                          </a:rPr>
                          <m:t>𝒳</m:t>
                        </m:r>
                      </m:sub>
                    </m:sSub>
                    <m:f>
                      <m:f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1</m:t>
                        </m:r>
                      </m:num>
                      <m:den>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𝜅</m:t>
                        </m:r>
                      </m:den>
                    </m:f>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oMath>
                </a14:m>
                <a:endParaRPr kumimoji="0" lang="de-DE" altLang="zh-CN" sz="1800" b="0" i="0" u="none" strike="noStrike" kern="1200" cap="none" spc="0" normalizeH="0" baseline="0" noProof="0" dirty="0">
                  <a:ln>
                    <a:noFill/>
                  </a:ln>
                  <a:effectLst/>
                  <a:uLnTx/>
                  <a:uFillTx/>
                  <a:latin typeface="Arial"/>
                  <a:ea typeface="+mn-ea"/>
                  <a:cs typeface="+mn-cs"/>
                </a:endParaRPr>
              </a:p>
            </p:txBody>
          </p:sp>
        </mc:Choice>
        <mc:Fallback>
          <p:sp>
            <p:nvSpPr>
              <p:cNvPr id="5" name="Inhaltsplatzhalter 2">
                <a:extLst>
                  <a:ext uri="{FF2B5EF4-FFF2-40B4-BE49-F238E27FC236}">
                    <a16:creationId xmlns:a16="http://schemas.microsoft.com/office/drawing/2014/main" id="{0688C6D1-D027-7B0C-0324-4DAB0E73B590}"/>
                  </a:ext>
                </a:extLst>
              </p:cNvPr>
              <p:cNvSpPr txBox="1">
                <a:spLocks noRot="1" noChangeAspect="1" noMove="1" noResize="1" noEditPoints="1" noAdjustHandles="1" noChangeArrowheads="1" noChangeShapeType="1" noTextEdit="1"/>
              </p:cNvSpPr>
              <p:nvPr/>
            </p:nvSpPr>
            <p:spPr>
              <a:xfrm>
                <a:off x="731837" y="1412875"/>
                <a:ext cx="10728325" cy="4680000"/>
              </a:xfrm>
              <a:prstGeom prst="rect">
                <a:avLst/>
              </a:prstGeom>
              <a:blipFill>
                <a:blip r:embed="rId4"/>
                <a:stretch>
                  <a:fillRect l="-1307" t="-1695"/>
                </a:stretch>
              </a:blipFill>
            </p:spPr>
            <p:txBody>
              <a:bodyPr/>
              <a:lstStyle/>
              <a:p>
                <a:r>
                  <a:rPr lang="zh-CN" altLang="en-US">
                    <a:noFill/>
                  </a:rPr>
                  <a:t> </a:t>
                </a:r>
              </a:p>
            </p:txBody>
          </p:sp>
        </mc:Fallback>
      </mc:AlternateContent>
      <p:cxnSp>
        <p:nvCxnSpPr>
          <p:cNvPr id="3" name="直接箭头连接符 2">
            <a:extLst>
              <a:ext uri="{FF2B5EF4-FFF2-40B4-BE49-F238E27FC236}">
                <a16:creationId xmlns:a16="http://schemas.microsoft.com/office/drawing/2014/main" id="{7880E704-AFDC-873C-9DD1-63BB9F203D8A}"/>
              </a:ext>
            </a:extLst>
          </p:cNvPr>
          <p:cNvCxnSpPr/>
          <p:nvPr/>
        </p:nvCxnSpPr>
        <p:spPr>
          <a:xfrm>
            <a:off x="6102350" y="2133600"/>
            <a:ext cx="0" cy="6096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337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Optimized configuration</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8" name="图形 7">
            <a:extLst>
              <a:ext uri="{FF2B5EF4-FFF2-40B4-BE49-F238E27FC236}">
                <a16:creationId xmlns:a16="http://schemas.microsoft.com/office/drawing/2014/main" id="{EF380733-68D7-4BCA-BA35-FAB5EA3E2C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649" y="1160351"/>
            <a:ext cx="5334000" cy="4000500"/>
          </a:xfrm>
          <a:prstGeom prst="rect">
            <a:avLst/>
          </a:prstGeom>
        </p:spPr>
      </p:pic>
      <p:pic>
        <p:nvPicPr>
          <p:cNvPr id="10" name="图形 9">
            <a:extLst>
              <a:ext uri="{FF2B5EF4-FFF2-40B4-BE49-F238E27FC236}">
                <a16:creationId xmlns:a16="http://schemas.microsoft.com/office/drawing/2014/main" id="{5123FFE4-D290-26E7-4607-412D8BA5E8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9649" y="1160351"/>
            <a:ext cx="5334000" cy="4000500"/>
          </a:xfrm>
          <a:prstGeom prst="rect">
            <a:avLst/>
          </a:prstGeom>
        </p:spPr>
      </p:pic>
      <p:sp>
        <p:nvSpPr>
          <p:cNvPr id="11" name="文本框 10">
            <a:extLst>
              <a:ext uri="{FF2B5EF4-FFF2-40B4-BE49-F238E27FC236}">
                <a16:creationId xmlns:a16="http://schemas.microsoft.com/office/drawing/2014/main" id="{79D47079-AF1D-A59A-409B-636C42117B2C}"/>
              </a:ext>
            </a:extLst>
          </p:cNvPr>
          <p:cNvSpPr txBox="1"/>
          <p:nvPr/>
        </p:nvSpPr>
        <p:spPr>
          <a:xfrm>
            <a:off x="1176682" y="5147377"/>
            <a:ext cx="4491935" cy="276999"/>
          </a:xfrm>
          <a:prstGeom prst="rect">
            <a:avLst/>
          </a:prstGeom>
          <a:noFill/>
        </p:spPr>
        <p:txBody>
          <a:bodyPr wrap="none" rtlCol="0">
            <a:spAutoFit/>
          </a:bodyPr>
          <a:lstStyle/>
          <a:p>
            <a:r>
              <a:rPr lang="en-US" altLang="zh-CN" sz="1200" dirty="0"/>
              <a:t>29 positions selected on the surface of the spherical workspace</a:t>
            </a:r>
            <a:endParaRPr lang="zh-CN" altLang="en-US" sz="1200" dirty="0"/>
          </a:p>
        </p:txBody>
      </p:sp>
      <p:sp>
        <p:nvSpPr>
          <p:cNvPr id="12" name="文本框 11">
            <a:extLst>
              <a:ext uri="{FF2B5EF4-FFF2-40B4-BE49-F238E27FC236}">
                <a16:creationId xmlns:a16="http://schemas.microsoft.com/office/drawing/2014/main" id="{3A9A4D20-E1ED-CEC5-FF24-E295A055DAD6}"/>
              </a:ext>
            </a:extLst>
          </p:cNvPr>
          <p:cNvSpPr txBox="1"/>
          <p:nvPr/>
        </p:nvSpPr>
        <p:spPr>
          <a:xfrm>
            <a:off x="7281663" y="5152802"/>
            <a:ext cx="2962671" cy="276999"/>
          </a:xfrm>
          <a:prstGeom prst="rect">
            <a:avLst/>
          </a:prstGeom>
          <a:noFill/>
        </p:spPr>
        <p:txBody>
          <a:bodyPr wrap="none" rtlCol="0">
            <a:spAutoFit/>
          </a:bodyPr>
          <a:lstStyle/>
          <a:p>
            <a:r>
              <a:rPr lang="en-US" altLang="zh-CN" sz="1200" dirty="0"/>
              <a:t>17 orientations selected on each position</a:t>
            </a:r>
            <a:endParaRPr lang="zh-CN" altLang="en-US" sz="1200" dirty="0"/>
          </a:p>
        </p:txBody>
      </p:sp>
      <p:sp>
        <p:nvSpPr>
          <p:cNvPr id="13" name="文本框 12">
            <a:extLst>
              <a:ext uri="{FF2B5EF4-FFF2-40B4-BE49-F238E27FC236}">
                <a16:creationId xmlns:a16="http://schemas.microsoft.com/office/drawing/2014/main" id="{F967A92C-43A3-E300-59A1-8DDCD058D778}"/>
              </a:ext>
            </a:extLst>
          </p:cNvPr>
          <p:cNvSpPr txBox="1"/>
          <p:nvPr/>
        </p:nvSpPr>
        <p:spPr>
          <a:xfrm>
            <a:off x="3445335" y="5908209"/>
            <a:ext cx="5288627" cy="369332"/>
          </a:xfrm>
          <a:prstGeom prst="rect">
            <a:avLst/>
          </a:prstGeom>
          <a:noFill/>
        </p:spPr>
        <p:txBody>
          <a:bodyPr wrap="none" rtlCol="0">
            <a:spAutoFit/>
          </a:bodyPr>
          <a:lstStyle/>
          <a:p>
            <a:r>
              <a:rPr lang="en-US" altLang="zh-CN" dirty="0"/>
              <a:t>493 configurations are considered for optimization</a:t>
            </a:r>
            <a:endParaRPr lang="zh-CN" altLang="en-US" dirty="0"/>
          </a:p>
        </p:txBody>
      </p:sp>
    </p:spTree>
    <p:extLst>
      <p:ext uri="{BB962C8B-B14F-4D97-AF65-F5344CB8AC3E}">
        <p14:creationId xmlns:p14="http://schemas.microsoft.com/office/powerpoint/2010/main" val="2278732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2">
            <a:extLst>
              <a:ext uri="{FF2B5EF4-FFF2-40B4-BE49-F238E27FC236}">
                <a16:creationId xmlns:a16="http://schemas.microsoft.com/office/drawing/2014/main" id="{5A943802-8CCA-B560-4D85-8EDAC1A12B40}"/>
              </a:ext>
            </a:extLst>
          </p:cNvPr>
          <p:cNvSpPr txBox="1">
            <a:spLocks/>
          </p:cNvSpPr>
          <p:nvPr/>
        </p:nvSpPr>
        <p:spPr>
          <a:xfrm>
            <a:off x="884237" y="15652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None/>
              <a:tabLst/>
              <a:defRPr/>
            </a:pPr>
            <a:r>
              <a:rPr lang="en-US" altLang="zh-CN" dirty="0">
                <a:latin typeface="Arial"/>
              </a:rPr>
              <a:t>Genetic algorithm: An algorithm tries to find the optimum of the objective(s) based on the natural selection process that mimics biological evolution.</a:t>
            </a:r>
          </a:p>
          <a:p>
            <a:pPr marL="0" marR="0" lvl="0" indent="0" algn="l" defTabSz="914400" rtl="0" eaLnBrk="1" fontAlgn="auto" latinLnBrk="0" hangingPunct="1">
              <a:lnSpc>
                <a:spcPct val="100000"/>
              </a:lnSpc>
              <a:spcBef>
                <a:spcPts val="1000"/>
              </a:spcBef>
              <a:spcAft>
                <a:spcPts val="0"/>
              </a:spcAft>
              <a:buClrTx/>
              <a:buSzTx/>
              <a:buNone/>
              <a:tabLst/>
              <a:defRPr/>
            </a:pPr>
            <a:endParaRPr lang="en-US" altLang="zh-CN" dirty="0">
              <a:latin typeface="Arial"/>
            </a:endParaRPr>
          </a:p>
          <a:p>
            <a:pPr marL="0" marR="0" lvl="0" indent="0" algn="l" defTabSz="914400" rtl="0" eaLnBrk="1" fontAlgn="auto" latinLnBrk="0" hangingPunct="1">
              <a:lnSpc>
                <a:spcPct val="100000"/>
              </a:lnSpc>
              <a:spcBef>
                <a:spcPts val="1000"/>
              </a:spcBef>
              <a:spcAft>
                <a:spcPts val="0"/>
              </a:spcAft>
              <a:buClrTx/>
              <a:buSzTx/>
              <a:buNone/>
              <a:tabLst/>
              <a:defRPr/>
            </a:pPr>
            <a:r>
              <a:rPr kumimoji="0" lang="en-US" altLang="zh-CN" sz="1800" b="0" i="0" u="none" strike="noStrike" kern="1200" cap="none" spc="0" normalizeH="0" noProof="0" dirty="0">
                <a:ln>
                  <a:noFill/>
                </a:ln>
                <a:effectLst/>
                <a:uLnTx/>
                <a:uFillTx/>
                <a:latin typeface="Arial"/>
                <a:ea typeface="+mn-ea"/>
                <a:cs typeface="+mn-cs"/>
              </a:rPr>
              <a:t>The Pareto front: The candidates on the Pareto front is strictly dominating other candidates for at least one criteria.</a:t>
            </a:r>
            <a:endParaRPr kumimoji="0" lang="de-DE" altLang="zh-CN" sz="1800" b="0" i="0" u="none" strike="noStrike" kern="1200" cap="none" spc="0" normalizeH="0" noProof="0" dirty="0">
              <a:ln>
                <a:noFill/>
              </a:ln>
              <a:effectLst/>
              <a:uLnTx/>
              <a:uFillTx/>
              <a:latin typeface="Arial"/>
              <a:ea typeface="+mn-ea"/>
              <a:cs typeface="+mn-cs"/>
            </a:endParaRPr>
          </a:p>
          <a:p>
            <a:pPr marL="0" marR="0" lvl="0" indent="0" algn="l" defTabSz="914400" rtl="0" eaLnBrk="1" fontAlgn="auto" latinLnBrk="0" hangingPunct="1">
              <a:lnSpc>
                <a:spcPct val="100000"/>
              </a:lnSpc>
              <a:spcBef>
                <a:spcPts val="1000"/>
              </a:spcBef>
              <a:spcAft>
                <a:spcPts val="0"/>
              </a:spcAft>
              <a:buClrTx/>
              <a:buSzTx/>
              <a:buNone/>
              <a:tabLst/>
              <a:defRPr/>
            </a:pPr>
            <a:endParaRPr lang="de-DE" altLang="zh-CN" noProof="0" dirty="0">
              <a:latin typeface="Arial"/>
            </a:endParaRPr>
          </a:p>
          <a:p>
            <a:pPr marL="0" lvl="0" indent="0">
              <a:buNone/>
            </a:pPr>
            <a:endParaRPr kumimoji="0" lang="de-DE" altLang="zh-CN" sz="1800" b="0" i="0" u="none" strike="noStrike" kern="1200" cap="none" spc="0" normalizeH="0" baseline="0" dirty="0">
              <a:ln>
                <a:noFill/>
              </a:ln>
              <a:effectLst/>
              <a:uLnTx/>
              <a:uFillTx/>
              <a:latin typeface="Arial"/>
              <a:ea typeface="+mn-ea"/>
              <a:cs typeface="+mn-cs"/>
            </a:endParaRPr>
          </a:p>
          <a:p>
            <a:pPr marL="0" lvl="0" indent="0">
              <a:buNone/>
            </a:pPr>
            <a:endParaRPr kumimoji="0" lang="de-DE" altLang="zh-CN" sz="1800" b="0" i="0" u="none" strike="noStrike" kern="1200" cap="none" spc="0" normalizeH="0" baseline="0" noProof="0" dirty="0">
              <a:ln>
                <a:noFill/>
              </a:ln>
              <a:effectLst/>
              <a:uLnTx/>
              <a:uFillTx/>
              <a:latin typeface="Arial"/>
              <a:ea typeface="+mn-ea"/>
              <a:cs typeface="+mn-cs"/>
            </a:endParaRPr>
          </a:p>
        </p:txBody>
      </p:sp>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Optimization using the multi-objective genetic algorithm</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8" name="图片 7">
            <a:extLst>
              <a:ext uri="{FF2B5EF4-FFF2-40B4-BE49-F238E27FC236}">
                <a16:creationId xmlns:a16="http://schemas.microsoft.com/office/drawing/2014/main" id="{9738C196-FFFC-6757-0B19-03EF1EE8E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3831" y="3429000"/>
            <a:ext cx="2449135" cy="2449135"/>
          </a:xfrm>
          <a:prstGeom prst="rect">
            <a:avLst/>
          </a:prstGeom>
        </p:spPr>
      </p:pic>
    </p:spTree>
    <p:extLst>
      <p:ext uri="{BB962C8B-B14F-4D97-AF65-F5344CB8AC3E}">
        <p14:creationId xmlns:p14="http://schemas.microsoft.com/office/powerpoint/2010/main" val="3198726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2">
            <a:extLst>
              <a:ext uri="{FF2B5EF4-FFF2-40B4-BE49-F238E27FC236}">
                <a16:creationId xmlns:a16="http://schemas.microsoft.com/office/drawing/2014/main" id="{5A943802-8CCA-B560-4D85-8EDAC1A12B40}"/>
              </a:ext>
            </a:extLst>
          </p:cNvPr>
          <p:cNvSpPr txBox="1">
            <a:spLocks/>
          </p:cNvSpPr>
          <p:nvPr/>
        </p:nvSpPr>
        <p:spPr>
          <a:xfrm>
            <a:off x="884237" y="15652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kumimoji="0" lang="de-DE" altLang="zh-CN" sz="1800" b="0" i="0" u="none" strike="noStrike" kern="1200" cap="none" spc="0" normalizeH="0" baseline="0" dirty="0">
              <a:ln>
                <a:noFill/>
              </a:ln>
              <a:effectLst/>
              <a:uLnTx/>
              <a:uFillTx/>
              <a:latin typeface="Arial"/>
              <a:ea typeface="+mn-ea"/>
              <a:cs typeface="+mn-cs"/>
            </a:endParaRPr>
          </a:p>
          <a:p>
            <a:pPr marL="0" lvl="0" indent="0">
              <a:buNone/>
            </a:pPr>
            <a:endParaRPr kumimoji="0" lang="de-DE" altLang="zh-CN" sz="1800" b="0" i="0" u="none" strike="noStrike" kern="1200" cap="none" spc="0" normalizeH="0" baseline="0" noProof="0" dirty="0">
              <a:ln>
                <a:noFill/>
              </a:ln>
              <a:effectLst/>
              <a:uLnTx/>
              <a:uFillTx/>
              <a:latin typeface="Arial"/>
              <a:ea typeface="+mn-ea"/>
              <a:cs typeface="+mn-cs"/>
            </a:endParaRPr>
          </a:p>
        </p:txBody>
      </p:sp>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Optimization results – 4 sensors</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10" name="图形 9">
            <a:extLst>
              <a:ext uri="{FF2B5EF4-FFF2-40B4-BE49-F238E27FC236}">
                <a16:creationId xmlns:a16="http://schemas.microsoft.com/office/drawing/2014/main" id="{3D56A44F-6E76-5B56-7514-62A0243A55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6549" y="958120"/>
            <a:ext cx="3898900" cy="2924175"/>
          </a:xfrm>
          <a:prstGeom prst="rect">
            <a:avLst/>
          </a:prstGeom>
        </p:spPr>
      </p:pic>
      <p:pic>
        <p:nvPicPr>
          <p:cNvPr id="12" name="图形 11">
            <a:extLst>
              <a:ext uri="{FF2B5EF4-FFF2-40B4-BE49-F238E27FC236}">
                <a16:creationId xmlns:a16="http://schemas.microsoft.com/office/drawing/2014/main" id="{360FBE81-D27A-5341-E3AC-5FF15AC4CC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06473" y="4083099"/>
            <a:ext cx="2679700" cy="2009775"/>
          </a:xfrm>
          <a:prstGeom prst="rect">
            <a:avLst/>
          </a:prstGeom>
        </p:spPr>
      </p:pic>
      <p:pic>
        <p:nvPicPr>
          <p:cNvPr id="14" name="图形 13">
            <a:extLst>
              <a:ext uri="{FF2B5EF4-FFF2-40B4-BE49-F238E27FC236}">
                <a16:creationId xmlns:a16="http://schemas.microsoft.com/office/drawing/2014/main" id="{FEA71DA0-886C-9285-922C-60EC3F72C1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6149" y="4083099"/>
            <a:ext cx="2679700" cy="2009775"/>
          </a:xfrm>
          <a:prstGeom prst="rect">
            <a:avLst/>
          </a:prstGeom>
        </p:spPr>
      </p:pic>
      <p:pic>
        <p:nvPicPr>
          <p:cNvPr id="16" name="图形 15">
            <a:extLst>
              <a:ext uri="{FF2B5EF4-FFF2-40B4-BE49-F238E27FC236}">
                <a16:creationId xmlns:a16="http://schemas.microsoft.com/office/drawing/2014/main" id="{CB0F6132-8FFE-D659-0E2D-75A7FB89686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5824" y="4083098"/>
            <a:ext cx="2679701" cy="2009776"/>
          </a:xfrm>
          <a:prstGeom prst="rect">
            <a:avLst/>
          </a:prstGeom>
        </p:spPr>
      </p:pic>
      <p:sp>
        <p:nvSpPr>
          <p:cNvPr id="17" name="矩形 16">
            <a:extLst>
              <a:ext uri="{FF2B5EF4-FFF2-40B4-BE49-F238E27FC236}">
                <a16:creationId xmlns:a16="http://schemas.microsoft.com/office/drawing/2014/main" id="{73084068-A074-DF8B-BAB1-D2885024668A}"/>
              </a:ext>
            </a:extLst>
          </p:cNvPr>
          <p:cNvSpPr/>
          <p:nvPr/>
        </p:nvSpPr>
        <p:spPr>
          <a:xfrm>
            <a:off x="4876800" y="1253635"/>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1E67852-0E1D-D59F-A446-5D6E4BFDBA89}"/>
              </a:ext>
            </a:extLst>
          </p:cNvPr>
          <p:cNvSpPr/>
          <p:nvPr/>
        </p:nvSpPr>
        <p:spPr>
          <a:xfrm>
            <a:off x="6019799" y="2336807"/>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F8D5AADB-EE10-F7AA-9532-FAA1E42BF2C8}"/>
              </a:ext>
            </a:extLst>
          </p:cNvPr>
          <p:cNvSpPr/>
          <p:nvPr/>
        </p:nvSpPr>
        <p:spPr>
          <a:xfrm>
            <a:off x="7467600" y="334560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47127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ADA2E0FE-7E82-195E-AB6C-262DD4FF87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6549" y="1006524"/>
            <a:ext cx="3898900" cy="2924175"/>
          </a:xfrm>
          <a:prstGeom prst="rect">
            <a:avLst/>
          </a:prstGeom>
        </p:spPr>
      </p:pic>
      <p:sp>
        <p:nvSpPr>
          <p:cNvPr id="9" name="Inhaltsplatzhalter 2">
            <a:extLst>
              <a:ext uri="{FF2B5EF4-FFF2-40B4-BE49-F238E27FC236}">
                <a16:creationId xmlns:a16="http://schemas.microsoft.com/office/drawing/2014/main" id="{5A943802-8CCA-B560-4D85-8EDAC1A12B40}"/>
              </a:ext>
            </a:extLst>
          </p:cNvPr>
          <p:cNvSpPr txBox="1">
            <a:spLocks/>
          </p:cNvSpPr>
          <p:nvPr/>
        </p:nvSpPr>
        <p:spPr>
          <a:xfrm>
            <a:off x="884237" y="15652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kumimoji="0" lang="de-DE" altLang="zh-CN" sz="1800" b="0" i="0" u="none" strike="noStrike" kern="1200" cap="none" spc="0" normalizeH="0" baseline="0" dirty="0">
              <a:ln>
                <a:noFill/>
              </a:ln>
              <a:effectLst/>
              <a:uLnTx/>
              <a:uFillTx/>
              <a:latin typeface="Arial"/>
              <a:ea typeface="+mn-ea"/>
              <a:cs typeface="+mn-cs"/>
            </a:endParaRPr>
          </a:p>
          <a:p>
            <a:pPr marL="0" lvl="0" indent="0">
              <a:buNone/>
            </a:pPr>
            <a:endParaRPr kumimoji="0" lang="de-DE" altLang="zh-CN" sz="1800" b="0" i="0" u="none" strike="noStrike" kern="1200" cap="none" spc="0" normalizeH="0" baseline="0" noProof="0" dirty="0">
              <a:ln>
                <a:noFill/>
              </a:ln>
              <a:effectLst/>
              <a:uLnTx/>
              <a:uFillTx/>
              <a:latin typeface="Arial"/>
              <a:ea typeface="+mn-ea"/>
              <a:cs typeface="+mn-cs"/>
            </a:endParaRPr>
          </a:p>
        </p:txBody>
      </p:sp>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Optimization results – 5 sensors</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7" name="Fußzeilenplatzhalter 4">
            <a:extLst>
              <a:ext uri="{FF2B5EF4-FFF2-40B4-BE49-F238E27FC236}">
                <a16:creationId xmlns:a16="http://schemas.microsoft.com/office/drawing/2014/main" id="{C1DD436B-494F-DF1A-4501-C422B9904D0C}"/>
              </a:ext>
            </a:extLst>
          </p:cNvPr>
          <p:cNvSpPr>
            <a:spLocks noGrp="1"/>
          </p:cNvSpPr>
          <p:nvPr>
            <p:ph type="ftr" sz="quarter" idx="4294967295"/>
          </p:nvPr>
        </p:nvSpPr>
        <p:spPr>
          <a:xfrm>
            <a:off x="2171700" y="6522444"/>
            <a:ext cx="7200000" cy="2160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Arial"/>
                <a:ea typeface="+mn-ea"/>
                <a:cs typeface="+mn-cs"/>
              </a:rPr>
              <a:t>Xiaowei Lin – Semester Thesis </a:t>
            </a:r>
            <a:r>
              <a:rPr kumimoji="0" lang="de-DE" sz="800" b="0" i="0" u="none" strike="noStrike" kern="1200" cap="none" spc="0" normalizeH="0" baseline="0" noProof="0" err="1">
                <a:ln>
                  <a:noFill/>
                </a:ln>
                <a:solidFill>
                  <a:prstClr val="black"/>
                </a:solidFill>
                <a:effectLst/>
                <a:uLnTx/>
                <a:uFillTx/>
                <a:latin typeface="Arial"/>
                <a:ea typeface="+mn-ea"/>
                <a:cs typeface="+mn-cs"/>
              </a:rPr>
              <a:t>Presentation</a:t>
            </a:r>
            <a:endParaRPr kumimoji="0" lang="de-DE"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17" name="矩形 16">
            <a:extLst>
              <a:ext uri="{FF2B5EF4-FFF2-40B4-BE49-F238E27FC236}">
                <a16:creationId xmlns:a16="http://schemas.microsoft.com/office/drawing/2014/main" id="{73084068-A074-DF8B-BAB1-D2885024668A}"/>
              </a:ext>
            </a:extLst>
          </p:cNvPr>
          <p:cNvSpPr/>
          <p:nvPr/>
        </p:nvSpPr>
        <p:spPr>
          <a:xfrm>
            <a:off x="4953000" y="1181366"/>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1E67852-0E1D-D59F-A446-5D6E4BFDBA89}"/>
              </a:ext>
            </a:extLst>
          </p:cNvPr>
          <p:cNvSpPr/>
          <p:nvPr/>
        </p:nvSpPr>
        <p:spPr>
          <a:xfrm>
            <a:off x="6172199" y="2170001"/>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F8D5AADB-EE10-F7AA-9532-FAA1E42BF2C8}"/>
              </a:ext>
            </a:extLst>
          </p:cNvPr>
          <p:cNvSpPr/>
          <p:nvPr/>
        </p:nvSpPr>
        <p:spPr>
          <a:xfrm>
            <a:off x="7359649" y="304800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形 12">
            <a:extLst>
              <a:ext uri="{FF2B5EF4-FFF2-40B4-BE49-F238E27FC236}">
                <a16:creationId xmlns:a16="http://schemas.microsoft.com/office/drawing/2014/main" id="{B9BB8BD9-21DC-7EA8-4663-D77128E54D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37991" y="4083100"/>
            <a:ext cx="2679700" cy="2009775"/>
          </a:xfrm>
          <a:prstGeom prst="rect">
            <a:avLst/>
          </a:prstGeom>
        </p:spPr>
      </p:pic>
      <p:pic>
        <p:nvPicPr>
          <p:cNvPr id="20" name="图形 19">
            <a:extLst>
              <a:ext uri="{FF2B5EF4-FFF2-40B4-BE49-F238E27FC236}">
                <a16:creationId xmlns:a16="http://schemas.microsoft.com/office/drawing/2014/main" id="{787B6F72-DFE1-7728-1DBD-A5C639B608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6149" y="4083099"/>
            <a:ext cx="2679700" cy="2009775"/>
          </a:xfrm>
          <a:prstGeom prst="rect">
            <a:avLst/>
          </a:prstGeom>
        </p:spPr>
      </p:pic>
      <p:pic>
        <p:nvPicPr>
          <p:cNvPr id="22" name="图形 21">
            <a:extLst>
              <a:ext uri="{FF2B5EF4-FFF2-40B4-BE49-F238E27FC236}">
                <a16:creationId xmlns:a16="http://schemas.microsoft.com/office/drawing/2014/main" id="{1E557C6E-DD6B-CA10-4B49-8BF4AE304D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74307" y="4076749"/>
            <a:ext cx="2679700" cy="2009775"/>
          </a:xfrm>
          <a:prstGeom prst="rect">
            <a:avLst/>
          </a:prstGeom>
        </p:spPr>
      </p:pic>
    </p:spTree>
    <p:extLst>
      <p:ext uri="{BB962C8B-B14F-4D97-AF65-F5344CB8AC3E}">
        <p14:creationId xmlns:p14="http://schemas.microsoft.com/office/powerpoint/2010/main" val="2495766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Index</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prstClr val="black"/>
                </a:solidFill>
                <a:latin typeface="Arial"/>
              </a:rPr>
              <a:t>Motivation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Problem definition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schemeClr val="bg1">
                    <a:lumMod val="85000"/>
                  </a:schemeClr>
                </a:solidFill>
                <a:latin typeface="Arial"/>
              </a:rPr>
              <a:t>Proposed approach</a:t>
            </a:r>
            <a:endPar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Magnetic field model</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Gauss-Newton on manifold algorithm</a:t>
            </a:r>
            <a:endPar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Optimization of the sensor configuration</a:t>
            </a:r>
            <a:endPar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Experiments</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schemeClr val="bg1">
                    <a:lumMod val="85000"/>
                  </a:schemeClr>
                </a:solidFill>
                <a:latin typeface="Arial"/>
              </a:rPr>
              <a:t>Conclusion and outlooks</a:t>
            </a:r>
            <a:endPar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Arial"/>
            </a:endParaRPr>
          </a:p>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471409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形 11">
            <a:extLst>
              <a:ext uri="{FF2B5EF4-FFF2-40B4-BE49-F238E27FC236}">
                <a16:creationId xmlns:a16="http://schemas.microsoft.com/office/drawing/2014/main" id="{1F798771-A712-5824-0B0F-41AA8276CD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6930" y="1007095"/>
            <a:ext cx="3898138" cy="2923604"/>
          </a:xfrm>
          <a:prstGeom prst="rect">
            <a:avLst/>
          </a:prstGeom>
        </p:spPr>
      </p:pic>
      <p:sp>
        <p:nvSpPr>
          <p:cNvPr id="9" name="Inhaltsplatzhalter 2">
            <a:extLst>
              <a:ext uri="{FF2B5EF4-FFF2-40B4-BE49-F238E27FC236}">
                <a16:creationId xmlns:a16="http://schemas.microsoft.com/office/drawing/2014/main" id="{5A943802-8CCA-B560-4D85-8EDAC1A12B40}"/>
              </a:ext>
            </a:extLst>
          </p:cNvPr>
          <p:cNvSpPr txBox="1">
            <a:spLocks/>
          </p:cNvSpPr>
          <p:nvPr/>
        </p:nvSpPr>
        <p:spPr>
          <a:xfrm>
            <a:off x="884237" y="15652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kumimoji="0" lang="de-DE" altLang="zh-CN" sz="1800" b="0" i="0" u="none" strike="noStrike" kern="1200" cap="none" spc="0" normalizeH="0" baseline="0" dirty="0">
              <a:ln>
                <a:noFill/>
              </a:ln>
              <a:effectLst/>
              <a:uLnTx/>
              <a:uFillTx/>
              <a:latin typeface="Arial"/>
              <a:ea typeface="+mn-ea"/>
              <a:cs typeface="+mn-cs"/>
            </a:endParaRPr>
          </a:p>
          <a:p>
            <a:pPr marL="0" lvl="0" indent="0">
              <a:buNone/>
            </a:pPr>
            <a:endParaRPr kumimoji="0" lang="de-DE" altLang="zh-CN" sz="1800" b="0" i="0" u="none" strike="noStrike" kern="1200" cap="none" spc="0" normalizeH="0" baseline="0" noProof="0" dirty="0">
              <a:ln>
                <a:noFill/>
              </a:ln>
              <a:effectLst/>
              <a:uLnTx/>
              <a:uFillTx/>
              <a:latin typeface="Arial"/>
              <a:ea typeface="+mn-ea"/>
              <a:cs typeface="+mn-cs"/>
            </a:endParaRPr>
          </a:p>
        </p:txBody>
      </p:sp>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Optimization results – 9 sensors</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17" name="矩形 16">
            <a:extLst>
              <a:ext uri="{FF2B5EF4-FFF2-40B4-BE49-F238E27FC236}">
                <a16:creationId xmlns:a16="http://schemas.microsoft.com/office/drawing/2014/main" id="{73084068-A074-DF8B-BAB1-D2885024668A}"/>
              </a:ext>
            </a:extLst>
          </p:cNvPr>
          <p:cNvSpPr/>
          <p:nvPr/>
        </p:nvSpPr>
        <p:spPr>
          <a:xfrm>
            <a:off x="4953000" y="1481875"/>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1E67852-0E1D-D59F-A446-5D6E4BFDBA89}"/>
              </a:ext>
            </a:extLst>
          </p:cNvPr>
          <p:cNvSpPr/>
          <p:nvPr/>
        </p:nvSpPr>
        <p:spPr>
          <a:xfrm>
            <a:off x="6172199" y="2302097"/>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F8D5AADB-EE10-F7AA-9532-FAA1E42BF2C8}"/>
              </a:ext>
            </a:extLst>
          </p:cNvPr>
          <p:cNvSpPr/>
          <p:nvPr/>
        </p:nvSpPr>
        <p:spPr>
          <a:xfrm>
            <a:off x="7435849" y="312420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形 14">
            <a:extLst>
              <a:ext uri="{FF2B5EF4-FFF2-40B4-BE49-F238E27FC236}">
                <a16:creationId xmlns:a16="http://schemas.microsoft.com/office/drawing/2014/main" id="{AEEE731F-A825-752F-46E5-DC6D24D818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21698" y="4068862"/>
            <a:ext cx="2679700" cy="2009775"/>
          </a:xfrm>
          <a:prstGeom prst="rect">
            <a:avLst/>
          </a:prstGeom>
        </p:spPr>
      </p:pic>
      <p:pic>
        <p:nvPicPr>
          <p:cNvPr id="21" name="图形 20">
            <a:extLst>
              <a:ext uri="{FF2B5EF4-FFF2-40B4-BE49-F238E27FC236}">
                <a16:creationId xmlns:a16="http://schemas.microsoft.com/office/drawing/2014/main" id="{CB6CDE8C-89A9-C71C-F866-40E22A8325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6149" y="4078387"/>
            <a:ext cx="2679700" cy="2009775"/>
          </a:xfrm>
          <a:prstGeom prst="rect">
            <a:avLst/>
          </a:prstGeom>
        </p:spPr>
      </p:pic>
      <p:pic>
        <p:nvPicPr>
          <p:cNvPr id="24" name="图形 23">
            <a:extLst>
              <a:ext uri="{FF2B5EF4-FFF2-40B4-BE49-F238E27FC236}">
                <a16:creationId xmlns:a16="http://schemas.microsoft.com/office/drawing/2014/main" id="{3179D9C9-BEC4-F9AC-1058-5556FB9168C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0600" y="4078387"/>
            <a:ext cx="2679700" cy="2009775"/>
          </a:xfrm>
          <a:prstGeom prst="rect">
            <a:avLst/>
          </a:prstGeom>
        </p:spPr>
      </p:pic>
    </p:spTree>
    <p:extLst>
      <p:ext uri="{BB962C8B-B14F-4D97-AF65-F5344CB8AC3E}">
        <p14:creationId xmlns:p14="http://schemas.microsoft.com/office/powerpoint/2010/main" val="380166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F0A40412-DA55-1231-B227-3521826A7B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6930" y="1002384"/>
            <a:ext cx="3898137" cy="2923603"/>
          </a:xfrm>
          <a:prstGeom prst="rect">
            <a:avLst/>
          </a:prstGeom>
        </p:spPr>
      </p:pic>
      <p:sp>
        <p:nvSpPr>
          <p:cNvPr id="9" name="Inhaltsplatzhalter 2">
            <a:extLst>
              <a:ext uri="{FF2B5EF4-FFF2-40B4-BE49-F238E27FC236}">
                <a16:creationId xmlns:a16="http://schemas.microsoft.com/office/drawing/2014/main" id="{5A943802-8CCA-B560-4D85-8EDAC1A12B40}"/>
              </a:ext>
            </a:extLst>
          </p:cNvPr>
          <p:cNvSpPr txBox="1">
            <a:spLocks/>
          </p:cNvSpPr>
          <p:nvPr/>
        </p:nvSpPr>
        <p:spPr>
          <a:xfrm>
            <a:off x="884237" y="15652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kumimoji="0" lang="de-DE" altLang="zh-CN" sz="1800" b="0" i="0" u="none" strike="noStrike" kern="1200" cap="none" spc="0" normalizeH="0" baseline="0" dirty="0">
              <a:ln>
                <a:noFill/>
              </a:ln>
              <a:effectLst/>
              <a:uLnTx/>
              <a:uFillTx/>
              <a:latin typeface="Arial"/>
              <a:ea typeface="+mn-ea"/>
              <a:cs typeface="+mn-cs"/>
            </a:endParaRPr>
          </a:p>
          <a:p>
            <a:pPr marL="0" lvl="0" indent="0">
              <a:buNone/>
            </a:pPr>
            <a:endParaRPr kumimoji="0" lang="de-DE" altLang="zh-CN" sz="1800" b="0" i="0" u="none" strike="noStrike" kern="1200" cap="none" spc="0" normalizeH="0" baseline="0" noProof="0" dirty="0">
              <a:ln>
                <a:noFill/>
              </a:ln>
              <a:effectLst/>
              <a:uLnTx/>
              <a:uFillTx/>
              <a:latin typeface="Arial"/>
              <a:ea typeface="+mn-ea"/>
              <a:cs typeface="+mn-cs"/>
            </a:endParaRPr>
          </a:p>
        </p:txBody>
      </p:sp>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Optimization results – 16 sensors</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17" name="矩形 16">
            <a:extLst>
              <a:ext uri="{FF2B5EF4-FFF2-40B4-BE49-F238E27FC236}">
                <a16:creationId xmlns:a16="http://schemas.microsoft.com/office/drawing/2014/main" id="{73084068-A074-DF8B-BAB1-D2885024668A}"/>
              </a:ext>
            </a:extLst>
          </p:cNvPr>
          <p:cNvSpPr/>
          <p:nvPr/>
        </p:nvSpPr>
        <p:spPr>
          <a:xfrm>
            <a:off x="4876800" y="1285781"/>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1E67852-0E1D-D59F-A446-5D6E4BFDBA89}"/>
              </a:ext>
            </a:extLst>
          </p:cNvPr>
          <p:cNvSpPr/>
          <p:nvPr/>
        </p:nvSpPr>
        <p:spPr>
          <a:xfrm>
            <a:off x="6095998" y="2315182"/>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F8D5AADB-EE10-F7AA-9532-FAA1E42BF2C8}"/>
              </a:ext>
            </a:extLst>
          </p:cNvPr>
          <p:cNvSpPr/>
          <p:nvPr/>
        </p:nvSpPr>
        <p:spPr>
          <a:xfrm>
            <a:off x="7162800" y="334560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形 10">
            <a:extLst>
              <a:ext uri="{FF2B5EF4-FFF2-40B4-BE49-F238E27FC236}">
                <a16:creationId xmlns:a16="http://schemas.microsoft.com/office/drawing/2014/main" id="{510D0690-B620-5016-F182-77FE6A3754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21698" y="4068861"/>
            <a:ext cx="2679701" cy="2009776"/>
          </a:xfrm>
          <a:prstGeom prst="rect">
            <a:avLst/>
          </a:prstGeom>
        </p:spPr>
      </p:pic>
      <p:pic>
        <p:nvPicPr>
          <p:cNvPr id="14" name="图形 13">
            <a:extLst>
              <a:ext uri="{FF2B5EF4-FFF2-40B4-BE49-F238E27FC236}">
                <a16:creationId xmlns:a16="http://schemas.microsoft.com/office/drawing/2014/main" id="{13A0F3DA-4621-96ED-DE4B-1126738C0F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6150" y="4074410"/>
            <a:ext cx="2679701" cy="2009776"/>
          </a:xfrm>
          <a:prstGeom prst="rect">
            <a:avLst/>
          </a:prstGeom>
        </p:spPr>
      </p:pic>
      <p:pic>
        <p:nvPicPr>
          <p:cNvPr id="20" name="图形 19">
            <a:extLst>
              <a:ext uri="{FF2B5EF4-FFF2-40B4-BE49-F238E27FC236}">
                <a16:creationId xmlns:a16="http://schemas.microsoft.com/office/drawing/2014/main" id="{C1C4B045-5422-C46B-554B-66814D5C42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0602" y="4068861"/>
            <a:ext cx="2679701" cy="2009776"/>
          </a:xfrm>
          <a:prstGeom prst="rect">
            <a:avLst/>
          </a:prstGeom>
        </p:spPr>
      </p:pic>
    </p:spTree>
    <p:extLst>
      <p:ext uri="{BB962C8B-B14F-4D97-AF65-F5344CB8AC3E}">
        <p14:creationId xmlns:p14="http://schemas.microsoft.com/office/powerpoint/2010/main" val="583538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2">
            <a:extLst>
              <a:ext uri="{FF2B5EF4-FFF2-40B4-BE49-F238E27FC236}">
                <a16:creationId xmlns:a16="http://schemas.microsoft.com/office/drawing/2014/main" id="{5A943802-8CCA-B560-4D85-8EDAC1A12B40}"/>
              </a:ext>
            </a:extLst>
          </p:cNvPr>
          <p:cNvSpPr txBox="1">
            <a:spLocks/>
          </p:cNvSpPr>
          <p:nvPr/>
        </p:nvSpPr>
        <p:spPr>
          <a:xfrm>
            <a:off x="884237" y="15652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kumimoji="0" lang="de-DE" altLang="zh-CN" sz="1800" b="0" i="0" u="none" strike="noStrike" kern="1200" cap="none" spc="0" normalizeH="0" baseline="0" dirty="0">
              <a:ln>
                <a:noFill/>
              </a:ln>
              <a:effectLst/>
              <a:uLnTx/>
              <a:uFillTx/>
              <a:latin typeface="Arial"/>
              <a:ea typeface="+mn-ea"/>
              <a:cs typeface="+mn-cs"/>
            </a:endParaRPr>
          </a:p>
          <a:p>
            <a:pPr marL="0" lvl="0" indent="0">
              <a:buNone/>
            </a:pPr>
            <a:endParaRPr kumimoji="0" lang="de-DE" altLang="zh-CN" sz="1800" b="0" i="0" u="none" strike="noStrike" kern="1200" cap="none" spc="0" normalizeH="0" baseline="0" noProof="0" dirty="0">
              <a:ln>
                <a:noFill/>
              </a:ln>
              <a:effectLst/>
              <a:uLnTx/>
              <a:uFillTx/>
              <a:latin typeface="Arial"/>
              <a:ea typeface="+mn-ea"/>
              <a:cs typeface="+mn-cs"/>
            </a:endParaRPr>
          </a:p>
        </p:txBody>
      </p:sp>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C</a:t>
            </a:r>
            <a:r>
              <a:rPr lang="en-US" altLang="zh-CN" dirty="0" err="1"/>
              <a:t>ircular</a:t>
            </a:r>
            <a:r>
              <a:rPr lang="en-US" altLang="zh-CN" dirty="0"/>
              <a:t> configuration as the optimum</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13" name="图形 12">
            <a:extLst>
              <a:ext uri="{FF2B5EF4-FFF2-40B4-BE49-F238E27FC236}">
                <a16:creationId xmlns:a16="http://schemas.microsoft.com/office/drawing/2014/main" id="{453E0216-FD91-FB4C-2447-B045943507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600" y="754548"/>
            <a:ext cx="3687763" cy="2765822"/>
          </a:xfrm>
          <a:prstGeom prst="rect">
            <a:avLst/>
          </a:prstGeom>
        </p:spPr>
      </p:pic>
      <p:pic>
        <p:nvPicPr>
          <p:cNvPr id="16" name="图形 15">
            <a:extLst>
              <a:ext uri="{FF2B5EF4-FFF2-40B4-BE49-F238E27FC236}">
                <a16:creationId xmlns:a16="http://schemas.microsoft.com/office/drawing/2014/main" id="{0AF2C4BB-90D7-CEC2-3579-91F6145769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91929" y="754548"/>
            <a:ext cx="3687763" cy="2765822"/>
          </a:xfrm>
          <a:prstGeom prst="rect">
            <a:avLst/>
          </a:prstGeom>
        </p:spPr>
      </p:pic>
      <p:pic>
        <p:nvPicPr>
          <p:cNvPr id="24" name="图形 23">
            <a:extLst>
              <a:ext uri="{FF2B5EF4-FFF2-40B4-BE49-F238E27FC236}">
                <a16:creationId xmlns:a16="http://schemas.microsoft.com/office/drawing/2014/main" id="{EAEDBD9D-36F9-2505-7AE0-906E13FF36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0600" y="3672770"/>
            <a:ext cx="3687763" cy="2765822"/>
          </a:xfrm>
          <a:prstGeom prst="rect">
            <a:avLst/>
          </a:prstGeom>
        </p:spPr>
      </p:pic>
      <p:pic>
        <p:nvPicPr>
          <p:cNvPr id="26" name="图形 25">
            <a:extLst>
              <a:ext uri="{FF2B5EF4-FFF2-40B4-BE49-F238E27FC236}">
                <a16:creationId xmlns:a16="http://schemas.microsoft.com/office/drawing/2014/main" id="{FCF55961-7C67-7E28-A55E-4964B8FD2F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91928" y="3672770"/>
            <a:ext cx="3687763" cy="2765822"/>
          </a:xfrm>
          <a:prstGeom prst="rect">
            <a:avLst/>
          </a:prstGeom>
        </p:spPr>
      </p:pic>
      <p:sp>
        <p:nvSpPr>
          <p:cNvPr id="27" name="文本框 26">
            <a:extLst>
              <a:ext uri="{FF2B5EF4-FFF2-40B4-BE49-F238E27FC236}">
                <a16:creationId xmlns:a16="http://schemas.microsoft.com/office/drawing/2014/main" id="{8F8DA772-00DA-5C17-0236-1800F1F803EF}"/>
              </a:ext>
            </a:extLst>
          </p:cNvPr>
          <p:cNvSpPr txBox="1"/>
          <p:nvPr/>
        </p:nvSpPr>
        <p:spPr>
          <a:xfrm>
            <a:off x="4586760" y="1952793"/>
            <a:ext cx="1184940" cy="369332"/>
          </a:xfrm>
          <a:prstGeom prst="rect">
            <a:avLst/>
          </a:prstGeom>
          <a:noFill/>
        </p:spPr>
        <p:txBody>
          <a:bodyPr wrap="none" rtlCol="0">
            <a:spAutoFit/>
          </a:bodyPr>
          <a:lstStyle/>
          <a:p>
            <a:r>
              <a:rPr lang="en-US" altLang="zh-CN" dirty="0"/>
              <a:t>4 sensors</a:t>
            </a:r>
            <a:endParaRPr lang="zh-CN" altLang="en-US" dirty="0"/>
          </a:p>
        </p:txBody>
      </p:sp>
      <p:sp>
        <p:nvSpPr>
          <p:cNvPr id="28" name="文本框 27">
            <a:extLst>
              <a:ext uri="{FF2B5EF4-FFF2-40B4-BE49-F238E27FC236}">
                <a16:creationId xmlns:a16="http://schemas.microsoft.com/office/drawing/2014/main" id="{D13CA67B-9FC1-0926-2661-A4F0C6BD785D}"/>
              </a:ext>
            </a:extLst>
          </p:cNvPr>
          <p:cNvSpPr txBox="1"/>
          <p:nvPr/>
        </p:nvSpPr>
        <p:spPr>
          <a:xfrm>
            <a:off x="10493222" y="1952793"/>
            <a:ext cx="1184940" cy="369332"/>
          </a:xfrm>
          <a:prstGeom prst="rect">
            <a:avLst/>
          </a:prstGeom>
          <a:noFill/>
        </p:spPr>
        <p:txBody>
          <a:bodyPr wrap="none" rtlCol="0">
            <a:spAutoFit/>
          </a:bodyPr>
          <a:lstStyle/>
          <a:p>
            <a:r>
              <a:rPr lang="en-US" altLang="zh-CN" dirty="0"/>
              <a:t>5 sensors</a:t>
            </a:r>
            <a:endParaRPr lang="zh-CN" altLang="en-US" dirty="0"/>
          </a:p>
        </p:txBody>
      </p:sp>
      <p:sp>
        <p:nvSpPr>
          <p:cNvPr id="29" name="文本框 28">
            <a:extLst>
              <a:ext uri="{FF2B5EF4-FFF2-40B4-BE49-F238E27FC236}">
                <a16:creationId xmlns:a16="http://schemas.microsoft.com/office/drawing/2014/main" id="{B27AAA9B-757C-C62C-3CB1-68154B830128}"/>
              </a:ext>
            </a:extLst>
          </p:cNvPr>
          <p:cNvSpPr txBox="1"/>
          <p:nvPr/>
        </p:nvSpPr>
        <p:spPr>
          <a:xfrm>
            <a:off x="4586760" y="4871015"/>
            <a:ext cx="1184940" cy="369332"/>
          </a:xfrm>
          <a:prstGeom prst="rect">
            <a:avLst/>
          </a:prstGeom>
          <a:noFill/>
        </p:spPr>
        <p:txBody>
          <a:bodyPr wrap="none" rtlCol="0">
            <a:spAutoFit/>
          </a:bodyPr>
          <a:lstStyle/>
          <a:p>
            <a:r>
              <a:rPr lang="en-US" altLang="zh-CN" dirty="0"/>
              <a:t>9 sensors</a:t>
            </a:r>
            <a:endParaRPr lang="zh-CN" altLang="en-US" dirty="0"/>
          </a:p>
        </p:txBody>
      </p:sp>
      <p:sp>
        <p:nvSpPr>
          <p:cNvPr id="30" name="文本框 29">
            <a:extLst>
              <a:ext uri="{FF2B5EF4-FFF2-40B4-BE49-F238E27FC236}">
                <a16:creationId xmlns:a16="http://schemas.microsoft.com/office/drawing/2014/main" id="{444046B5-9453-1BAE-40E3-6ED7BBBDE5D1}"/>
              </a:ext>
            </a:extLst>
          </p:cNvPr>
          <p:cNvSpPr txBox="1"/>
          <p:nvPr/>
        </p:nvSpPr>
        <p:spPr>
          <a:xfrm>
            <a:off x="10429102" y="4871015"/>
            <a:ext cx="1313180" cy="369332"/>
          </a:xfrm>
          <a:prstGeom prst="rect">
            <a:avLst/>
          </a:prstGeom>
          <a:noFill/>
        </p:spPr>
        <p:txBody>
          <a:bodyPr wrap="none" rtlCol="0">
            <a:spAutoFit/>
          </a:bodyPr>
          <a:lstStyle/>
          <a:p>
            <a:r>
              <a:rPr lang="en-US" altLang="zh-CN" dirty="0"/>
              <a:t>16 sensors</a:t>
            </a:r>
            <a:endParaRPr lang="zh-CN" altLang="en-US" dirty="0"/>
          </a:p>
        </p:txBody>
      </p:sp>
    </p:spTree>
    <p:extLst>
      <p:ext uri="{BB962C8B-B14F-4D97-AF65-F5344CB8AC3E}">
        <p14:creationId xmlns:p14="http://schemas.microsoft.com/office/powerpoint/2010/main" val="13664240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2">
            <a:extLst>
              <a:ext uri="{FF2B5EF4-FFF2-40B4-BE49-F238E27FC236}">
                <a16:creationId xmlns:a16="http://schemas.microsoft.com/office/drawing/2014/main" id="{5A943802-8CCA-B560-4D85-8EDAC1A12B40}"/>
              </a:ext>
            </a:extLst>
          </p:cNvPr>
          <p:cNvSpPr txBox="1">
            <a:spLocks/>
          </p:cNvSpPr>
          <p:nvPr/>
        </p:nvSpPr>
        <p:spPr>
          <a:xfrm>
            <a:off x="884237" y="15652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kumimoji="0" lang="de-DE" altLang="zh-CN" sz="1800" b="0" i="0" u="none" strike="noStrike" kern="1200" cap="none" spc="0" normalizeH="0" baseline="0" dirty="0">
              <a:ln>
                <a:noFill/>
              </a:ln>
              <a:effectLst/>
              <a:uLnTx/>
              <a:uFillTx/>
              <a:latin typeface="Arial"/>
              <a:ea typeface="+mn-ea"/>
              <a:cs typeface="+mn-cs"/>
            </a:endParaRPr>
          </a:p>
          <a:p>
            <a:pPr marL="0" lvl="0" indent="0">
              <a:buNone/>
            </a:pPr>
            <a:endParaRPr kumimoji="0" lang="de-DE" altLang="zh-CN" sz="1800" b="0" i="0" u="none" strike="noStrike" kern="1200" cap="none" spc="0" normalizeH="0" baseline="0" noProof="0" dirty="0">
              <a:ln>
                <a:noFill/>
              </a:ln>
              <a:effectLst/>
              <a:uLnTx/>
              <a:uFillTx/>
              <a:latin typeface="Arial"/>
              <a:ea typeface="+mn-ea"/>
              <a:cs typeface="+mn-cs"/>
            </a:endParaRPr>
          </a:p>
        </p:txBody>
      </p:sp>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Summary</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39D444AB-7289-4CAB-C502-7085F9151984}"/>
                  </a:ext>
                </a:extLst>
              </p:cNvPr>
              <p:cNvSpPr txBox="1">
                <a:spLocks/>
              </p:cNvSpPr>
              <p:nvPr/>
            </p:nvSpPr>
            <p:spPr>
              <a:xfrm>
                <a:off x="884237" y="15652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ltLang="zh-CN" dirty="0">
                    <a:latin typeface="Arial"/>
                  </a:rPr>
                  <a:t>D</a:t>
                </a:r>
                <a:r>
                  <a:rPr lang="en-US" altLang="zh-CN" dirty="0" err="1">
                    <a:latin typeface="Arial"/>
                  </a:rPr>
                  <a:t>efined</a:t>
                </a:r>
                <a:r>
                  <a:rPr lang="en-US" altLang="zh-CN" dirty="0">
                    <a:latin typeface="Arial"/>
                  </a:rPr>
                  <a:t> the optimization criteria</a:t>
                </a:r>
              </a:p>
              <a:p>
                <a:pPr lvl="1">
                  <a:buFont typeface="Arial" panose="020B0604020202020204" pitchFamily="34" charset="0"/>
                  <a:buChar char="•"/>
                </a:pPr>
                <a14:m>
                  <m:oMath xmlns:m="http://schemas.openxmlformats.org/officeDocument/2006/math">
                    <m:sSub>
                      <m:sSubPr>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lang="en-US" altLang="zh-CN" i="1">
                            <a:solidFill>
                              <a:prstClr val="black"/>
                            </a:solidFill>
                            <a:latin typeface="Cambria Math" panose="02040503050406030204" pitchFamily="18" charset="0"/>
                          </a:rPr>
                          <m:t>𝑚𝑒𝑎𝑛</m:t>
                        </m:r>
                      </m:e>
                      <m: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𝑥</m:t>
                        </m:r>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r>
                          <a:rPr kumimoji="0" lang="zh-CN" altLang="en-US" sz="1800" b="0" i="1" u="none" strike="noStrike" kern="1200" cap="none" spc="0" normalizeH="0" noProof="0" smtClean="0">
                            <a:ln>
                              <a:noFill/>
                            </a:ln>
                            <a:solidFill>
                              <a:prstClr val="black"/>
                            </a:solidFill>
                            <a:effectLst/>
                            <a:uLnTx/>
                            <a:uFillTx/>
                            <a:latin typeface="Cambria Math" panose="02040503050406030204" pitchFamily="18" charset="0"/>
                          </a:rPr>
                          <m:t>𝒳</m:t>
                        </m:r>
                      </m:sub>
                    </m:sSub>
                    <m:sSub>
                      <m:sSubPr>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𝜎</m:t>
                        </m:r>
                      </m:e>
                      <m: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𝑚𝑖𝑛</m:t>
                        </m:r>
                      </m:sub>
                    </m:s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𝑥</m:t>
                    </m:r>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oMath>
                </a14:m>
                <a:r>
                  <a:rPr lang="en-US" altLang="zh-CN" dirty="0">
                    <a:latin typeface="Arial"/>
                  </a:rPr>
                  <a:t>: Convergence accuracy</a:t>
                </a:r>
              </a:p>
              <a:p>
                <a:pPr lvl="1">
                  <a:buFont typeface="Arial" panose="020B0604020202020204" pitchFamily="34" charset="0"/>
                  <a:buChar char="•"/>
                </a:pPr>
                <a14:m>
                  <m:oMath xmlns:m="http://schemas.openxmlformats.org/officeDocument/2006/math">
                    <m:sSub>
                      <m:sSub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sSubPr>
                      <m:e>
                        <m:r>
                          <m:rPr>
                            <m:sty m:val="p"/>
                          </m:rPr>
                          <a:rPr lang="en-US" altLang="zh-CN">
                            <a:latin typeface="Cambria Math" panose="02040503050406030204" pitchFamily="18" charset="0"/>
                          </a:rPr>
                          <m:t>min</m:t>
                        </m:r>
                      </m:e>
                      <m:sub>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r>
                          <a:rPr kumimoji="0" lang="zh-CN" altLang="en-US" sz="1800" b="0" i="1" u="none" strike="noStrike" kern="1200" cap="none" spc="0" normalizeH="0" baseline="0" noProof="0" smtClean="0">
                            <a:ln>
                              <a:noFill/>
                            </a:ln>
                            <a:effectLst/>
                            <a:uLnTx/>
                            <a:uFillTx/>
                            <a:latin typeface="Cambria Math" panose="02040503050406030204" pitchFamily="18" charset="0"/>
                          </a:rPr>
                          <m:t>𝒳</m:t>
                        </m:r>
                      </m:sub>
                    </m:sSub>
                    <m:f>
                      <m:f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1</m:t>
                        </m:r>
                      </m:num>
                      <m:den>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𝜅</m:t>
                        </m:r>
                      </m:den>
                    </m:f>
                    <m:d>
                      <m:d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e>
                    </m:d>
                  </m:oMath>
                </a14:m>
                <a:r>
                  <a:rPr lang="en-US" altLang="zh-CN" dirty="0">
                    <a:latin typeface="Arial"/>
                  </a:rPr>
                  <a:t>: Convergence speed</a:t>
                </a:r>
              </a:p>
              <a:p>
                <a:r>
                  <a:rPr lang="en-US" altLang="zh-CN" dirty="0">
                    <a:latin typeface="Arial"/>
                  </a:rPr>
                  <a:t>Sensor optimization: Circular configuration is the one that optimizes both criteria.</a:t>
                </a:r>
              </a:p>
              <a:p>
                <a:pPr lvl="1">
                  <a:spcBef>
                    <a:spcPts val="1000"/>
                  </a:spcBef>
                </a:pPr>
                <a:endParaRPr kumimoji="0" lang="de-DE" altLang="zh-CN" b="0" i="0" u="none" strike="noStrike" kern="1200" cap="none" spc="0" normalizeH="0" baseline="0" noProof="0" dirty="0">
                  <a:ln>
                    <a:noFill/>
                  </a:ln>
                  <a:effectLst/>
                  <a:uLnTx/>
                  <a:uFillTx/>
                  <a:latin typeface="Arial"/>
                  <a:ea typeface="+mn-ea"/>
                  <a:cs typeface="Arial"/>
                </a:endParaRPr>
              </a:p>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Choice>
        <mc:Fallback xmlns="">
          <p:sp>
            <p:nvSpPr>
              <p:cNvPr id="3" name="Inhaltsplatzhalter 2">
                <a:extLst>
                  <a:ext uri="{FF2B5EF4-FFF2-40B4-BE49-F238E27FC236}">
                    <a16:creationId xmlns:a16="http://schemas.microsoft.com/office/drawing/2014/main" id="{39D444AB-7289-4CAB-C502-7085F9151984}"/>
                  </a:ext>
                </a:extLst>
              </p:cNvPr>
              <p:cNvSpPr txBox="1">
                <a:spLocks noRot="1" noChangeAspect="1" noMove="1" noResize="1" noEditPoints="1" noAdjustHandles="1" noChangeArrowheads="1" noChangeShapeType="1" noTextEdit="1"/>
              </p:cNvSpPr>
              <p:nvPr/>
            </p:nvSpPr>
            <p:spPr>
              <a:xfrm>
                <a:off x="884237" y="1565275"/>
                <a:ext cx="10728325" cy="4680000"/>
              </a:xfrm>
              <a:prstGeom prst="rect">
                <a:avLst/>
              </a:prstGeom>
              <a:blipFill>
                <a:blip r:embed="rId3"/>
                <a:stretch>
                  <a:fillRect l="-1193" t="-16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05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Index</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schemeClr val="bg1">
                    <a:lumMod val="85000"/>
                  </a:schemeClr>
                </a:solidFill>
                <a:latin typeface="Arial"/>
              </a:rPr>
              <a:t>Motivation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Problem definition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Magnetic field model</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Gauss-Newton on manifold algorithm</a:t>
            </a:r>
            <a:endPar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Optimization of the sensor configuration</a:t>
            </a:r>
            <a:endPar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effectLst/>
                <a:uLnTx/>
                <a:uFillTx/>
                <a:latin typeface="Arial"/>
                <a:ea typeface="+mn-ea"/>
                <a:cs typeface="+mn-cs"/>
              </a:rPr>
              <a:t>Experiments</a:t>
            </a:r>
          </a:p>
          <a:p>
            <a:pPr>
              <a:defRPr/>
            </a:pPr>
            <a:r>
              <a:rPr lang="de-DE" altLang="zh-CN" dirty="0">
                <a:solidFill>
                  <a:schemeClr val="bg1">
                    <a:lumMod val="85000"/>
                  </a:schemeClr>
                </a:solidFill>
                <a:latin typeface="Arial"/>
              </a:rPr>
              <a:t>Conclusion and outlooks</a:t>
            </a:r>
            <a:endParaRPr kumimoji="0" lang="de-DE" altLang="zh-CN" sz="1800" b="0" i="0" u="none" strike="noStrike" kern="1200" cap="none" spc="0" normalizeH="0" baseline="0" noProof="0" dirty="0">
              <a:ln>
                <a:noFill/>
              </a:ln>
              <a:effectLst/>
              <a:uLnTx/>
              <a:uFillTx/>
              <a:latin typeface="Arial"/>
              <a:ea typeface="+mn-ea"/>
              <a:cs typeface="Arial"/>
            </a:endParaRPr>
          </a:p>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075074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Simulated convergence test with noise – settings</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latin typeface="Arial"/>
                  </a:rPr>
                  <a:t>4 sensors put on a circle of different radii,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0.05, 0.1, 0.2, 0.3</m:t>
                        </m:r>
                      </m:e>
                    </m:d>
                    <m:r>
                      <a:rPr lang="en-US" altLang="zh-CN" b="0" i="1" smtClean="0">
                        <a:latin typeface="Cambria Math" panose="02040503050406030204" pitchFamily="18" charset="0"/>
                      </a:rPr>
                      <m:t>𝑚</m:t>
                    </m:r>
                  </m:oMath>
                </a14:m>
                <a:r>
                  <a:rPr lang="de-DE" altLang="zh-CN" dirty="0">
                    <a:latin typeface="Arial"/>
                  </a:rPr>
                  <a:t>.</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effectLst/>
                    <a:uLnTx/>
                    <a:uFillTx/>
                    <a:latin typeface="Arial"/>
                    <a:ea typeface="+mn-ea"/>
                    <a:cs typeface="+mn-cs"/>
                  </a:rPr>
                  <a:t>Simulated magnetic field measurement is computed from the dipole model.</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effectLst/>
                    <a:uLnTx/>
                    <a:uFillTx/>
                    <a:latin typeface="Arial"/>
                    <a:ea typeface="+mn-ea"/>
                    <a:cs typeface="+mn-cs"/>
                  </a:rPr>
                  <a:t>Different levels of Gaussian noise are added to the measurements. </a:t>
                </a:r>
                <a14:m>
                  <m:oMath xmlns:m="http://schemas.openxmlformats.org/officeDocument/2006/math">
                    <m:sSup>
                      <m:sSup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sSupPr>
                      <m:e>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𝜎</m:t>
                        </m:r>
                      </m:e>
                      <m:sup>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2</m:t>
                        </m:r>
                      </m:sup>
                    </m:sSup>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d>
                      <m:dPr>
                        <m:begChr m:val="{"/>
                        <m:endChr m:val="}"/>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0.05, 0.1, 0.5</m:t>
                        </m:r>
                      </m:e>
                    </m:d>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𝜇</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𝑇</m:t>
                    </m:r>
                  </m:oMath>
                </a14:m>
                <a:r>
                  <a:rPr kumimoji="0" lang="de-DE" altLang="zh-CN" sz="1800" b="0" i="0" u="none" strike="noStrike" kern="1200" cap="none" spc="0" normalizeH="0" baseline="0" noProof="0" dirty="0">
                    <a:ln>
                      <a:noFill/>
                    </a:ln>
                    <a:effectLst/>
                    <a:uLnTx/>
                    <a:uFillTx/>
                    <a:latin typeface="Arial"/>
                    <a:ea typeface="+mn-ea"/>
                    <a:cs typeface="+mn-cs"/>
                  </a:rPr>
                  <a:t>.</a:t>
                </a:r>
              </a:p>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Choice>
        <mc:Fallback xmlns="">
          <p:sp>
            <p:nvSpPr>
              <p:cNvPr id="5" name="Inhaltsplatzhalter 2">
                <a:extLst>
                  <a:ext uri="{FF2B5EF4-FFF2-40B4-BE49-F238E27FC236}">
                    <a16:creationId xmlns:a16="http://schemas.microsoft.com/office/drawing/2014/main" id="{0688C6D1-D027-7B0C-0324-4DAB0E73B590}"/>
                  </a:ext>
                </a:extLst>
              </p:cNvPr>
              <p:cNvSpPr txBox="1">
                <a:spLocks noRot="1" noChangeAspect="1" noMove="1" noResize="1" noEditPoints="1" noAdjustHandles="1" noChangeArrowheads="1" noChangeShapeType="1" noTextEdit="1"/>
              </p:cNvSpPr>
              <p:nvPr/>
            </p:nvSpPr>
            <p:spPr>
              <a:xfrm>
                <a:off x="731837" y="1412875"/>
                <a:ext cx="10728325" cy="4680000"/>
              </a:xfrm>
              <a:prstGeom prst="rect">
                <a:avLst/>
              </a:prstGeom>
              <a:blipFill>
                <a:blip r:embed="rId3"/>
                <a:stretch>
                  <a:fillRect l="-1193" t="-1695"/>
                </a:stretch>
              </a:blipFill>
            </p:spPr>
            <p:txBody>
              <a:bodyPr/>
              <a:lstStyle/>
              <a:p>
                <a:r>
                  <a:rPr lang="zh-CN" altLang="en-US">
                    <a:noFill/>
                  </a:rPr>
                  <a:t> </a:t>
                </a:r>
              </a:p>
            </p:txBody>
          </p:sp>
        </mc:Fallback>
      </mc:AlternateContent>
      <p:pic>
        <p:nvPicPr>
          <p:cNvPr id="3" name="图形 2">
            <a:extLst>
              <a:ext uri="{FF2B5EF4-FFF2-40B4-BE49-F238E27FC236}">
                <a16:creationId xmlns:a16="http://schemas.microsoft.com/office/drawing/2014/main" id="{5E45C05E-592F-5873-18E1-C49F853C2B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27818" y="2046089"/>
            <a:ext cx="3687763" cy="2765822"/>
          </a:xfrm>
          <a:prstGeom prst="rect">
            <a:avLst/>
          </a:prstGeom>
        </p:spPr>
      </p:pic>
      <p:sp>
        <p:nvSpPr>
          <p:cNvPr id="8" name="矩形 7">
            <a:extLst>
              <a:ext uri="{FF2B5EF4-FFF2-40B4-BE49-F238E27FC236}">
                <a16:creationId xmlns:a16="http://schemas.microsoft.com/office/drawing/2014/main" id="{FB23C02F-692E-BC42-A514-57DCAB089578}"/>
              </a:ext>
            </a:extLst>
          </p:cNvPr>
          <p:cNvSpPr/>
          <p:nvPr/>
        </p:nvSpPr>
        <p:spPr>
          <a:xfrm>
            <a:off x="4724400" y="297180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20CF5EC-EC96-7C8A-6454-C8F16512AA49}"/>
              </a:ext>
            </a:extLst>
          </p:cNvPr>
          <p:cNvSpPr/>
          <p:nvPr/>
        </p:nvSpPr>
        <p:spPr>
          <a:xfrm>
            <a:off x="5105400" y="236220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4CEFCDD-22B4-0512-4346-24344325E46B}"/>
              </a:ext>
            </a:extLst>
          </p:cNvPr>
          <p:cNvSpPr/>
          <p:nvPr/>
        </p:nvSpPr>
        <p:spPr>
          <a:xfrm>
            <a:off x="6019799" y="334560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4234696-E0C9-7E43-87DA-4EA3FE2F260A}"/>
              </a:ext>
            </a:extLst>
          </p:cNvPr>
          <p:cNvSpPr/>
          <p:nvPr/>
        </p:nvSpPr>
        <p:spPr>
          <a:xfrm>
            <a:off x="7086600" y="426720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682683B-FE44-0542-2103-13AEE8F3AD76}"/>
                  </a:ext>
                </a:extLst>
              </p:cNvPr>
              <p:cNvSpPr txBox="1"/>
              <p:nvPr/>
            </p:nvSpPr>
            <p:spPr>
              <a:xfrm>
                <a:off x="4847856" y="2893351"/>
                <a:ext cx="92384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𝑟</m:t>
                      </m:r>
                      <m:r>
                        <a:rPr lang="en-US" altLang="zh-CN" sz="1200" b="0" i="1" smtClean="0">
                          <a:latin typeface="Cambria Math" panose="02040503050406030204" pitchFamily="18" charset="0"/>
                        </a:rPr>
                        <m:t>=0.05</m:t>
                      </m:r>
                      <m:r>
                        <a:rPr lang="en-US" altLang="zh-CN" sz="1200" b="0" i="1" smtClean="0">
                          <a:latin typeface="Cambria Math" panose="02040503050406030204" pitchFamily="18" charset="0"/>
                        </a:rPr>
                        <m:t>𝑚</m:t>
                      </m:r>
                    </m:oMath>
                  </m:oMathPara>
                </a14:m>
                <a:endParaRPr lang="zh-CN" altLang="en-US" dirty="0"/>
              </a:p>
            </p:txBody>
          </p:sp>
        </mc:Choice>
        <mc:Fallback xmlns="">
          <p:sp>
            <p:nvSpPr>
              <p:cNvPr id="12" name="文本框 11">
                <a:extLst>
                  <a:ext uri="{FF2B5EF4-FFF2-40B4-BE49-F238E27FC236}">
                    <a16:creationId xmlns:a16="http://schemas.microsoft.com/office/drawing/2014/main" id="{4682683B-FE44-0542-2103-13AEE8F3AD76}"/>
                  </a:ext>
                </a:extLst>
              </p:cNvPr>
              <p:cNvSpPr txBox="1">
                <a:spLocks noRot="1" noChangeAspect="1" noMove="1" noResize="1" noEditPoints="1" noAdjustHandles="1" noChangeArrowheads="1" noChangeShapeType="1" noTextEdit="1"/>
              </p:cNvSpPr>
              <p:nvPr/>
            </p:nvSpPr>
            <p:spPr>
              <a:xfrm>
                <a:off x="4847856" y="2893351"/>
                <a:ext cx="923843" cy="27699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A23C7B1-40AA-CD9B-0B4A-C1E50BD1BEE8}"/>
                  </a:ext>
                </a:extLst>
              </p:cNvPr>
              <p:cNvSpPr txBox="1"/>
              <p:nvPr/>
            </p:nvSpPr>
            <p:spPr>
              <a:xfrm>
                <a:off x="5266504" y="2223700"/>
                <a:ext cx="83888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𝑟</m:t>
                      </m:r>
                      <m:r>
                        <a:rPr lang="en-US" altLang="zh-CN" sz="1200" b="0" i="1" smtClean="0">
                          <a:latin typeface="Cambria Math" panose="02040503050406030204" pitchFamily="18" charset="0"/>
                        </a:rPr>
                        <m:t>=0.1</m:t>
                      </m:r>
                      <m:r>
                        <a:rPr lang="en-US" altLang="zh-CN" sz="1200" b="0" i="1" smtClean="0">
                          <a:latin typeface="Cambria Math" panose="02040503050406030204" pitchFamily="18" charset="0"/>
                        </a:rPr>
                        <m:t>𝑚</m:t>
                      </m:r>
                    </m:oMath>
                  </m:oMathPara>
                </a14:m>
                <a:endParaRPr lang="zh-CN" altLang="en-US" dirty="0"/>
              </a:p>
            </p:txBody>
          </p:sp>
        </mc:Choice>
        <mc:Fallback xmlns="">
          <p:sp>
            <p:nvSpPr>
              <p:cNvPr id="14" name="文本框 13">
                <a:extLst>
                  <a:ext uri="{FF2B5EF4-FFF2-40B4-BE49-F238E27FC236}">
                    <a16:creationId xmlns:a16="http://schemas.microsoft.com/office/drawing/2014/main" id="{DA23C7B1-40AA-CD9B-0B4A-C1E50BD1BEE8}"/>
                  </a:ext>
                </a:extLst>
              </p:cNvPr>
              <p:cNvSpPr txBox="1">
                <a:spLocks noRot="1" noChangeAspect="1" noMove="1" noResize="1" noEditPoints="1" noAdjustHandles="1" noChangeArrowheads="1" noChangeShapeType="1" noTextEdit="1"/>
              </p:cNvSpPr>
              <p:nvPr/>
            </p:nvSpPr>
            <p:spPr>
              <a:xfrm>
                <a:off x="5266504" y="2223700"/>
                <a:ext cx="838884" cy="27699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F507BAC-2200-8C8D-4620-7ABC152757DB}"/>
                  </a:ext>
                </a:extLst>
              </p:cNvPr>
              <p:cNvSpPr txBox="1"/>
              <p:nvPr/>
            </p:nvSpPr>
            <p:spPr>
              <a:xfrm>
                <a:off x="6247717" y="3290500"/>
                <a:ext cx="83888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𝑟</m:t>
                      </m:r>
                      <m:r>
                        <a:rPr lang="en-US" altLang="zh-CN" sz="1200" b="0" i="1" smtClean="0">
                          <a:latin typeface="Cambria Math" panose="02040503050406030204" pitchFamily="18" charset="0"/>
                        </a:rPr>
                        <m:t>=0.2</m:t>
                      </m:r>
                      <m:r>
                        <a:rPr lang="en-US" altLang="zh-CN" sz="1200" b="0" i="1" smtClean="0">
                          <a:latin typeface="Cambria Math" panose="02040503050406030204" pitchFamily="18" charset="0"/>
                        </a:rPr>
                        <m:t>𝑚</m:t>
                      </m:r>
                    </m:oMath>
                  </m:oMathPara>
                </a14:m>
                <a:endParaRPr lang="zh-CN" altLang="en-US" dirty="0"/>
              </a:p>
            </p:txBody>
          </p:sp>
        </mc:Choice>
        <mc:Fallback xmlns="">
          <p:sp>
            <p:nvSpPr>
              <p:cNvPr id="15" name="文本框 14">
                <a:extLst>
                  <a:ext uri="{FF2B5EF4-FFF2-40B4-BE49-F238E27FC236}">
                    <a16:creationId xmlns:a16="http://schemas.microsoft.com/office/drawing/2014/main" id="{AF507BAC-2200-8C8D-4620-7ABC152757DB}"/>
                  </a:ext>
                </a:extLst>
              </p:cNvPr>
              <p:cNvSpPr txBox="1">
                <a:spLocks noRot="1" noChangeAspect="1" noMove="1" noResize="1" noEditPoints="1" noAdjustHandles="1" noChangeArrowheads="1" noChangeShapeType="1" noTextEdit="1"/>
              </p:cNvSpPr>
              <p:nvPr/>
            </p:nvSpPr>
            <p:spPr>
              <a:xfrm>
                <a:off x="6247717" y="3290500"/>
                <a:ext cx="838883" cy="27699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B787B5D-7A49-2E3B-B149-B5110CA75EC8}"/>
                  </a:ext>
                </a:extLst>
              </p:cNvPr>
              <p:cNvSpPr txBox="1"/>
              <p:nvPr/>
            </p:nvSpPr>
            <p:spPr>
              <a:xfrm>
                <a:off x="7239000" y="4212100"/>
                <a:ext cx="83888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𝑟</m:t>
                      </m:r>
                      <m:r>
                        <a:rPr lang="en-US" altLang="zh-CN" sz="1200" b="0" i="1" smtClean="0">
                          <a:latin typeface="Cambria Math" panose="02040503050406030204" pitchFamily="18" charset="0"/>
                        </a:rPr>
                        <m:t>=0.3</m:t>
                      </m:r>
                      <m:r>
                        <a:rPr lang="en-US" altLang="zh-CN" sz="1200" b="0" i="1" smtClean="0">
                          <a:latin typeface="Cambria Math" panose="02040503050406030204" pitchFamily="18" charset="0"/>
                        </a:rPr>
                        <m:t>𝑚</m:t>
                      </m:r>
                    </m:oMath>
                  </m:oMathPara>
                </a14:m>
                <a:endParaRPr lang="zh-CN" altLang="en-US" dirty="0"/>
              </a:p>
            </p:txBody>
          </p:sp>
        </mc:Choice>
        <mc:Fallback xmlns="">
          <p:sp>
            <p:nvSpPr>
              <p:cNvPr id="16" name="文本框 15">
                <a:extLst>
                  <a:ext uri="{FF2B5EF4-FFF2-40B4-BE49-F238E27FC236}">
                    <a16:creationId xmlns:a16="http://schemas.microsoft.com/office/drawing/2014/main" id="{6B787B5D-7A49-2E3B-B149-B5110CA75EC8}"/>
                  </a:ext>
                </a:extLst>
              </p:cNvPr>
              <p:cNvSpPr txBox="1">
                <a:spLocks noRot="1" noChangeAspect="1" noMove="1" noResize="1" noEditPoints="1" noAdjustHandles="1" noChangeArrowheads="1" noChangeShapeType="1" noTextEdit="1"/>
              </p:cNvSpPr>
              <p:nvPr/>
            </p:nvSpPr>
            <p:spPr>
              <a:xfrm>
                <a:off x="7239000" y="4212100"/>
                <a:ext cx="838884" cy="276999"/>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78151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Simulated convergence test with noise – settings</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914400"/>
            <a:ext cx="10728325" cy="5178475"/>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1000"/>
              </a:spcBef>
              <a:spcAft>
                <a:spcPts val="0"/>
              </a:spcAft>
              <a:buClrTx/>
              <a:buSzTx/>
              <a:buFont typeface="+mj-lt"/>
              <a:buAutoNum type="arabicPeriod" startAt="4"/>
              <a:tabLst/>
              <a:defRPr/>
            </a:pPr>
            <a:r>
              <a:rPr lang="en-US" altLang="zh-CN" dirty="0">
                <a:latin typeface="Arial"/>
              </a:rPr>
              <a:t>6760 configurations are considered: 210 positions, 32 orientations at each positions.</a:t>
            </a: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startAt="4"/>
              <a:tabLst/>
              <a:defRPr/>
            </a:pP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startAt="4"/>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startAt="4"/>
              <a:tabLst/>
              <a:defRPr/>
            </a:pP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startAt="4"/>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startAt="4"/>
              <a:tabLst/>
              <a:defRPr/>
            </a:pPr>
            <a:endParaRPr lang="de-DE" altLang="zh-CN" dirty="0">
              <a:latin typeface="Arial"/>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R="0" lvl="0" algn="l" defTabSz="914400" rtl="0" eaLnBrk="1" fontAlgn="auto" latinLnBrk="0" hangingPunct="1">
              <a:lnSpc>
                <a:spcPct val="100000"/>
              </a:lnSpc>
              <a:spcBef>
                <a:spcPts val="1000"/>
              </a:spcBef>
              <a:spcAft>
                <a:spcPts val="0"/>
              </a:spcAft>
              <a:buClrTx/>
              <a:buSzTx/>
              <a:buFont typeface="+mj-lt"/>
              <a:buAutoNum type="arabicPeriod" startAt="5"/>
              <a:tabLst/>
              <a:defRPr/>
            </a:pPr>
            <a:r>
              <a:rPr kumimoji="0" lang="de-DE" altLang="zh-CN" sz="1800" b="0" i="0" u="none" strike="noStrike" kern="1200" cap="none" spc="0" normalizeH="0" baseline="0" noProof="0" dirty="0">
                <a:ln>
                  <a:noFill/>
                </a:ln>
                <a:effectLst/>
                <a:uLnTx/>
                <a:uFillTx/>
                <a:latin typeface="Arial"/>
                <a:ea typeface="+mn-ea"/>
                <a:cs typeface="+mn-cs"/>
              </a:rPr>
              <a:t>To ensure convergence and only compare the error after convergence, the initial guess of the algorithm is the ground truth configuration, which is close enough to the solution.</a:t>
            </a:r>
          </a:p>
        </p:txBody>
      </p:sp>
      <p:pic>
        <p:nvPicPr>
          <p:cNvPr id="13" name="图形 12">
            <a:extLst>
              <a:ext uri="{FF2B5EF4-FFF2-40B4-BE49-F238E27FC236}">
                <a16:creationId xmlns:a16="http://schemas.microsoft.com/office/drawing/2014/main" id="{7F18C033-5B98-0198-5196-C4640EB62B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001" y="1234321"/>
            <a:ext cx="2743200" cy="2057400"/>
          </a:xfrm>
          <a:prstGeom prst="rect">
            <a:avLst/>
          </a:prstGeom>
        </p:spPr>
      </p:pic>
      <p:sp>
        <p:nvSpPr>
          <p:cNvPr id="17" name="文本框 16">
            <a:extLst>
              <a:ext uri="{FF2B5EF4-FFF2-40B4-BE49-F238E27FC236}">
                <a16:creationId xmlns:a16="http://schemas.microsoft.com/office/drawing/2014/main" id="{34536EE9-5AA3-E983-31C8-1E40150B4D6D}"/>
              </a:ext>
            </a:extLst>
          </p:cNvPr>
          <p:cNvSpPr txBox="1"/>
          <p:nvPr/>
        </p:nvSpPr>
        <p:spPr>
          <a:xfrm>
            <a:off x="1066800" y="3290868"/>
            <a:ext cx="4044697" cy="276999"/>
          </a:xfrm>
          <a:prstGeom prst="rect">
            <a:avLst/>
          </a:prstGeom>
          <a:noFill/>
        </p:spPr>
        <p:txBody>
          <a:bodyPr wrap="none" rtlCol="0">
            <a:spAutoFit/>
          </a:bodyPr>
          <a:lstStyle/>
          <a:p>
            <a:r>
              <a:rPr lang="en-US" altLang="zh-CN" sz="1200" dirty="0"/>
              <a:t>42 positions on one sphere radius, 5 radii are considered</a:t>
            </a:r>
            <a:endParaRPr lang="zh-CN" altLang="en-US" sz="1200" dirty="0"/>
          </a:p>
        </p:txBody>
      </p:sp>
      <p:pic>
        <p:nvPicPr>
          <p:cNvPr id="21" name="图形 20">
            <a:extLst>
              <a:ext uri="{FF2B5EF4-FFF2-40B4-BE49-F238E27FC236}">
                <a16:creationId xmlns:a16="http://schemas.microsoft.com/office/drawing/2014/main" id="{0204D05C-2443-234C-C7E5-881A75E4FD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01489" y="1345291"/>
            <a:ext cx="2502694" cy="1877021"/>
          </a:xfrm>
          <a:prstGeom prst="rect">
            <a:avLst/>
          </a:prstGeom>
        </p:spPr>
      </p:pic>
      <p:sp>
        <p:nvSpPr>
          <p:cNvPr id="22" name="文本框 21">
            <a:extLst>
              <a:ext uri="{FF2B5EF4-FFF2-40B4-BE49-F238E27FC236}">
                <a16:creationId xmlns:a16="http://schemas.microsoft.com/office/drawing/2014/main" id="{E43DD421-B34E-43C7-B723-A853DA5B2461}"/>
              </a:ext>
            </a:extLst>
          </p:cNvPr>
          <p:cNvSpPr txBox="1"/>
          <p:nvPr/>
        </p:nvSpPr>
        <p:spPr>
          <a:xfrm>
            <a:off x="6735863" y="3290868"/>
            <a:ext cx="3116559" cy="276999"/>
          </a:xfrm>
          <a:prstGeom prst="rect">
            <a:avLst/>
          </a:prstGeom>
          <a:noFill/>
        </p:spPr>
        <p:txBody>
          <a:bodyPr wrap="none" rtlCol="0">
            <a:spAutoFit/>
          </a:bodyPr>
          <a:lstStyle/>
          <a:p>
            <a:r>
              <a:rPr lang="en-US" altLang="zh-CN" sz="1200" dirty="0"/>
              <a:t>32 orientations are sampled at one position</a:t>
            </a:r>
            <a:endParaRPr lang="zh-CN" altLang="en-US" sz="1200" dirty="0"/>
          </a:p>
        </p:txBody>
      </p:sp>
    </p:spTree>
    <p:extLst>
      <p:ext uri="{BB962C8B-B14F-4D97-AF65-F5344CB8AC3E}">
        <p14:creationId xmlns:p14="http://schemas.microsoft.com/office/powerpoint/2010/main" val="2969878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Simulated convergence test with noise – settings</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mc:Choice xmlns:a14="http://schemas.microsoft.com/office/drawing/2010/main" Requires="a14">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914400"/>
                <a:ext cx="10728325" cy="5178475"/>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startAt="5"/>
                  <a:tabLst/>
                  <a:defRPr/>
                </a:pPr>
                <a:r>
                  <a:rPr lang="de-DE" altLang="zh-CN" dirty="0">
                    <a:latin typeface="Arial"/>
                  </a:rPr>
                  <a:t>The position error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𝑝</m:t>
                        </m:r>
                      </m:sub>
                    </m:sSub>
                  </m:oMath>
                </a14:m>
                <a:r>
                  <a:rPr lang="de-DE" altLang="zh-CN" dirty="0">
                    <a:latin typeface="Arial"/>
                  </a:rPr>
                  <a:t> is the discrepency between the ground truth postion and the solution given by the algorithm, measured in mm. The orientation is the discrepency between the ground truth z-axis and the z-axis after convergence, measured in deg.</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startAt="5"/>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startAt="5"/>
                  <a:tabLst/>
                  <a:defRPr/>
                </a:pP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startAt="5"/>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startAt="5"/>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R="0" lvl="0" algn="l" defTabSz="914400" rtl="0" eaLnBrk="1" fontAlgn="auto" latinLnBrk="0" hangingPunct="1">
                  <a:lnSpc>
                    <a:spcPct val="100000"/>
                  </a:lnSpc>
                  <a:spcBef>
                    <a:spcPts val="1000"/>
                  </a:spcBef>
                  <a:spcAft>
                    <a:spcPts val="0"/>
                  </a:spcAft>
                  <a:buClrTx/>
                  <a:buSzTx/>
                  <a:buFont typeface="+mj-lt"/>
                  <a:buAutoNum type="arabicPeriod" startAt="5"/>
                  <a:tabLst/>
                  <a:defRPr/>
                </a:pPr>
                <a:r>
                  <a:rPr kumimoji="0" lang="de-DE" altLang="zh-CN" sz="1800" b="0" i="0" u="none" strike="noStrike" kern="1200" cap="none" spc="0" normalizeH="0" baseline="0" noProof="0" dirty="0">
                    <a:ln>
                      <a:noFill/>
                    </a:ln>
                    <a:effectLst/>
                    <a:uLnTx/>
                    <a:uFillTx/>
                    <a:latin typeface="Arial"/>
                    <a:ea typeface="+mn-ea"/>
                    <a:cs typeface="+mn-cs"/>
                  </a:rPr>
                  <a:t>The error vector is projected on the 5 singular vectors to examine the hypothesis.</a:t>
                </a:r>
              </a:p>
            </p:txBody>
          </p:sp>
        </mc:Choice>
        <mc:Fallback>
          <p:sp>
            <p:nvSpPr>
              <p:cNvPr id="5" name="Inhaltsplatzhalter 2">
                <a:extLst>
                  <a:ext uri="{FF2B5EF4-FFF2-40B4-BE49-F238E27FC236}">
                    <a16:creationId xmlns:a16="http://schemas.microsoft.com/office/drawing/2014/main" id="{0688C6D1-D027-7B0C-0324-4DAB0E73B590}"/>
                  </a:ext>
                </a:extLst>
              </p:cNvPr>
              <p:cNvSpPr txBox="1">
                <a:spLocks noRot="1" noChangeAspect="1" noMove="1" noResize="1" noEditPoints="1" noAdjustHandles="1" noChangeArrowheads="1" noChangeShapeType="1" noTextEdit="1"/>
              </p:cNvSpPr>
              <p:nvPr/>
            </p:nvSpPr>
            <p:spPr>
              <a:xfrm>
                <a:off x="731837" y="914400"/>
                <a:ext cx="10728325" cy="5178475"/>
              </a:xfrm>
              <a:prstGeom prst="rect">
                <a:avLst/>
              </a:prstGeom>
              <a:blipFill>
                <a:blip r:embed="rId3"/>
                <a:stretch>
                  <a:fillRect l="-1193" t="-1531"/>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DA3AF564-4AD9-933E-8FEA-0F98552A9365}"/>
              </a:ext>
            </a:extLst>
          </p:cNvPr>
          <p:cNvCxnSpPr>
            <a:cxnSpLocks/>
          </p:cNvCxnSpPr>
          <p:nvPr/>
        </p:nvCxnSpPr>
        <p:spPr>
          <a:xfrm flipH="1" flipV="1">
            <a:off x="5669063" y="2523550"/>
            <a:ext cx="381000" cy="5334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0D7B621C-CF10-04F5-E2AC-FC36D276A89D}"/>
              </a:ext>
            </a:extLst>
          </p:cNvPr>
          <p:cNvCxnSpPr>
            <a:cxnSpLocks/>
          </p:cNvCxnSpPr>
          <p:nvPr/>
        </p:nvCxnSpPr>
        <p:spPr>
          <a:xfrm flipV="1">
            <a:off x="6616028" y="2142550"/>
            <a:ext cx="119835" cy="6858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DFE671D0-1A12-B82B-94C1-7835F4E8390B}"/>
              </a:ext>
            </a:extLst>
          </p:cNvPr>
          <p:cNvCxnSpPr>
            <a:cxnSpLocks/>
          </p:cNvCxnSpPr>
          <p:nvPr/>
        </p:nvCxnSpPr>
        <p:spPr>
          <a:xfrm flipV="1">
            <a:off x="6050063" y="2828350"/>
            <a:ext cx="581194" cy="2286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0A2BE80C-1D98-BC03-CBB9-E48CDCD14550}"/>
                  </a:ext>
                </a:extLst>
              </p:cNvPr>
              <p:cNvSpPr txBox="1"/>
              <p:nvPr/>
            </p:nvSpPr>
            <p:spPr>
              <a:xfrm>
                <a:off x="6247772" y="2925642"/>
                <a:ext cx="288604"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𝑝</m:t>
                          </m:r>
                        </m:sub>
                      </m:sSub>
                    </m:oMath>
                  </m:oMathPara>
                </a14:m>
                <a:endParaRPr lang="zh-CN" altLang="en-US" dirty="0"/>
              </a:p>
            </p:txBody>
          </p:sp>
        </mc:Choice>
        <mc:Fallback>
          <p:sp>
            <p:nvSpPr>
              <p:cNvPr id="12" name="文本框 11">
                <a:extLst>
                  <a:ext uri="{FF2B5EF4-FFF2-40B4-BE49-F238E27FC236}">
                    <a16:creationId xmlns:a16="http://schemas.microsoft.com/office/drawing/2014/main" id="{0A2BE80C-1D98-BC03-CBB9-E48CDCD14550}"/>
                  </a:ext>
                </a:extLst>
              </p:cNvPr>
              <p:cNvSpPr txBox="1">
                <a:spLocks noRot="1" noChangeAspect="1" noMove="1" noResize="1" noEditPoints="1" noAdjustHandles="1" noChangeArrowheads="1" noChangeShapeType="1" noTextEdit="1"/>
              </p:cNvSpPr>
              <p:nvPr/>
            </p:nvSpPr>
            <p:spPr>
              <a:xfrm>
                <a:off x="6247772" y="2925642"/>
                <a:ext cx="288604" cy="298415"/>
              </a:xfrm>
              <a:prstGeom prst="rect">
                <a:avLst/>
              </a:prstGeom>
              <a:blipFill>
                <a:blip r:embed="rId4"/>
                <a:stretch>
                  <a:fillRect l="-10638" r="-8511" b="-20408"/>
                </a:stretch>
              </a:blipFill>
            </p:spPr>
            <p:txBody>
              <a:bodyPr/>
              <a:lstStyle/>
              <a:p>
                <a:r>
                  <a:rPr lang="zh-CN" altLang="en-US">
                    <a:noFill/>
                  </a:rPr>
                  <a:t> </a:t>
                </a:r>
              </a:p>
            </p:txBody>
          </p:sp>
        </mc:Fallback>
      </mc:AlternateContent>
      <p:cxnSp>
        <p:nvCxnSpPr>
          <p:cNvPr id="15" name="直接箭头连接符 14">
            <a:extLst>
              <a:ext uri="{FF2B5EF4-FFF2-40B4-BE49-F238E27FC236}">
                <a16:creationId xmlns:a16="http://schemas.microsoft.com/office/drawing/2014/main" id="{5F236162-BD5A-0DFF-6A86-2A3955F3BD99}"/>
              </a:ext>
            </a:extLst>
          </p:cNvPr>
          <p:cNvCxnSpPr>
            <a:cxnSpLocks/>
          </p:cNvCxnSpPr>
          <p:nvPr/>
        </p:nvCxnSpPr>
        <p:spPr>
          <a:xfrm flipH="1" flipV="1">
            <a:off x="6220107" y="2277050"/>
            <a:ext cx="381000" cy="533400"/>
          </a:xfrm>
          <a:prstGeom prst="straightConnector1">
            <a:avLst/>
          </a:prstGeom>
          <a:ln>
            <a:prstDash val="dash"/>
            <a:tailEnd type="triangle"/>
          </a:ln>
        </p:spPr>
        <p:style>
          <a:lnRef idx="3">
            <a:schemeClr val="accent1"/>
          </a:lnRef>
          <a:fillRef idx="0">
            <a:schemeClr val="accent1"/>
          </a:fillRef>
          <a:effectRef idx="2">
            <a:schemeClr val="accent1"/>
          </a:effectRef>
          <a:fontRef idx="minor">
            <a:schemeClr val="tx1"/>
          </a:fontRef>
        </p:style>
      </p:cxnSp>
      <p:sp>
        <p:nvSpPr>
          <p:cNvPr id="16" name="弧形 15">
            <a:extLst>
              <a:ext uri="{FF2B5EF4-FFF2-40B4-BE49-F238E27FC236}">
                <a16:creationId xmlns:a16="http://schemas.microsoft.com/office/drawing/2014/main" id="{5060CE20-0442-A6B8-4D36-ECCF30EE7ED6}"/>
              </a:ext>
            </a:extLst>
          </p:cNvPr>
          <p:cNvSpPr/>
          <p:nvPr/>
        </p:nvSpPr>
        <p:spPr>
          <a:xfrm>
            <a:off x="6248400" y="2362200"/>
            <a:ext cx="914400" cy="914400"/>
          </a:xfrm>
          <a:prstGeom prst="arc">
            <a:avLst>
              <a:gd name="adj1" fmla="val 13406096"/>
              <a:gd name="adj2" fmla="val 16064370"/>
            </a:avLst>
          </a:prstGeom>
          <a:ln>
            <a:prstDash val="dash"/>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67384E80-1EB8-116E-3C37-C9D6F4DDEFFE}"/>
                  </a:ext>
                </a:extLst>
              </p:cNvPr>
              <p:cNvSpPr txBox="1"/>
              <p:nvPr/>
            </p:nvSpPr>
            <p:spPr>
              <a:xfrm>
                <a:off x="6359210" y="2008116"/>
                <a:ext cx="2964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𝑅</m:t>
                          </m:r>
                        </m:sub>
                      </m:sSub>
                    </m:oMath>
                  </m:oMathPara>
                </a14:m>
                <a:endParaRPr lang="zh-CN" altLang="en-US" dirty="0"/>
              </a:p>
            </p:txBody>
          </p:sp>
        </mc:Choice>
        <mc:Fallback>
          <p:sp>
            <p:nvSpPr>
              <p:cNvPr id="18" name="文本框 17">
                <a:extLst>
                  <a:ext uri="{FF2B5EF4-FFF2-40B4-BE49-F238E27FC236}">
                    <a16:creationId xmlns:a16="http://schemas.microsoft.com/office/drawing/2014/main" id="{67384E80-1EB8-116E-3C37-C9D6F4DDEFFE}"/>
                  </a:ext>
                </a:extLst>
              </p:cNvPr>
              <p:cNvSpPr txBox="1">
                <a:spLocks noRot="1" noChangeAspect="1" noMove="1" noResize="1" noEditPoints="1" noAdjustHandles="1" noChangeArrowheads="1" noChangeShapeType="1" noTextEdit="1"/>
              </p:cNvSpPr>
              <p:nvPr/>
            </p:nvSpPr>
            <p:spPr>
              <a:xfrm>
                <a:off x="6359210" y="2008116"/>
                <a:ext cx="296428" cy="276999"/>
              </a:xfrm>
              <a:prstGeom prst="rect">
                <a:avLst/>
              </a:prstGeom>
              <a:blipFill>
                <a:blip r:embed="rId5"/>
                <a:stretch>
                  <a:fillRect l="-10204" r="-4082" b="-1739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3BE43D22-1E73-57C1-5D6C-404299249ADC}"/>
                  </a:ext>
                </a:extLst>
              </p:cNvPr>
              <p:cNvSpPr txBox="1"/>
              <p:nvPr/>
            </p:nvSpPr>
            <p:spPr>
              <a:xfrm>
                <a:off x="5231735" y="2649404"/>
                <a:ext cx="620619" cy="3767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solidFill>
                                <a:srgbClr val="215CAF"/>
                              </a:solidFill>
                              <a:latin typeface="Cambria Math" panose="02040503050406030204" pitchFamily="18" charset="0"/>
                            </a:rPr>
                          </m:ctrlPr>
                        </m:accPr>
                        <m:e>
                          <m:r>
                            <a:rPr lang="en-US" altLang="zh-CN" b="0" i="1" smtClean="0">
                              <a:solidFill>
                                <a:srgbClr val="215CAF"/>
                              </a:solidFill>
                              <a:latin typeface="Cambria Math" panose="02040503050406030204" pitchFamily="18" charset="0"/>
                            </a:rPr>
                            <m:t>𝑝</m:t>
                          </m:r>
                        </m:e>
                      </m:acc>
                      <m:r>
                        <a:rPr lang="en-US" altLang="zh-CN" b="0" i="1" smtClean="0">
                          <a:solidFill>
                            <a:srgbClr val="215CAF"/>
                          </a:solidFill>
                          <a:latin typeface="Cambria Math" panose="02040503050406030204" pitchFamily="18" charset="0"/>
                        </a:rPr>
                        <m:t>, </m:t>
                      </m:r>
                      <m:acc>
                        <m:accPr>
                          <m:chr m:val="̂"/>
                          <m:ctrlPr>
                            <a:rPr lang="en-US" altLang="zh-CN" b="0" i="1" smtClean="0">
                              <a:solidFill>
                                <a:srgbClr val="215CAF"/>
                              </a:solidFill>
                              <a:latin typeface="Cambria Math" panose="02040503050406030204" pitchFamily="18" charset="0"/>
                            </a:rPr>
                          </m:ctrlPr>
                        </m:accPr>
                        <m:e>
                          <m:r>
                            <a:rPr lang="en-US" altLang="zh-CN" b="0" i="1" smtClean="0">
                              <a:solidFill>
                                <a:srgbClr val="215CAF"/>
                              </a:solidFill>
                              <a:latin typeface="Cambria Math" panose="02040503050406030204" pitchFamily="18" charset="0"/>
                            </a:rPr>
                            <m:t>𝑅</m:t>
                          </m:r>
                        </m:e>
                      </m:acc>
                    </m:oMath>
                  </m:oMathPara>
                </a14:m>
                <a:endParaRPr lang="zh-CN" altLang="en-US" dirty="0">
                  <a:solidFill>
                    <a:srgbClr val="215CAF"/>
                  </a:solidFill>
                </a:endParaRPr>
              </a:p>
            </p:txBody>
          </p:sp>
        </mc:Choice>
        <mc:Fallback>
          <p:sp>
            <p:nvSpPr>
              <p:cNvPr id="19" name="文本框 18">
                <a:extLst>
                  <a:ext uri="{FF2B5EF4-FFF2-40B4-BE49-F238E27FC236}">
                    <a16:creationId xmlns:a16="http://schemas.microsoft.com/office/drawing/2014/main" id="{3BE43D22-1E73-57C1-5D6C-404299249ADC}"/>
                  </a:ext>
                </a:extLst>
              </p:cNvPr>
              <p:cNvSpPr txBox="1">
                <a:spLocks noRot="1" noChangeAspect="1" noMove="1" noResize="1" noEditPoints="1" noAdjustHandles="1" noChangeArrowheads="1" noChangeShapeType="1" noTextEdit="1"/>
              </p:cNvSpPr>
              <p:nvPr/>
            </p:nvSpPr>
            <p:spPr>
              <a:xfrm>
                <a:off x="5231735" y="2649404"/>
                <a:ext cx="620619" cy="376770"/>
              </a:xfrm>
              <a:prstGeom prst="rect">
                <a:avLst/>
              </a:prstGeom>
              <a:blipFill>
                <a:blip r:embed="rId6"/>
                <a:stretch>
                  <a:fillRect t="-1639" r="-36275" b="-98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4CFBB786-F9E1-CBB6-A1D6-2E47441AC605}"/>
                  </a:ext>
                </a:extLst>
              </p:cNvPr>
              <p:cNvSpPr txBox="1"/>
              <p:nvPr/>
            </p:nvSpPr>
            <p:spPr>
              <a:xfrm>
                <a:off x="6571027" y="2623070"/>
                <a:ext cx="8054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𝑝</m:t>
                          </m:r>
                        </m:e>
                        <m:sup>
                          <m:r>
                            <a:rPr lang="en-US" altLang="zh-CN" b="0" i="1" smtClean="0">
                              <a:solidFill>
                                <a:srgbClr val="FF0000"/>
                              </a:solidFill>
                              <a:latin typeface="Cambria Math" panose="02040503050406030204" pitchFamily="18" charset="0"/>
                            </a:rPr>
                            <m:t>∗</m:t>
                          </m:r>
                        </m:sup>
                      </m:sSup>
                      <m:r>
                        <a:rPr lang="en-US" altLang="zh-CN" b="0" i="1" smtClean="0">
                          <a:solidFill>
                            <a:srgbClr val="FF0000"/>
                          </a:solidFill>
                          <a:latin typeface="Cambria Math" panose="02040503050406030204" pitchFamily="18" charset="0"/>
                        </a:rPr>
                        <m:t>, </m:t>
                      </m:r>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𝑅</m:t>
                          </m:r>
                        </m:e>
                        <m:sup>
                          <m:r>
                            <a:rPr lang="en-US" altLang="zh-CN" b="0" i="1" smtClean="0">
                              <a:solidFill>
                                <a:srgbClr val="FF0000"/>
                              </a:solidFill>
                              <a:latin typeface="Cambria Math" panose="02040503050406030204" pitchFamily="18" charset="0"/>
                            </a:rPr>
                            <m:t>∗</m:t>
                          </m:r>
                        </m:sup>
                      </m:sSup>
                    </m:oMath>
                  </m:oMathPara>
                </a14:m>
                <a:endParaRPr lang="zh-CN" altLang="en-US" dirty="0">
                  <a:solidFill>
                    <a:srgbClr val="FF0000"/>
                  </a:solidFill>
                </a:endParaRPr>
              </a:p>
            </p:txBody>
          </p:sp>
        </mc:Choice>
        <mc:Fallback>
          <p:sp>
            <p:nvSpPr>
              <p:cNvPr id="24" name="文本框 23">
                <a:extLst>
                  <a:ext uri="{FF2B5EF4-FFF2-40B4-BE49-F238E27FC236}">
                    <a16:creationId xmlns:a16="http://schemas.microsoft.com/office/drawing/2014/main" id="{4CFBB786-F9E1-CBB6-A1D6-2E47441AC605}"/>
                  </a:ext>
                </a:extLst>
              </p:cNvPr>
              <p:cNvSpPr txBox="1">
                <a:spLocks noRot="1" noChangeAspect="1" noMove="1" noResize="1" noEditPoints="1" noAdjustHandles="1" noChangeArrowheads="1" noChangeShapeType="1" noTextEdit="1"/>
              </p:cNvSpPr>
              <p:nvPr/>
            </p:nvSpPr>
            <p:spPr>
              <a:xfrm>
                <a:off x="6571027" y="2623070"/>
                <a:ext cx="805477" cy="369332"/>
              </a:xfrm>
              <a:prstGeom prst="rect">
                <a:avLst/>
              </a:prstGeom>
              <a:blipFill>
                <a:blip r:embed="rId7"/>
                <a:stretch>
                  <a:fillRect b="-8197"/>
                </a:stretch>
              </a:blipFill>
            </p:spPr>
            <p:txBody>
              <a:bodyPr/>
              <a:lstStyle/>
              <a:p>
                <a:r>
                  <a:rPr lang="zh-CN" altLang="en-US">
                    <a:noFill/>
                  </a:rPr>
                  <a:t> </a:t>
                </a:r>
              </a:p>
            </p:txBody>
          </p:sp>
        </mc:Fallback>
      </mc:AlternateContent>
      <p:cxnSp>
        <p:nvCxnSpPr>
          <p:cNvPr id="9" name="直接箭头连接符 8">
            <a:extLst>
              <a:ext uri="{FF2B5EF4-FFF2-40B4-BE49-F238E27FC236}">
                <a16:creationId xmlns:a16="http://schemas.microsoft.com/office/drawing/2014/main" id="{B241567B-0AA8-CD56-7D12-B182EF86CDF3}"/>
              </a:ext>
            </a:extLst>
          </p:cNvPr>
          <p:cNvCxnSpPr>
            <a:cxnSpLocks/>
          </p:cNvCxnSpPr>
          <p:nvPr/>
        </p:nvCxnSpPr>
        <p:spPr>
          <a:xfrm flipV="1">
            <a:off x="6096000" y="4875238"/>
            <a:ext cx="990600" cy="15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837965E9-18B8-A5F8-A429-EAC58F34A36B}"/>
              </a:ext>
            </a:extLst>
          </p:cNvPr>
          <p:cNvCxnSpPr>
            <a:cxnSpLocks/>
          </p:cNvCxnSpPr>
          <p:nvPr/>
        </p:nvCxnSpPr>
        <p:spPr>
          <a:xfrm flipH="1">
            <a:off x="5542044" y="4875238"/>
            <a:ext cx="553955" cy="5349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D993A5A9-8F58-8116-9634-61E2F8FD0FEE}"/>
              </a:ext>
            </a:extLst>
          </p:cNvPr>
          <p:cNvCxnSpPr>
            <a:cxnSpLocks/>
          </p:cNvCxnSpPr>
          <p:nvPr/>
        </p:nvCxnSpPr>
        <p:spPr>
          <a:xfrm flipH="1" flipV="1">
            <a:off x="6095999" y="4038600"/>
            <a:ext cx="2274" cy="8366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文本框 29">
                <a:extLst>
                  <a:ext uri="{FF2B5EF4-FFF2-40B4-BE49-F238E27FC236}">
                    <a16:creationId xmlns:a16="http://schemas.microsoft.com/office/drawing/2014/main" id="{AA4D7685-714A-0BCB-A421-375BAC615259}"/>
                  </a:ext>
                </a:extLst>
              </p:cNvPr>
              <p:cNvSpPr txBox="1"/>
              <p:nvPr/>
            </p:nvSpPr>
            <p:spPr>
              <a:xfrm>
                <a:off x="6991736" y="4759731"/>
                <a:ext cx="47891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3</m:t>
                          </m:r>
                        </m:sub>
                      </m:sSub>
                    </m:oMath>
                  </m:oMathPara>
                </a14:m>
                <a:endParaRPr lang="zh-CN" altLang="en-US" dirty="0"/>
              </a:p>
            </p:txBody>
          </p:sp>
        </mc:Choice>
        <mc:Fallback>
          <p:sp>
            <p:nvSpPr>
              <p:cNvPr id="30" name="文本框 29">
                <a:extLst>
                  <a:ext uri="{FF2B5EF4-FFF2-40B4-BE49-F238E27FC236}">
                    <a16:creationId xmlns:a16="http://schemas.microsoft.com/office/drawing/2014/main" id="{AA4D7685-714A-0BCB-A421-375BAC615259}"/>
                  </a:ext>
                </a:extLst>
              </p:cNvPr>
              <p:cNvSpPr txBox="1">
                <a:spLocks noRot="1" noChangeAspect="1" noMove="1" noResize="1" noEditPoints="1" noAdjustHandles="1" noChangeArrowheads="1" noChangeShapeType="1" noTextEdit="1"/>
              </p:cNvSpPr>
              <p:nvPr/>
            </p:nvSpPr>
            <p:spPr>
              <a:xfrm>
                <a:off x="6991736" y="4759731"/>
                <a:ext cx="478913" cy="369332"/>
              </a:xfrm>
              <a:prstGeom prst="rect">
                <a:avLst/>
              </a:prstGeom>
              <a:blipFill>
                <a:blip r:embed="rId8"/>
                <a:stretch>
                  <a:fillRect b="-1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本框 30">
                <a:extLst>
                  <a:ext uri="{FF2B5EF4-FFF2-40B4-BE49-F238E27FC236}">
                    <a16:creationId xmlns:a16="http://schemas.microsoft.com/office/drawing/2014/main" id="{B7B097AA-5050-B6AB-7572-79341CA17CE0}"/>
                  </a:ext>
                </a:extLst>
              </p:cNvPr>
              <p:cNvSpPr txBox="1"/>
              <p:nvPr/>
            </p:nvSpPr>
            <p:spPr>
              <a:xfrm>
                <a:off x="5201496" y="5382205"/>
                <a:ext cx="46903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4</m:t>
                          </m:r>
                        </m:sub>
                      </m:sSub>
                    </m:oMath>
                  </m:oMathPara>
                </a14:m>
                <a:endParaRPr lang="zh-CN" altLang="en-US" dirty="0"/>
              </a:p>
            </p:txBody>
          </p:sp>
        </mc:Choice>
        <mc:Fallback>
          <p:sp>
            <p:nvSpPr>
              <p:cNvPr id="31" name="文本框 30">
                <a:extLst>
                  <a:ext uri="{FF2B5EF4-FFF2-40B4-BE49-F238E27FC236}">
                    <a16:creationId xmlns:a16="http://schemas.microsoft.com/office/drawing/2014/main" id="{B7B097AA-5050-B6AB-7572-79341CA17CE0}"/>
                  </a:ext>
                </a:extLst>
              </p:cNvPr>
              <p:cNvSpPr txBox="1">
                <a:spLocks noRot="1" noChangeAspect="1" noMove="1" noResize="1" noEditPoints="1" noAdjustHandles="1" noChangeArrowheads="1" noChangeShapeType="1" noTextEdit="1"/>
              </p:cNvSpPr>
              <p:nvPr/>
            </p:nvSpPr>
            <p:spPr>
              <a:xfrm>
                <a:off x="5201496" y="5382205"/>
                <a:ext cx="469039" cy="369332"/>
              </a:xfrm>
              <a:prstGeom prst="rect">
                <a:avLst/>
              </a:prstGeom>
              <a:blipFill>
                <a:blip r:embed="rId9"/>
                <a:stretch>
                  <a:fillRect b="-1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本框 31">
                <a:extLst>
                  <a:ext uri="{FF2B5EF4-FFF2-40B4-BE49-F238E27FC236}">
                    <a16:creationId xmlns:a16="http://schemas.microsoft.com/office/drawing/2014/main" id="{418B0E9F-84F8-8593-B8E1-DBD7F462177F}"/>
                  </a:ext>
                </a:extLst>
              </p:cNvPr>
              <p:cNvSpPr txBox="1"/>
              <p:nvPr/>
            </p:nvSpPr>
            <p:spPr>
              <a:xfrm>
                <a:off x="6039170" y="3742483"/>
                <a:ext cx="47891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5</m:t>
                          </m:r>
                        </m:sub>
                      </m:sSub>
                    </m:oMath>
                  </m:oMathPara>
                </a14:m>
                <a:endParaRPr lang="zh-CN" altLang="en-US" dirty="0"/>
              </a:p>
            </p:txBody>
          </p:sp>
        </mc:Choice>
        <mc:Fallback>
          <p:sp>
            <p:nvSpPr>
              <p:cNvPr id="32" name="文本框 31">
                <a:extLst>
                  <a:ext uri="{FF2B5EF4-FFF2-40B4-BE49-F238E27FC236}">
                    <a16:creationId xmlns:a16="http://schemas.microsoft.com/office/drawing/2014/main" id="{418B0E9F-84F8-8593-B8E1-DBD7F462177F}"/>
                  </a:ext>
                </a:extLst>
              </p:cNvPr>
              <p:cNvSpPr txBox="1">
                <a:spLocks noRot="1" noChangeAspect="1" noMove="1" noResize="1" noEditPoints="1" noAdjustHandles="1" noChangeArrowheads="1" noChangeShapeType="1" noTextEdit="1"/>
              </p:cNvSpPr>
              <p:nvPr/>
            </p:nvSpPr>
            <p:spPr>
              <a:xfrm>
                <a:off x="6039170" y="3742483"/>
                <a:ext cx="478913" cy="369332"/>
              </a:xfrm>
              <a:prstGeom prst="rect">
                <a:avLst/>
              </a:prstGeom>
              <a:blipFill>
                <a:blip r:embed="rId10"/>
                <a:stretch>
                  <a:fillRect/>
                </a:stretch>
              </a:blipFill>
            </p:spPr>
            <p:txBody>
              <a:bodyPr/>
              <a:lstStyle/>
              <a:p>
                <a:r>
                  <a:rPr lang="zh-CN" altLang="en-US">
                    <a:noFill/>
                  </a:rPr>
                  <a:t> </a:t>
                </a:r>
              </a:p>
            </p:txBody>
          </p:sp>
        </mc:Fallback>
      </mc:AlternateContent>
      <p:cxnSp>
        <p:nvCxnSpPr>
          <p:cNvPr id="34" name="直接箭头连接符 33">
            <a:extLst>
              <a:ext uri="{FF2B5EF4-FFF2-40B4-BE49-F238E27FC236}">
                <a16:creationId xmlns:a16="http://schemas.microsoft.com/office/drawing/2014/main" id="{DBC07EDA-4214-4F87-B249-62B602745919}"/>
              </a:ext>
            </a:extLst>
          </p:cNvPr>
          <p:cNvCxnSpPr>
            <a:cxnSpLocks/>
          </p:cNvCxnSpPr>
          <p:nvPr/>
        </p:nvCxnSpPr>
        <p:spPr>
          <a:xfrm flipV="1">
            <a:off x="6095999" y="4343400"/>
            <a:ext cx="422084" cy="531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文本框 38">
                <a:extLst>
                  <a:ext uri="{FF2B5EF4-FFF2-40B4-BE49-F238E27FC236}">
                    <a16:creationId xmlns:a16="http://schemas.microsoft.com/office/drawing/2014/main" id="{689F251E-C96B-FD29-E60B-CCC0875AF7F5}"/>
                  </a:ext>
                </a:extLst>
              </p:cNvPr>
              <p:cNvSpPr txBox="1"/>
              <p:nvPr/>
            </p:nvSpPr>
            <p:spPr>
              <a:xfrm>
                <a:off x="6458234" y="4053394"/>
                <a:ext cx="36766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𝑒</m:t>
                      </m:r>
                    </m:oMath>
                  </m:oMathPara>
                </a14:m>
                <a:endParaRPr lang="zh-CN" altLang="en-US" dirty="0"/>
              </a:p>
            </p:txBody>
          </p:sp>
        </mc:Choice>
        <mc:Fallback>
          <p:sp>
            <p:nvSpPr>
              <p:cNvPr id="39" name="文本框 38">
                <a:extLst>
                  <a:ext uri="{FF2B5EF4-FFF2-40B4-BE49-F238E27FC236}">
                    <a16:creationId xmlns:a16="http://schemas.microsoft.com/office/drawing/2014/main" id="{689F251E-C96B-FD29-E60B-CCC0875AF7F5}"/>
                  </a:ext>
                </a:extLst>
              </p:cNvPr>
              <p:cNvSpPr txBox="1">
                <a:spLocks noRot="1" noChangeAspect="1" noMove="1" noResize="1" noEditPoints="1" noAdjustHandles="1" noChangeArrowheads="1" noChangeShapeType="1" noTextEdit="1"/>
              </p:cNvSpPr>
              <p:nvPr/>
            </p:nvSpPr>
            <p:spPr>
              <a:xfrm>
                <a:off x="6458234" y="4053394"/>
                <a:ext cx="367665" cy="369332"/>
              </a:xfrm>
              <a:prstGeom prst="rect">
                <a:avLst/>
              </a:prstGeom>
              <a:blipFill>
                <a:blip r:embed="rId11"/>
                <a:stretch>
                  <a:fillRect/>
                </a:stretch>
              </a:blipFill>
            </p:spPr>
            <p:txBody>
              <a:bodyPr/>
              <a:lstStyle/>
              <a:p>
                <a:r>
                  <a:rPr lang="zh-CN" altLang="en-US">
                    <a:noFill/>
                  </a:rPr>
                  <a:t> </a:t>
                </a:r>
              </a:p>
            </p:txBody>
          </p:sp>
        </mc:Fallback>
      </mc:AlternateContent>
      <p:cxnSp>
        <p:nvCxnSpPr>
          <p:cNvPr id="44" name="直接连接符 43">
            <a:extLst>
              <a:ext uri="{FF2B5EF4-FFF2-40B4-BE49-F238E27FC236}">
                <a16:creationId xmlns:a16="http://schemas.microsoft.com/office/drawing/2014/main" id="{C2C74ECC-45DC-7529-BEA2-56582C06BB44}"/>
              </a:ext>
            </a:extLst>
          </p:cNvPr>
          <p:cNvCxnSpPr>
            <a:cxnSpLocks/>
          </p:cNvCxnSpPr>
          <p:nvPr/>
        </p:nvCxnSpPr>
        <p:spPr>
          <a:xfrm>
            <a:off x="6476999" y="4399188"/>
            <a:ext cx="1" cy="85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20EFFFB-4483-EDF0-8F20-88E3C1BED7E6}"/>
              </a:ext>
            </a:extLst>
          </p:cNvPr>
          <p:cNvCxnSpPr>
            <a:cxnSpLocks/>
          </p:cNvCxnSpPr>
          <p:nvPr/>
        </p:nvCxnSpPr>
        <p:spPr>
          <a:xfrm flipH="1">
            <a:off x="5715001" y="5257800"/>
            <a:ext cx="7619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91A06F0D-76E2-ED44-1079-4D3C0DEEBDF6}"/>
              </a:ext>
            </a:extLst>
          </p:cNvPr>
          <p:cNvCxnSpPr>
            <a:cxnSpLocks/>
          </p:cNvCxnSpPr>
          <p:nvPr/>
        </p:nvCxnSpPr>
        <p:spPr>
          <a:xfrm flipV="1">
            <a:off x="6477000" y="4875238"/>
            <a:ext cx="381000" cy="382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096C6D44-BFBB-AA69-1F22-D5106882D425}"/>
              </a:ext>
            </a:extLst>
          </p:cNvPr>
          <p:cNvCxnSpPr>
            <a:cxnSpLocks/>
          </p:cNvCxnSpPr>
          <p:nvPr/>
        </p:nvCxnSpPr>
        <p:spPr>
          <a:xfrm flipH="1" flipV="1">
            <a:off x="6088125" y="4246788"/>
            <a:ext cx="381002"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ACCD920C-8A00-B41C-76B6-2FF6576DFD69}"/>
              </a:ext>
            </a:extLst>
          </p:cNvPr>
          <p:cNvCxnSpPr>
            <a:cxnSpLocks/>
          </p:cNvCxnSpPr>
          <p:nvPr/>
        </p:nvCxnSpPr>
        <p:spPr>
          <a:xfrm>
            <a:off x="5819021" y="5142719"/>
            <a:ext cx="1561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B08762D9-485C-57D6-6B5E-0BB67E970339}"/>
              </a:ext>
            </a:extLst>
          </p:cNvPr>
          <p:cNvCxnSpPr>
            <a:cxnSpLocks/>
          </p:cNvCxnSpPr>
          <p:nvPr/>
        </p:nvCxnSpPr>
        <p:spPr>
          <a:xfrm flipH="1">
            <a:off x="5850585" y="5142719"/>
            <a:ext cx="124580" cy="115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AF334E00-68C3-1AF8-9133-5234AB943D8D}"/>
              </a:ext>
            </a:extLst>
          </p:cNvPr>
          <p:cNvCxnSpPr>
            <a:cxnSpLocks/>
          </p:cNvCxnSpPr>
          <p:nvPr/>
        </p:nvCxnSpPr>
        <p:spPr>
          <a:xfrm>
            <a:off x="6088125" y="4357218"/>
            <a:ext cx="84075" cy="419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5C187256-00B3-062D-0095-C0D6B4370B51}"/>
              </a:ext>
            </a:extLst>
          </p:cNvPr>
          <p:cNvCxnSpPr>
            <a:cxnSpLocks/>
          </p:cNvCxnSpPr>
          <p:nvPr/>
        </p:nvCxnSpPr>
        <p:spPr>
          <a:xfrm flipV="1">
            <a:off x="6172200" y="4273640"/>
            <a:ext cx="0" cy="125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01213B5F-9A70-997F-0777-D563DEE36734}"/>
              </a:ext>
            </a:extLst>
          </p:cNvPr>
          <p:cNvCxnSpPr>
            <a:cxnSpLocks/>
          </p:cNvCxnSpPr>
          <p:nvPr/>
        </p:nvCxnSpPr>
        <p:spPr>
          <a:xfrm flipH="1">
            <a:off x="6641160" y="4873676"/>
            <a:ext cx="94703" cy="85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EB470A68-1C94-11A7-5538-3CF3744914F2}"/>
              </a:ext>
            </a:extLst>
          </p:cNvPr>
          <p:cNvCxnSpPr>
            <a:cxnSpLocks/>
          </p:cNvCxnSpPr>
          <p:nvPr/>
        </p:nvCxnSpPr>
        <p:spPr>
          <a:xfrm>
            <a:off x="6641160" y="4958816"/>
            <a:ext cx="1363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F9774F1-1F7A-5BC4-F23B-BA8A77606AFA}"/>
              </a:ext>
            </a:extLst>
          </p:cNvPr>
          <p:cNvCxnSpPr>
            <a:cxnSpLocks/>
          </p:cNvCxnSpPr>
          <p:nvPr/>
        </p:nvCxnSpPr>
        <p:spPr>
          <a:xfrm flipH="1" flipV="1">
            <a:off x="6095999" y="4883770"/>
            <a:ext cx="381000" cy="372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82989CBE-4603-648B-F0F0-9BEB5924B6AB}"/>
              </a:ext>
            </a:extLst>
          </p:cNvPr>
          <p:cNvCxnSpPr>
            <a:cxnSpLocks/>
          </p:cNvCxnSpPr>
          <p:nvPr/>
        </p:nvCxnSpPr>
        <p:spPr>
          <a:xfrm>
            <a:off x="6410607" y="5029200"/>
            <a:ext cx="66445" cy="37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EC41DDEB-E863-D95A-A2DE-DE5908045328}"/>
              </a:ext>
            </a:extLst>
          </p:cNvPr>
          <p:cNvCxnSpPr>
            <a:cxnSpLocks/>
          </p:cNvCxnSpPr>
          <p:nvPr/>
        </p:nvCxnSpPr>
        <p:spPr>
          <a:xfrm>
            <a:off x="6410607" y="5029200"/>
            <a:ext cx="0" cy="16659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3" name="文本框 92">
                <a:extLst>
                  <a:ext uri="{FF2B5EF4-FFF2-40B4-BE49-F238E27FC236}">
                    <a16:creationId xmlns:a16="http://schemas.microsoft.com/office/drawing/2014/main" id="{9D34A689-5DEC-3D62-C55A-EAADBE824830}"/>
                  </a:ext>
                </a:extLst>
              </p:cNvPr>
              <p:cNvSpPr txBox="1"/>
              <p:nvPr/>
            </p:nvSpPr>
            <p:spPr>
              <a:xfrm>
                <a:off x="6745802" y="4551495"/>
                <a:ext cx="836383"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3</m:t>
                          </m:r>
                        </m:sub>
                      </m:sSub>
                      <m:r>
                        <a:rPr lang="en-US" altLang="zh-CN" sz="1200" b="0" i="1" smtClean="0">
                          <a:latin typeface="Cambria Math" panose="02040503050406030204" pitchFamily="18" charset="0"/>
                        </a:rPr>
                        <m:t>&gt;</m:t>
                      </m:r>
                    </m:oMath>
                  </m:oMathPara>
                </a14:m>
                <a:endParaRPr lang="zh-CN" altLang="en-US" sz="1200" dirty="0"/>
              </a:p>
            </p:txBody>
          </p:sp>
        </mc:Choice>
        <mc:Fallback>
          <p:sp>
            <p:nvSpPr>
              <p:cNvPr id="93" name="文本框 92">
                <a:extLst>
                  <a:ext uri="{FF2B5EF4-FFF2-40B4-BE49-F238E27FC236}">
                    <a16:creationId xmlns:a16="http://schemas.microsoft.com/office/drawing/2014/main" id="{9D34A689-5DEC-3D62-C55A-EAADBE824830}"/>
                  </a:ext>
                </a:extLst>
              </p:cNvPr>
              <p:cNvSpPr txBox="1">
                <a:spLocks noRot="1" noChangeAspect="1" noMove="1" noResize="1" noEditPoints="1" noAdjustHandles="1" noChangeArrowheads="1" noChangeShapeType="1" noTextEdit="1"/>
              </p:cNvSpPr>
              <p:nvPr/>
            </p:nvSpPr>
            <p:spPr>
              <a:xfrm>
                <a:off x="6745802" y="4551495"/>
                <a:ext cx="836383" cy="276999"/>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4" name="文本框 93">
                <a:extLst>
                  <a:ext uri="{FF2B5EF4-FFF2-40B4-BE49-F238E27FC236}">
                    <a16:creationId xmlns:a16="http://schemas.microsoft.com/office/drawing/2014/main" id="{04A48A0B-43B1-C21C-CC8B-ACA10E40E227}"/>
                  </a:ext>
                </a:extLst>
              </p:cNvPr>
              <p:cNvSpPr txBox="1"/>
              <p:nvPr/>
            </p:nvSpPr>
            <p:spPr>
              <a:xfrm>
                <a:off x="4962537" y="5027470"/>
                <a:ext cx="82977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4</m:t>
                          </m:r>
                        </m:sub>
                      </m:sSub>
                      <m:r>
                        <a:rPr lang="en-US" altLang="zh-CN" sz="1200" b="0" i="1" smtClean="0">
                          <a:latin typeface="Cambria Math" panose="02040503050406030204" pitchFamily="18" charset="0"/>
                        </a:rPr>
                        <m:t>&gt;</m:t>
                      </m:r>
                    </m:oMath>
                  </m:oMathPara>
                </a14:m>
                <a:endParaRPr lang="zh-CN" altLang="en-US" sz="1200" dirty="0"/>
              </a:p>
            </p:txBody>
          </p:sp>
        </mc:Choice>
        <mc:Fallback>
          <p:sp>
            <p:nvSpPr>
              <p:cNvPr id="94" name="文本框 93">
                <a:extLst>
                  <a:ext uri="{FF2B5EF4-FFF2-40B4-BE49-F238E27FC236}">
                    <a16:creationId xmlns:a16="http://schemas.microsoft.com/office/drawing/2014/main" id="{04A48A0B-43B1-C21C-CC8B-ACA10E40E227}"/>
                  </a:ext>
                </a:extLst>
              </p:cNvPr>
              <p:cNvSpPr txBox="1">
                <a:spLocks noRot="1" noChangeAspect="1" noMove="1" noResize="1" noEditPoints="1" noAdjustHandles="1" noChangeArrowheads="1" noChangeShapeType="1" noTextEdit="1"/>
              </p:cNvSpPr>
              <p:nvPr/>
            </p:nvSpPr>
            <p:spPr>
              <a:xfrm>
                <a:off x="4962537" y="5027470"/>
                <a:ext cx="829779" cy="27699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5" name="文本框 94">
                <a:extLst>
                  <a:ext uri="{FF2B5EF4-FFF2-40B4-BE49-F238E27FC236}">
                    <a16:creationId xmlns:a16="http://schemas.microsoft.com/office/drawing/2014/main" id="{B5F39B89-8100-9D7E-4A26-F63BAC582106}"/>
                  </a:ext>
                </a:extLst>
              </p:cNvPr>
              <p:cNvSpPr txBox="1"/>
              <p:nvPr/>
            </p:nvSpPr>
            <p:spPr>
              <a:xfrm>
                <a:off x="5289664" y="4027261"/>
                <a:ext cx="836383"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5</m:t>
                          </m:r>
                        </m:sub>
                      </m:sSub>
                      <m:r>
                        <a:rPr lang="en-US" altLang="zh-CN" sz="1200" b="0" i="1" smtClean="0">
                          <a:latin typeface="Cambria Math" panose="02040503050406030204" pitchFamily="18" charset="0"/>
                        </a:rPr>
                        <m:t>&gt;</m:t>
                      </m:r>
                    </m:oMath>
                  </m:oMathPara>
                </a14:m>
                <a:endParaRPr lang="zh-CN" altLang="en-US" sz="1200" dirty="0"/>
              </a:p>
            </p:txBody>
          </p:sp>
        </mc:Choice>
        <mc:Fallback>
          <p:sp>
            <p:nvSpPr>
              <p:cNvPr id="95" name="文本框 94">
                <a:extLst>
                  <a:ext uri="{FF2B5EF4-FFF2-40B4-BE49-F238E27FC236}">
                    <a16:creationId xmlns:a16="http://schemas.microsoft.com/office/drawing/2014/main" id="{B5F39B89-8100-9D7E-4A26-F63BAC582106}"/>
                  </a:ext>
                </a:extLst>
              </p:cNvPr>
              <p:cNvSpPr txBox="1">
                <a:spLocks noRot="1" noChangeAspect="1" noMove="1" noResize="1" noEditPoints="1" noAdjustHandles="1" noChangeArrowheads="1" noChangeShapeType="1" noTextEdit="1"/>
              </p:cNvSpPr>
              <p:nvPr/>
            </p:nvSpPr>
            <p:spPr>
              <a:xfrm>
                <a:off x="5289664" y="4027261"/>
                <a:ext cx="836383" cy="276999"/>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50046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Simulated convergence test with noise – results</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startAt="4"/>
              <a:tabLst/>
              <a:defRPr/>
            </a:pPr>
            <a:endParaRPr lang="de-DE" altLang="zh-CN" dirty="0">
              <a:latin typeface="Arial"/>
            </a:endParaRPr>
          </a:p>
        </p:txBody>
      </p:sp>
      <mc:AlternateContent xmlns:mc="http://schemas.openxmlformats.org/markup-compatibility/2006">
        <mc:Choice xmlns:a14="http://schemas.microsoft.com/office/drawing/2010/main" Requires="a14">
          <p:graphicFrame>
            <p:nvGraphicFramePr>
              <p:cNvPr id="3" name="表格 2">
                <a:extLst>
                  <a:ext uri="{FF2B5EF4-FFF2-40B4-BE49-F238E27FC236}">
                    <a16:creationId xmlns:a16="http://schemas.microsoft.com/office/drawing/2014/main" id="{20473AAA-C6CC-AF26-0C79-BDDCD742EA6A}"/>
                  </a:ext>
                </a:extLst>
              </p:cNvPr>
              <p:cNvGraphicFramePr>
                <a:graphicFrameLocks noGrp="1"/>
              </p:cNvGraphicFramePr>
              <p:nvPr>
                <p:extLst>
                  <p:ext uri="{D42A27DB-BD31-4B8C-83A1-F6EECF244321}">
                    <p14:modId xmlns:p14="http://schemas.microsoft.com/office/powerpoint/2010/main" val="2670209596"/>
                  </p:ext>
                </p:extLst>
              </p:nvPr>
            </p:nvGraphicFramePr>
            <p:xfrm>
              <a:off x="1295400" y="1160351"/>
              <a:ext cx="9398000" cy="1483360"/>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3101283004"/>
                        </a:ext>
                      </a:extLst>
                    </a:gridCol>
                    <a:gridCol w="1879600">
                      <a:extLst>
                        <a:ext uri="{9D8B030D-6E8A-4147-A177-3AD203B41FA5}">
                          <a16:colId xmlns:a16="http://schemas.microsoft.com/office/drawing/2014/main" val="711894547"/>
                        </a:ext>
                      </a:extLst>
                    </a:gridCol>
                    <a:gridCol w="1879600">
                      <a:extLst>
                        <a:ext uri="{9D8B030D-6E8A-4147-A177-3AD203B41FA5}">
                          <a16:colId xmlns:a16="http://schemas.microsoft.com/office/drawing/2014/main" val="2119711476"/>
                        </a:ext>
                      </a:extLst>
                    </a:gridCol>
                    <a:gridCol w="1879600">
                      <a:extLst>
                        <a:ext uri="{9D8B030D-6E8A-4147-A177-3AD203B41FA5}">
                          <a16:colId xmlns:a16="http://schemas.microsoft.com/office/drawing/2014/main" val="3937995288"/>
                        </a:ext>
                      </a:extLst>
                    </a:gridCol>
                    <a:gridCol w="1879600">
                      <a:extLst>
                        <a:ext uri="{9D8B030D-6E8A-4147-A177-3AD203B41FA5}">
                          <a16:colId xmlns:a16="http://schemas.microsoft.com/office/drawing/2014/main" val="1795488867"/>
                        </a:ext>
                      </a:extLst>
                    </a:gridCol>
                  </a:tblGrid>
                  <a:tr h="370840">
                    <a:tc>
                      <a:txBody>
                        <a:bodyPr/>
                        <a:lstStyle/>
                        <a:p>
                          <a:pPr algn="ctr"/>
                          <a:r>
                            <a:rPr lang="en-US" altLang="zh-CN" sz="1600" dirty="0">
                              <a:solidFill>
                                <a:schemeClr val="accent5">
                                  <a:lumMod val="40000"/>
                                  <a:lumOff val="60000"/>
                                </a:schemeClr>
                              </a:solidFill>
                              <a:latin typeface="Times New Roman" panose="02020603050405020304" pitchFamily="18" charset="0"/>
                              <a:cs typeface="Times New Roman" panose="02020603050405020304" pitchFamily="18" charset="0"/>
                            </a:rPr>
                            <a:t>Noise:</a:t>
                          </a:r>
                          <a14:m>
                            <m:oMath xmlns:m="http://schemas.openxmlformats.org/officeDocument/2006/math">
                              <m:r>
                                <a:rPr lang="en-US" altLang="zh-CN" sz="1600" b="1" i="1" smtClean="0">
                                  <a:solidFill>
                                    <a:schemeClr val="accent5">
                                      <a:lumMod val="40000"/>
                                      <a:lumOff val="60000"/>
                                    </a:schemeClr>
                                  </a:solidFill>
                                  <a:latin typeface="Cambria Math" panose="02040503050406030204" pitchFamily="18" charset="0"/>
                                </a:rPr>
                                <m:t>𝟎</m:t>
                              </m:r>
                              <m:r>
                                <a:rPr lang="en-US" altLang="zh-CN" sz="1600" b="1" i="1" smtClean="0">
                                  <a:solidFill>
                                    <a:schemeClr val="accent5">
                                      <a:lumMod val="40000"/>
                                      <a:lumOff val="60000"/>
                                    </a:schemeClr>
                                  </a:solidFill>
                                  <a:latin typeface="Cambria Math" panose="02040503050406030204" pitchFamily="18" charset="0"/>
                                </a:rPr>
                                <m:t>.</m:t>
                              </m:r>
                              <m:r>
                                <a:rPr lang="en-US" altLang="zh-CN" sz="1600" b="1" i="1" smtClean="0">
                                  <a:solidFill>
                                    <a:schemeClr val="accent5">
                                      <a:lumMod val="40000"/>
                                      <a:lumOff val="60000"/>
                                    </a:schemeClr>
                                  </a:solidFill>
                                  <a:latin typeface="Cambria Math" panose="02040503050406030204" pitchFamily="18" charset="0"/>
                                </a:rPr>
                                <m:t>𝟎𝟓</m:t>
                              </m:r>
                              <m:r>
                                <a:rPr lang="en-US" altLang="zh-CN" sz="1600" b="1" i="1" smtClean="0">
                                  <a:solidFill>
                                    <a:schemeClr val="accent5">
                                      <a:lumMod val="40000"/>
                                      <a:lumOff val="60000"/>
                                    </a:schemeClr>
                                  </a:solidFill>
                                  <a:latin typeface="Cambria Math" panose="02040503050406030204" pitchFamily="18" charset="0"/>
                                </a:rPr>
                                <m:t>𝝁</m:t>
                              </m:r>
                              <m:r>
                                <a:rPr lang="en-US" altLang="zh-CN" sz="1600" b="1" i="1" smtClean="0">
                                  <a:solidFill>
                                    <a:schemeClr val="accent5">
                                      <a:lumMod val="40000"/>
                                      <a:lumOff val="60000"/>
                                    </a:schemeClr>
                                  </a:solidFill>
                                  <a:latin typeface="Cambria Math" panose="02040503050406030204" pitchFamily="18" charset="0"/>
                                </a:rPr>
                                <m:t>𝑻</m:t>
                              </m:r>
                            </m:oMath>
                          </a14:m>
                          <a:endParaRPr lang="zh-CN" altLang="en-US" sz="1600" dirty="0">
                            <a:solidFill>
                              <a:schemeClr val="accent5">
                                <a:lumMod val="40000"/>
                                <a:lumOff val="60000"/>
                              </a:schemeClr>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𝟎</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𝟎𝟓</m:t>
                                </m:r>
                                <m:r>
                                  <a:rPr lang="en-US" altLang="zh-CN" sz="1400" b="1" i="1" smtClean="0">
                                    <a:latin typeface="Cambria Math" panose="02040503050406030204" pitchFamily="18" charset="0"/>
                                  </a:rPr>
                                  <m:t>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𝟎</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m:t>
                                </m:r>
                                <m:r>
                                  <a:rPr lang="en-US" altLang="zh-CN" sz="1400" b="1" i="1" smtClean="0">
                                    <a:latin typeface="Cambria Math" panose="02040503050406030204" pitchFamily="18" charset="0"/>
                                  </a:rPr>
                                  <m:t>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𝟎</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𝟐</m:t>
                                </m:r>
                                <m:r>
                                  <a:rPr lang="en-US" altLang="zh-CN" sz="1400" b="1" i="1" smtClean="0">
                                    <a:latin typeface="Cambria Math" panose="02040503050406030204" pitchFamily="18" charset="0"/>
                                  </a:rPr>
                                  <m:t>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𝟎</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𝟑</m:t>
                                </m:r>
                                <m:r>
                                  <a:rPr lang="en-US" altLang="zh-CN" sz="1400" b="1" i="1" smtClean="0">
                                    <a:latin typeface="Cambria Math" panose="02040503050406030204" pitchFamily="18" charset="0"/>
                                  </a:rPr>
                                  <m:t>𝒎</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47193535"/>
                      </a:ext>
                    </a:extLst>
                  </a:tr>
                  <a:tr h="370840">
                    <a:tc>
                      <a:txBody>
                        <a:bodyPr/>
                        <a:lstStyle/>
                        <a:p>
                          <a:pPr algn="ctr"/>
                          <a14:m>
                            <m:oMathPara xmlns:m="http://schemas.openxmlformats.org/officeDocument/2006/math">
                              <m:oMathParaPr>
                                <m:jc m:val="centerGroup"/>
                              </m:oMathParaPr>
                              <m:oMath xmlns:m="http://schemas.openxmlformats.org/officeDocument/2006/math">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𝑚𝑒𝑎𝑛</m:t>
                                </m:r>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sSub>
                                  <m:sSubPr>
                                    <m:ctrlP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𝜎</m:t>
                                    </m:r>
                                  </m:e>
                                  <m:sub>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𝑚𝑖𝑛</m:t>
                                    </m:r>
                                  </m:sub>
                                </m:sSub>
                                <m:r>
                                  <a:rPr kumimoji="0" lang="en-US" altLang="zh-CN" sz="1400" b="0" i="0"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1.03</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1.12</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4.07</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1.65</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76338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𝑚𝑒𝑎𝑛</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𝑒</m:t>
                                    </m:r>
                                  </m:e>
                                  <m:sub>
                                    <m:r>
                                      <a:rPr lang="en-US" altLang="zh-CN" sz="1400" b="0" i="1" smtClean="0">
                                        <a:latin typeface="Cambria Math" panose="02040503050406030204" pitchFamily="18" charset="0"/>
                                      </a:rPr>
                                      <m:t>𝑝</m:t>
                                    </m:r>
                                  </m:sub>
                                </m:sSub>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𝑚𝑚</m:t>
                                </m:r>
                                <m:r>
                                  <a:rPr lang="en-US" altLang="zh-CN" sz="1400" b="0" i="1" smtClean="0">
                                    <a:latin typeface="Cambria Math" panose="02040503050406030204" pitchFamily="18" charset="0"/>
                                  </a:rPr>
                                  <m:t>)</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0.63</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0.57</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1.40</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4.17</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3343886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𝑚𝑒𝑎𝑛</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𝑒</m:t>
                                    </m:r>
                                  </m:e>
                                  <m:sub>
                                    <m:r>
                                      <a:rPr lang="en-US" altLang="zh-CN" sz="1400" b="0" i="1" smtClean="0">
                                        <a:latin typeface="Cambria Math" panose="02040503050406030204" pitchFamily="18" charset="0"/>
                                      </a:rPr>
                                      <m:t>𝑅</m:t>
                                    </m:r>
                                  </m:sub>
                                </m:sSub>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𝑑𝑒𝑔</m:t>
                                </m:r>
                                <m:r>
                                  <a:rPr lang="en-US" altLang="zh-CN" sz="1400" b="0" i="1" smtClean="0">
                                    <a:latin typeface="Cambria Math" panose="02040503050406030204" pitchFamily="18" charset="0"/>
                                  </a:rPr>
                                  <m:t>)</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0.37</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0.31</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0.57</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1.28</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1151259"/>
                      </a:ext>
                    </a:extLst>
                  </a:tr>
                </a:tbl>
              </a:graphicData>
            </a:graphic>
          </p:graphicFrame>
        </mc:Choice>
        <mc:Fallback>
          <p:graphicFrame>
            <p:nvGraphicFramePr>
              <p:cNvPr id="3" name="表格 2">
                <a:extLst>
                  <a:ext uri="{FF2B5EF4-FFF2-40B4-BE49-F238E27FC236}">
                    <a16:creationId xmlns:a16="http://schemas.microsoft.com/office/drawing/2014/main" id="{20473AAA-C6CC-AF26-0C79-BDDCD742EA6A}"/>
                  </a:ext>
                </a:extLst>
              </p:cNvPr>
              <p:cNvGraphicFramePr>
                <a:graphicFrameLocks noGrp="1"/>
              </p:cNvGraphicFramePr>
              <p:nvPr>
                <p:extLst>
                  <p:ext uri="{D42A27DB-BD31-4B8C-83A1-F6EECF244321}">
                    <p14:modId xmlns:p14="http://schemas.microsoft.com/office/powerpoint/2010/main" val="2670209596"/>
                  </p:ext>
                </p:extLst>
              </p:nvPr>
            </p:nvGraphicFramePr>
            <p:xfrm>
              <a:off x="1295400" y="1160351"/>
              <a:ext cx="9398000" cy="1483360"/>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3101283004"/>
                        </a:ext>
                      </a:extLst>
                    </a:gridCol>
                    <a:gridCol w="1879600">
                      <a:extLst>
                        <a:ext uri="{9D8B030D-6E8A-4147-A177-3AD203B41FA5}">
                          <a16:colId xmlns:a16="http://schemas.microsoft.com/office/drawing/2014/main" val="711894547"/>
                        </a:ext>
                      </a:extLst>
                    </a:gridCol>
                    <a:gridCol w="1879600">
                      <a:extLst>
                        <a:ext uri="{9D8B030D-6E8A-4147-A177-3AD203B41FA5}">
                          <a16:colId xmlns:a16="http://schemas.microsoft.com/office/drawing/2014/main" val="2119711476"/>
                        </a:ext>
                      </a:extLst>
                    </a:gridCol>
                    <a:gridCol w="1879600">
                      <a:extLst>
                        <a:ext uri="{9D8B030D-6E8A-4147-A177-3AD203B41FA5}">
                          <a16:colId xmlns:a16="http://schemas.microsoft.com/office/drawing/2014/main" val="3937995288"/>
                        </a:ext>
                      </a:extLst>
                    </a:gridCol>
                    <a:gridCol w="1879600">
                      <a:extLst>
                        <a:ext uri="{9D8B030D-6E8A-4147-A177-3AD203B41FA5}">
                          <a16:colId xmlns:a16="http://schemas.microsoft.com/office/drawing/2014/main" val="1795488867"/>
                        </a:ext>
                      </a:extLst>
                    </a:gridCol>
                  </a:tblGrid>
                  <a:tr h="370840">
                    <a:tc>
                      <a:txBody>
                        <a:bodyPr/>
                        <a:lstStyle/>
                        <a:p>
                          <a:endParaRPr lang="zh-CN"/>
                        </a:p>
                      </a:txBody>
                      <a:tcPr>
                        <a:blipFill>
                          <a:blip r:embed="rId3"/>
                          <a:stretch>
                            <a:fillRect l="-324" t="-4918" r="-400647" b="-303279"/>
                          </a:stretch>
                        </a:blipFill>
                      </a:tcPr>
                    </a:tc>
                    <a:tc>
                      <a:txBody>
                        <a:bodyPr/>
                        <a:lstStyle/>
                        <a:p>
                          <a:endParaRPr lang="zh-CN"/>
                        </a:p>
                      </a:txBody>
                      <a:tcPr>
                        <a:blipFill>
                          <a:blip r:embed="rId3"/>
                          <a:stretch>
                            <a:fillRect l="-100649" t="-4918" r="-301948" b="-303279"/>
                          </a:stretch>
                        </a:blipFill>
                      </a:tcPr>
                    </a:tc>
                    <a:tc>
                      <a:txBody>
                        <a:bodyPr/>
                        <a:lstStyle/>
                        <a:p>
                          <a:endParaRPr lang="zh-CN"/>
                        </a:p>
                      </a:txBody>
                      <a:tcPr>
                        <a:blipFill>
                          <a:blip r:embed="rId3"/>
                          <a:stretch>
                            <a:fillRect l="-200000" t="-4918" r="-200971" b="-303279"/>
                          </a:stretch>
                        </a:blipFill>
                      </a:tcPr>
                    </a:tc>
                    <a:tc>
                      <a:txBody>
                        <a:bodyPr/>
                        <a:lstStyle/>
                        <a:p>
                          <a:endParaRPr lang="zh-CN"/>
                        </a:p>
                      </a:txBody>
                      <a:tcPr>
                        <a:blipFill>
                          <a:blip r:embed="rId3"/>
                          <a:stretch>
                            <a:fillRect l="-300974" t="-4918" r="-101623" b="-303279"/>
                          </a:stretch>
                        </a:blipFill>
                      </a:tcPr>
                    </a:tc>
                    <a:tc>
                      <a:txBody>
                        <a:bodyPr/>
                        <a:lstStyle/>
                        <a:p>
                          <a:endParaRPr lang="zh-CN"/>
                        </a:p>
                      </a:txBody>
                      <a:tcPr>
                        <a:blipFill>
                          <a:blip r:embed="rId3"/>
                          <a:stretch>
                            <a:fillRect l="-399676" t="-4918" r="-1294" b="-303279"/>
                          </a:stretch>
                        </a:blipFill>
                      </a:tcPr>
                    </a:tc>
                    <a:extLst>
                      <a:ext uri="{0D108BD9-81ED-4DB2-BD59-A6C34878D82A}">
                        <a16:rowId xmlns:a16="http://schemas.microsoft.com/office/drawing/2014/main" val="3447193535"/>
                      </a:ext>
                    </a:extLst>
                  </a:tr>
                  <a:tr h="370840">
                    <a:tc>
                      <a:txBody>
                        <a:bodyPr/>
                        <a:lstStyle/>
                        <a:p>
                          <a:endParaRPr lang="zh-CN"/>
                        </a:p>
                      </a:txBody>
                      <a:tcPr>
                        <a:blipFill>
                          <a:blip r:embed="rId3"/>
                          <a:stretch>
                            <a:fillRect l="-324" t="-104918" r="-400647" b="-203279"/>
                          </a:stretch>
                        </a:blipFill>
                      </a:tcPr>
                    </a:tc>
                    <a:tc>
                      <a:txBody>
                        <a:bodyPr/>
                        <a:lstStyle/>
                        <a:p>
                          <a:endParaRPr lang="zh-CN"/>
                        </a:p>
                      </a:txBody>
                      <a:tcPr>
                        <a:blipFill>
                          <a:blip r:embed="rId3"/>
                          <a:stretch>
                            <a:fillRect l="-100649" t="-104918" r="-301948" b="-203279"/>
                          </a:stretch>
                        </a:blipFill>
                      </a:tcPr>
                    </a:tc>
                    <a:tc>
                      <a:txBody>
                        <a:bodyPr/>
                        <a:lstStyle/>
                        <a:p>
                          <a:endParaRPr lang="zh-CN"/>
                        </a:p>
                      </a:txBody>
                      <a:tcPr>
                        <a:blipFill>
                          <a:blip r:embed="rId3"/>
                          <a:stretch>
                            <a:fillRect l="-200000" t="-104918" r="-200971" b="-203279"/>
                          </a:stretch>
                        </a:blipFill>
                      </a:tcPr>
                    </a:tc>
                    <a:tc>
                      <a:txBody>
                        <a:bodyPr/>
                        <a:lstStyle/>
                        <a:p>
                          <a:endParaRPr lang="zh-CN"/>
                        </a:p>
                      </a:txBody>
                      <a:tcPr>
                        <a:blipFill>
                          <a:blip r:embed="rId3"/>
                          <a:stretch>
                            <a:fillRect l="-300974" t="-104918" r="-101623" b="-203279"/>
                          </a:stretch>
                        </a:blipFill>
                      </a:tcPr>
                    </a:tc>
                    <a:tc>
                      <a:txBody>
                        <a:bodyPr/>
                        <a:lstStyle/>
                        <a:p>
                          <a:endParaRPr lang="zh-CN"/>
                        </a:p>
                      </a:txBody>
                      <a:tcPr>
                        <a:blipFill>
                          <a:blip r:embed="rId3"/>
                          <a:stretch>
                            <a:fillRect l="-399676" t="-104918" r="-1294" b="-203279"/>
                          </a:stretch>
                        </a:blipFill>
                      </a:tcPr>
                    </a:tc>
                    <a:extLst>
                      <a:ext uri="{0D108BD9-81ED-4DB2-BD59-A6C34878D82A}">
                        <a16:rowId xmlns:a16="http://schemas.microsoft.com/office/drawing/2014/main" val="15763388"/>
                      </a:ext>
                    </a:extLst>
                  </a:tr>
                  <a:tr h="370840">
                    <a:tc>
                      <a:txBody>
                        <a:bodyPr/>
                        <a:lstStyle/>
                        <a:p>
                          <a:endParaRPr lang="zh-CN"/>
                        </a:p>
                      </a:txBody>
                      <a:tcPr>
                        <a:blipFill>
                          <a:blip r:embed="rId3"/>
                          <a:stretch>
                            <a:fillRect l="-324" t="-204918" r="-400647" b="-103279"/>
                          </a:stretch>
                        </a:blipFill>
                      </a:tcPr>
                    </a:tc>
                    <a:tc>
                      <a:txBody>
                        <a:bodyPr/>
                        <a:lstStyle/>
                        <a:p>
                          <a:endParaRPr lang="zh-CN"/>
                        </a:p>
                      </a:txBody>
                      <a:tcPr>
                        <a:blipFill>
                          <a:blip r:embed="rId3"/>
                          <a:stretch>
                            <a:fillRect l="-100649" t="-204918" r="-301948" b="-103279"/>
                          </a:stretch>
                        </a:blipFill>
                      </a:tcPr>
                    </a:tc>
                    <a:tc>
                      <a:txBody>
                        <a:bodyPr/>
                        <a:lstStyle/>
                        <a:p>
                          <a:endParaRPr lang="zh-CN"/>
                        </a:p>
                      </a:txBody>
                      <a:tcPr>
                        <a:blipFill>
                          <a:blip r:embed="rId3"/>
                          <a:stretch>
                            <a:fillRect l="-200000" t="-204918" r="-200971" b="-103279"/>
                          </a:stretch>
                        </a:blipFill>
                      </a:tcPr>
                    </a:tc>
                    <a:tc>
                      <a:txBody>
                        <a:bodyPr/>
                        <a:lstStyle/>
                        <a:p>
                          <a:endParaRPr lang="zh-CN"/>
                        </a:p>
                      </a:txBody>
                      <a:tcPr>
                        <a:blipFill>
                          <a:blip r:embed="rId3"/>
                          <a:stretch>
                            <a:fillRect l="-300974" t="-204918" r="-101623" b="-103279"/>
                          </a:stretch>
                        </a:blipFill>
                      </a:tcPr>
                    </a:tc>
                    <a:tc>
                      <a:txBody>
                        <a:bodyPr/>
                        <a:lstStyle/>
                        <a:p>
                          <a:endParaRPr lang="zh-CN"/>
                        </a:p>
                      </a:txBody>
                      <a:tcPr>
                        <a:blipFill>
                          <a:blip r:embed="rId3"/>
                          <a:stretch>
                            <a:fillRect l="-399676" t="-204918" r="-1294" b="-103279"/>
                          </a:stretch>
                        </a:blipFill>
                      </a:tcPr>
                    </a:tc>
                    <a:extLst>
                      <a:ext uri="{0D108BD9-81ED-4DB2-BD59-A6C34878D82A}">
                        <a16:rowId xmlns:a16="http://schemas.microsoft.com/office/drawing/2014/main" val="4133438864"/>
                      </a:ext>
                    </a:extLst>
                  </a:tr>
                  <a:tr h="370840">
                    <a:tc>
                      <a:txBody>
                        <a:bodyPr/>
                        <a:lstStyle/>
                        <a:p>
                          <a:endParaRPr lang="zh-CN"/>
                        </a:p>
                      </a:txBody>
                      <a:tcPr>
                        <a:blipFill>
                          <a:blip r:embed="rId3"/>
                          <a:stretch>
                            <a:fillRect l="-324" t="-304918" r="-400647" b="-3279"/>
                          </a:stretch>
                        </a:blipFill>
                      </a:tcPr>
                    </a:tc>
                    <a:tc>
                      <a:txBody>
                        <a:bodyPr/>
                        <a:lstStyle/>
                        <a:p>
                          <a:endParaRPr lang="zh-CN"/>
                        </a:p>
                      </a:txBody>
                      <a:tcPr>
                        <a:blipFill>
                          <a:blip r:embed="rId3"/>
                          <a:stretch>
                            <a:fillRect l="-100649" t="-304918" r="-301948" b="-3279"/>
                          </a:stretch>
                        </a:blipFill>
                      </a:tcPr>
                    </a:tc>
                    <a:tc>
                      <a:txBody>
                        <a:bodyPr/>
                        <a:lstStyle/>
                        <a:p>
                          <a:endParaRPr lang="zh-CN"/>
                        </a:p>
                      </a:txBody>
                      <a:tcPr>
                        <a:blipFill>
                          <a:blip r:embed="rId3"/>
                          <a:stretch>
                            <a:fillRect l="-200000" t="-304918" r="-200971" b="-3279"/>
                          </a:stretch>
                        </a:blipFill>
                      </a:tcPr>
                    </a:tc>
                    <a:tc>
                      <a:txBody>
                        <a:bodyPr/>
                        <a:lstStyle/>
                        <a:p>
                          <a:endParaRPr lang="zh-CN"/>
                        </a:p>
                      </a:txBody>
                      <a:tcPr>
                        <a:blipFill>
                          <a:blip r:embed="rId3"/>
                          <a:stretch>
                            <a:fillRect l="-300974" t="-304918" r="-101623" b="-3279"/>
                          </a:stretch>
                        </a:blipFill>
                      </a:tcPr>
                    </a:tc>
                    <a:tc>
                      <a:txBody>
                        <a:bodyPr/>
                        <a:lstStyle/>
                        <a:p>
                          <a:endParaRPr lang="zh-CN"/>
                        </a:p>
                      </a:txBody>
                      <a:tcPr>
                        <a:blipFill>
                          <a:blip r:embed="rId3"/>
                          <a:stretch>
                            <a:fillRect l="-399676" t="-304918" r="-1294" b="-3279"/>
                          </a:stretch>
                        </a:blipFill>
                      </a:tcPr>
                    </a:tc>
                    <a:extLst>
                      <a:ext uri="{0D108BD9-81ED-4DB2-BD59-A6C34878D82A}">
                        <a16:rowId xmlns:a16="http://schemas.microsoft.com/office/drawing/2014/main" val="3601151259"/>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8" name="表格 7">
                <a:extLst>
                  <a:ext uri="{FF2B5EF4-FFF2-40B4-BE49-F238E27FC236}">
                    <a16:creationId xmlns:a16="http://schemas.microsoft.com/office/drawing/2014/main" id="{7EE71071-6650-02F9-C038-6DB2C7436DBD}"/>
                  </a:ext>
                </a:extLst>
              </p:cNvPr>
              <p:cNvGraphicFramePr>
                <a:graphicFrameLocks noGrp="1"/>
              </p:cNvGraphicFramePr>
              <p:nvPr>
                <p:extLst>
                  <p:ext uri="{D42A27DB-BD31-4B8C-83A1-F6EECF244321}">
                    <p14:modId xmlns:p14="http://schemas.microsoft.com/office/powerpoint/2010/main" val="3271388936"/>
                  </p:ext>
                </p:extLst>
              </p:nvPr>
            </p:nvGraphicFramePr>
            <p:xfrm>
              <a:off x="1310707" y="2991366"/>
              <a:ext cx="9398000" cy="1483360"/>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3101283004"/>
                        </a:ext>
                      </a:extLst>
                    </a:gridCol>
                    <a:gridCol w="1879600">
                      <a:extLst>
                        <a:ext uri="{9D8B030D-6E8A-4147-A177-3AD203B41FA5}">
                          <a16:colId xmlns:a16="http://schemas.microsoft.com/office/drawing/2014/main" val="711894547"/>
                        </a:ext>
                      </a:extLst>
                    </a:gridCol>
                    <a:gridCol w="1879600">
                      <a:extLst>
                        <a:ext uri="{9D8B030D-6E8A-4147-A177-3AD203B41FA5}">
                          <a16:colId xmlns:a16="http://schemas.microsoft.com/office/drawing/2014/main" val="2119711476"/>
                        </a:ext>
                      </a:extLst>
                    </a:gridCol>
                    <a:gridCol w="1879600">
                      <a:extLst>
                        <a:ext uri="{9D8B030D-6E8A-4147-A177-3AD203B41FA5}">
                          <a16:colId xmlns:a16="http://schemas.microsoft.com/office/drawing/2014/main" val="3937995288"/>
                        </a:ext>
                      </a:extLst>
                    </a:gridCol>
                    <a:gridCol w="1879600">
                      <a:extLst>
                        <a:ext uri="{9D8B030D-6E8A-4147-A177-3AD203B41FA5}">
                          <a16:colId xmlns:a16="http://schemas.microsoft.com/office/drawing/2014/main" val="1795488867"/>
                        </a:ext>
                      </a:extLst>
                    </a:gridCol>
                  </a:tblGrid>
                  <a:tr h="370840">
                    <a:tc>
                      <a:txBody>
                        <a:bodyPr/>
                        <a:lstStyle/>
                        <a:p>
                          <a:pPr algn="ctr"/>
                          <a:r>
                            <a:rPr lang="en-US" altLang="zh-CN" sz="1600" dirty="0">
                              <a:solidFill>
                                <a:schemeClr val="accent5">
                                  <a:lumMod val="40000"/>
                                  <a:lumOff val="60000"/>
                                </a:schemeClr>
                              </a:solidFill>
                              <a:latin typeface="Times New Roman" panose="02020603050405020304" pitchFamily="18" charset="0"/>
                              <a:cs typeface="Times New Roman" panose="02020603050405020304" pitchFamily="18" charset="0"/>
                            </a:rPr>
                            <a:t>Noise:</a:t>
                          </a:r>
                          <a14:m>
                            <m:oMath xmlns:m="http://schemas.openxmlformats.org/officeDocument/2006/math">
                              <m:r>
                                <a:rPr lang="en-US" altLang="zh-CN" sz="1600" b="1" i="1" smtClean="0">
                                  <a:solidFill>
                                    <a:schemeClr val="accent5">
                                      <a:lumMod val="40000"/>
                                      <a:lumOff val="60000"/>
                                    </a:schemeClr>
                                  </a:solidFill>
                                  <a:latin typeface="Cambria Math" panose="02040503050406030204" pitchFamily="18" charset="0"/>
                                </a:rPr>
                                <m:t>𝟎</m:t>
                              </m:r>
                              <m:r>
                                <a:rPr lang="en-US" altLang="zh-CN" sz="1600" b="1" i="1" smtClean="0">
                                  <a:solidFill>
                                    <a:schemeClr val="accent5">
                                      <a:lumMod val="40000"/>
                                      <a:lumOff val="60000"/>
                                    </a:schemeClr>
                                  </a:solidFill>
                                  <a:latin typeface="Cambria Math" panose="02040503050406030204" pitchFamily="18" charset="0"/>
                                </a:rPr>
                                <m:t>.</m:t>
                              </m:r>
                              <m:r>
                                <a:rPr lang="en-US" altLang="zh-CN" sz="1600" b="1" i="1" smtClean="0">
                                  <a:solidFill>
                                    <a:schemeClr val="accent5">
                                      <a:lumMod val="40000"/>
                                      <a:lumOff val="60000"/>
                                    </a:schemeClr>
                                  </a:solidFill>
                                  <a:latin typeface="Cambria Math" panose="02040503050406030204" pitchFamily="18" charset="0"/>
                                </a:rPr>
                                <m:t>𝟏</m:t>
                              </m:r>
                              <m:r>
                                <a:rPr lang="en-US" altLang="zh-CN" sz="1600" b="1" i="1" smtClean="0">
                                  <a:solidFill>
                                    <a:schemeClr val="accent5">
                                      <a:lumMod val="40000"/>
                                      <a:lumOff val="60000"/>
                                    </a:schemeClr>
                                  </a:solidFill>
                                  <a:latin typeface="Cambria Math" panose="02040503050406030204" pitchFamily="18" charset="0"/>
                                </a:rPr>
                                <m:t>𝝁</m:t>
                              </m:r>
                              <m:r>
                                <a:rPr lang="en-US" altLang="zh-CN" sz="1600" b="1" i="1" smtClean="0">
                                  <a:solidFill>
                                    <a:schemeClr val="accent5">
                                      <a:lumMod val="40000"/>
                                      <a:lumOff val="60000"/>
                                    </a:schemeClr>
                                  </a:solidFill>
                                  <a:latin typeface="Cambria Math" panose="02040503050406030204" pitchFamily="18" charset="0"/>
                                </a:rPr>
                                <m:t>𝑻</m:t>
                              </m:r>
                            </m:oMath>
                          </a14:m>
                          <a:endParaRPr lang="zh-CN" altLang="en-US" sz="1600" dirty="0">
                            <a:solidFill>
                              <a:schemeClr val="accent5">
                                <a:lumMod val="40000"/>
                                <a:lumOff val="60000"/>
                              </a:schemeClr>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𝟎</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𝟎𝟓</m:t>
                                </m:r>
                                <m:r>
                                  <a:rPr lang="en-US" altLang="zh-CN" sz="1400" b="1" i="1" smtClean="0">
                                    <a:latin typeface="Cambria Math" panose="02040503050406030204" pitchFamily="18" charset="0"/>
                                  </a:rPr>
                                  <m:t>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𝟎</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m:t>
                                </m:r>
                                <m:r>
                                  <a:rPr lang="en-US" altLang="zh-CN" sz="1400" b="1" i="1" smtClean="0">
                                    <a:latin typeface="Cambria Math" panose="02040503050406030204" pitchFamily="18" charset="0"/>
                                  </a:rPr>
                                  <m:t>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𝟎</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𝟐</m:t>
                                </m:r>
                                <m:r>
                                  <a:rPr lang="en-US" altLang="zh-CN" sz="1400" b="1" i="1" smtClean="0">
                                    <a:latin typeface="Cambria Math" panose="02040503050406030204" pitchFamily="18" charset="0"/>
                                  </a:rPr>
                                  <m:t>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𝟎</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𝟑</m:t>
                                </m:r>
                                <m:r>
                                  <a:rPr lang="en-US" altLang="zh-CN" sz="1400" b="1" i="1" smtClean="0">
                                    <a:latin typeface="Cambria Math" panose="02040503050406030204" pitchFamily="18" charset="0"/>
                                  </a:rPr>
                                  <m:t>𝒎</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47193535"/>
                      </a:ext>
                    </a:extLst>
                  </a:tr>
                  <a:tr h="370840">
                    <a:tc>
                      <a:txBody>
                        <a:bodyPr/>
                        <a:lstStyle/>
                        <a:p>
                          <a:pPr algn="ctr"/>
                          <a14:m>
                            <m:oMathPara xmlns:m="http://schemas.openxmlformats.org/officeDocument/2006/math">
                              <m:oMathParaPr>
                                <m:jc m:val="centerGroup"/>
                              </m:oMathParaPr>
                              <m:oMath xmlns:m="http://schemas.openxmlformats.org/officeDocument/2006/math">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𝑚𝑒𝑎𝑛</m:t>
                                </m:r>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sSub>
                                  <m:sSubPr>
                                    <m:ctrlP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𝜎</m:t>
                                    </m:r>
                                  </m:e>
                                  <m:sub>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𝑚𝑖𝑛</m:t>
                                    </m:r>
                                  </m:sub>
                                </m:sSub>
                                <m:r>
                                  <a:rPr kumimoji="0" lang="en-US" altLang="zh-CN" sz="1400" b="0" i="0"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1.03</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1.12</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4.07</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1.65</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76338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𝑚𝑒𝑎𝑛</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𝑒</m:t>
                                    </m:r>
                                  </m:e>
                                  <m:sub>
                                    <m:r>
                                      <a:rPr lang="en-US" altLang="zh-CN" sz="1400" b="0" i="1" smtClean="0">
                                        <a:latin typeface="Cambria Math" panose="02040503050406030204" pitchFamily="18" charset="0"/>
                                      </a:rPr>
                                      <m:t>𝑝</m:t>
                                    </m:r>
                                  </m:sub>
                                </m:sSub>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𝑚𝑚</m:t>
                                </m:r>
                                <m:r>
                                  <a:rPr lang="en-US" altLang="zh-CN" sz="1400" b="0" i="1" smtClean="0">
                                    <a:latin typeface="Cambria Math" panose="02040503050406030204" pitchFamily="18" charset="0"/>
                                  </a:rPr>
                                  <m:t>)</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1.27</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1.14</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2.79</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8.63</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3343886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𝑚𝑒𝑎𝑛</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𝑒</m:t>
                                    </m:r>
                                  </m:e>
                                  <m:sub>
                                    <m:r>
                                      <a:rPr lang="en-US" altLang="zh-CN" sz="1400" b="0" i="1" smtClean="0">
                                        <a:latin typeface="Cambria Math" panose="02040503050406030204" pitchFamily="18" charset="0"/>
                                      </a:rPr>
                                      <m:t>𝑅</m:t>
                                    </m:r>
                                  </m:sub>
                                </m:sSub>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𝑑𝑒𝑔</m:t>
                                </m:r>
                                <m:r>
                                  <a:rPr lang="en-US" altLang="zh-CN" sz="1400" b="0" i="1" smtClean="0">
                                    <a:latin typeface="Cambria Math" panose="02040503050406030204" pitchFamily="18" charset="0"/>
                                  </a:rPr>
                                  <m:t>)</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0.74</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0.62</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1.14</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2.55</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1151259"/>
                      </a:ext>
                    </a:extLst>
                  </a:tr>
                </a:tbl>
              </a:graphicData>
            </a:graphic>
          </p:graphicFrame>
        </mc:Choice>
        <mc:Fallback>
          <p:graphicFrame>
            <p:nvGraphicFramePr>
              <p:cNvPr id="8" name="表格 7">
                <a:extLst>
                  <a:ext uri="{FF2B5EF4-FFF2-40B4-BE49-F238E27FC236}">
                    <a16:creationId xmlns:a16="http://schemas.microsoft.com/office/drawing/2014/main" id="{7EE71071-6650-02F9-C038-6DB2C7436DBD}"/>
                  </a:ext>
                </a:extLst>
              </p:cNvPr>
              <p:cNvGraphicFramePr>
                <a:graphicFrameLocks noGrp="1"/>
              </p:cNvGraphicFramePr>
              <p:nvPr>
                <p:extLst>
                  <p:ext uri="{D42A27DB-BD31-4B8C-83A1-F6EECF244321}">
                    <p14:modId xmlns:p14="http://schemas.microsoft.com/office/powerpoint/2010/main" val="3271388936"/>
                  </p:ext>
                </p:extLst>
              </p:nvPr>
            </p:nvGraphicFramePr>
            <p:xfrm>
              <a:off x="1310707" y="2991366"/>
              <a:ext cx="9398000" cy="1483360"/>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3101283004"/>
                        </a:ext>
                      </a:extLst>
                    </a:gridCol>
                    <a:gridCol w="1879600">
                      <a:extLst>
                        <a:ext uri="{9D8B030D-6E8A-4147-A177-3AD203B41FA5}">
                          <a16:colId xmlns:a16="http://schemas.microsoft.com/office/drawing/2014/main" val="711894547"/>
                        </a:ext>
                      </a:extLst>
                    </a:gridCol>
                    <a:gridCol w="1879600">
                      <a:extLst>
                        <a:ext uri="{9D8B030D-6E8A-4147-A177-3AD203B41FA5}">
                          <a16:colId xmlns:a16="http://schemas.microsoft.com/office/drawing/2014/main" val="2119711476"/>
                        </a:ext>
                      </a:extLst>
                    </a:gridCol>
                    <a:gridCol w="1879600">
                      <a:extLst>
                        <a:ext uri="{9D8B030D-6E8A-4147-A177-3AD203B41FA5}">
                          <a16:colId xmlns:a16="http://schemas.microsoft.com/office/drawing/2014/main" val="3937995288"/>
                        </a:ext>
                      </a:extLst>
                    </a:gridCol>
                    <a:gridCol w="1879600">
                      <a:extLst>
                        <a:ext uri="{9D8B030D-6E8A-4147-A177-3AD203B41FA5}">
                          <a16:colId xmlns:a16="http://schemas.microsoft.com/office/drawing/2014/main" val="1795488867"/>
                        </a:ext>
                      </a:extLst>
                    </a:gridCol>
                  </a:tblGrid>
                  <a:tr h="370840">
                    <a:tc>
                      <a:txBody>
                        <a:bodyPr/>
                        <a:lstStyle/>
                        <a:p>
                          <a:endParaRPr lang="zh-CN"/>
                        </a:p>
                      </a:txBody>
                      <a:tcPr>
                        <a:blipFill>
                          <a:blip r:embed="rId4"/>
                          <a:stretch>
                            <a:fillRect l="-649" t="-3279" r="-401948" b="-304918"/>
                          </a:stretch>
                        </a:blipFill>
                      </a:tcPr>
                    </a:tc>
                    <a:tc>
                      <a:txBody>
                        <a:bodyPr/>
                        <a:lstStyle/>
                        <a:p>
                          <a:endParaRPr lang="zh-CN"/>
                        </a:p>
                      </a:txBody>
                      <a:tcPr>
                        <a:blipFill>
                          <a:blip r:embed="rId4"/>
                          <a:stretch>
                            <a:fillRect l="-100324" t="-3279" r="-300647" b="-304918"/>
                          </a:stretch>
                        </a:blipFill>
                      </a:tcPr>
                    </a:tc>
                    <a:tc>
                      <a:txBody>
                        <a:bodyPr/>
                        <a:lstStyle/>
                        <a:p>
                          <a:endParaRPr lang="zh-CN"/>
                        </a:p>
                      </a:txBody>
                      <a:tcPr>
                        <a:blipFill>
                          <a:blip r:embed="rId4"/>
                          <a:stretch>
                            <a:fillRect l="-200974" t="-3279" r="-201623" b="-304918"/>
                          </a:stretch>
                        </a:blipFill>
                      </a:tcPr>
                    </a:tc>
                    <a:tc>
                      <a:txBody>
                        <a:bodyPr/>
                        <a:lstStyle/>
                        <a:p>
                          <a:endParaRPr lang="zh-CN"/>
                        </a:p>
                      </a:txBody>
                      <a:tcPr>
                        <a:blipFill>
                          <a:blip r:embed="rId4"/>
                          <a:stretch>
                            <a:fillRect l="-300000" t="-3279" r="-100971" b="-304918"/>
                          </a:stretch>
                        </a:blipFill>
                      </a:tcPr>
                    </a:tc>
                    <a:tc>
                      <a:txBody>
                        <a:bodyPr/>
                        <a:lstStyle/>
                        <a:p>
                          <a:endParaRPr lang="zh-CN"/>
                        </a:p>
                      </a:txBody>
                      <a:tcPr>
                        <a:blipFill>
                          <a:blip r:embed="rId4"/>
                          <a:stretch>
                            <a:fillRect l="-401299" t="-3279" r="-1299" b="-304918"/>
                          </a:stretch>
                        </a:blipFill>
                      </a:tcPr>
                    </a:tc>
                    <a:extLst>
                      <a:ext uri="{0D108BD9-81ED-4DB2-BD59-A6C34878D82A}">
                        <a16:rowId xmlns:a16="http://schemas.microsoft.com/office/drawing/2014/main" val="3447193535"/>
                      </a:ext>
                    </a:extLst>
                  </a:tr>
                  <a:tr h="370840">
                    <a:tc>
                      <a:txBody>
                        <a:bodyPr/>
                        <a:lstStyle/>
                        <a:p>
                          <a:endParaRPr lang="zh-CN"/>
                        </a:p>
                      </a:txBody>
                      <a:tcPr>
                        <a:blipFill>
                          <a:blip r:embed="rId4"/>
                          <a:stretch>
                            <a:fillRect l="-649" t="-101613" r="-401948" b="-200000"/>
                          </a:stretch>
                        </a:blipFill>
                      </a:tcPr>
                    </a:tc>
                    <a:tc>
                      <a:txBody>
                        <a:bodyPr/>
                        <a:lstStyle/>
                        <a:p>
                          <a:endParaRPr lang="zh-CN"/>
                        </a:p>
                      </a:txBody>
                      <a:tcPr>
                        <a:blipFill>
                          <a:blip r:embed="rId4"/>
                          <a:stretch>
                            <a:fillRect l="-100324" t="-101613" r="-300647" b="-200000"/>
                          </a:stretch>
                        </a:blipFill>
                      </a:tcPr>
                    </a:tc>
                    <a:tc>
                      <a:txBody>
                        <a:bodyPr/>
                        <a:lstStyle/>
                        <a:p>
                          <a:endParaRPr lang="zh-CN"/>
                        </a:p>
                      </a:txBody>
                      <a:tcPr>
                        <a:blipFill>
                          <a:blip r:embed="rId4"/>
                          <a:stretch>
                            <a:fillRect l="-200974" t="-101613" r="-201623" b="-200000"/>
                          </a:stretch>
                        </a:blipFill>
                      </a:tcPr>
                    </a:tc>
                    <a:tc>
                      <a:txBody>
                        <a:bodyPr/>
                        <a:lstStyle/>
                        <a:p>
                          <a:endParaRPr lang="zh-CN"/>
                        </a:p>
                      </a:txBody>
                      <a:tcPr>
                        <a:blipFill>
                          <a:blip r:embed="rId4"/>
                          <a:stretch>
                            <a:fillRect l="-300000" t="-101613" r="-100971" b="-200000"/>
                          </a:stretch>
                        </a:blipFill>
                      </a:tcPr>
                    </a:tc>
                    <a:tc>
                      <a:txBody>
                        <a:bodyPr/>
                        <a:lstStyle/>
                        <a:p>
                          <a:endParaRPr lang="zh-CN"/>
                        </a:p>
                      </a:txBody>
                      <a:tcPr>
                        <a:blipFill>
                          <a:blip r:embed="rId4"/>
                          <a:stretch>
                            <a:fillRect l="-401299" t="-101613" r="-1299" b="-200000"/>
                          </a:stretch>
                        </a:blipFill>
                      </a:tcPr>
                    </a:tc>
                    <a:extLst>
                      <a:ext uri="{0D108BD9-81ED-4DB2-BD59-A6C34878D82A}">
                        <a16:rowId xmlns:a16="http://schemas.microsoft.com/office/drawing/2014/main" val="15763388"/>
                      </a:ext>
                    </a:extLst>
                  </a:tr>
                  <a:tr h="370840">
                    <a:tc>
                      <a:txBody>
                        <a:bodyPr/>
                        <a:lstStyle/>
                        <a:p>
                          <a:endParaRPr lang="zh-CN"/>
                        </a:p>
                      </a:txBody>
                      <a:tcPr>
                        <a:blipFill>
                          <a:blip r:embed="rId4"/>
                          <a:stretch>
                            <a:fillRect l="-649" t="-204918" r="-401948" b="-103279"/>
                          </a:stretch>
                        </a:blipFill>
                      </a:tcPr>
                    </a:tc>
                    <a:tc>
                      <a:txBody>
                        <a:bodyPr/>
                        <a:lstStyle/>
                        <a:p>
                          <a:endParaRPr lang="zh-CN"/>
                        </a:p>
                      </a:txBody>
                      <a:tcPr>
                        <a:blipFill>
                          <a:blip r:embed="rId4"/>
                          <a:stretch>
                            <a:fillRect l="-100324" t="-204918" r="-300647" b="-103279"/>
                          </a:stretch>
                        </a:blipFill>
                      </a:tcPr>
                    </a:tc>
                    <a:tc>
                      <a:txBody>
                        <a:bodyPr/>
                        <a:lstStyle/>
                        <a:p>
                          <a:endParaRPr lang="zh-CN"/>
                        </a:p>
                      </a:txBody>
                      <a:tcPr>
                        <a:blipFill>
                          <a:blip r:embed="rId4"/>
                          <a:stretch>
                            <a:fillRect l="-200974" t="-204918" r="-201623" b="-103279"/>
                          </a:stretch>
                        </a:blipFill>
                      </a:tcPr>
                    </a:tc>
                    <a:tc>
                      <a:txBody>
                        <a:bodyPr/>
                        <a:lstStyle/>
                        <a:p>
                          <a:endParaRPr lang="zh-CN"/>
                        </a:p>
                      </a:txBody>
                      <a:tcPr>
                        <a:blipFill>
                          <a:blip r:embed="rId4"/>
                          <a:stretch>
                            <a:fillRect l="-300000" t="-204918" r="-100971" b="-103279"/>
                          </a:stretch>
                        </a:blipFill>
                      </a:tcPr>
                    </a:tc>
                    <a:tc>
                      <a:txBody>
                        <a:bodyPr/>
                        <a:lstStyle/>
                        <a:p>
                          <a:endParaRPr lang="zh-CN"/>
                        </a:p>
                      </a:txBody>
                      <a:tcPr>
                        <a:blipFill>
                          <a:blip r:embed="rId4"/>
                          <a:stretch>
                            <a:fillRect l="-401299" t="-204918" r="-1299" b="-103279"/>
                          </a:stretch>
                        </a:blipFill>
                      </a:tcPr>
                    </a:tc>
                    <a:extLst>
                      <a:ext uri="{0D108BD9-81ED-4DB2-BD59-A6C34878D82A}">
                        <a16:rowId xmlns:a16="http://schemas.microsoft.com/office/drawing/2014/main" val="4133438864"/>
                      </a:ext>
                    </a:extLst>
                  </a:tr>
                  <a:tr h="370840">
                    <a:tc>
                      <a:txBody>
                        <a:bodyPr/>
                        <a:lstStyle/>
                        <a:p>
                          <a:endParaRPr lang="zh-CN"/>
                        </a:p>
                      </a:txBody>
                      <a:tcPr>
                        <a:blipFill>
                          <a:blip r:embed="rId4"/>
                          <a:stretch>
                            <a:fillRect l="-649" t="-304918" r="-401948" b="-3279"/>
                          </a:stretch>
                        </a:blipFill>
                      </a:tcPr>
                    </a:tc>
                    <a:tc>
                      <a:txBody>
                        <a:bodyPr/>
                        <a:lstStyle/>
                        <a:p>
                          <a:endParaRPr lang="zh-CN"/>
                        </a:p>
                      </a:txBody>
                      <a:tcPr>
                        <a:blipFill>
                          <a:blip r:embed="rId4"/>
                          <a:stretch>
                            <a:fillRect l="-100324" t="-304918" r="-300647" b="-3279"/>
                          </a:stretch>
                        </a:blipFill>
                      </a:tcPr>
                    </a:tc>
                    <a:tc>
                      <a:txBody>
                        <a:bodyPr/>
                        <a:lstStyle/>
                        <a:p>
                          <a:endParaRPr lang="zh-CN"/>
                        </a:p>
                      </a:txBody>
                      <a:tcPr>
                        <a:blipFill>
                          <a:blip r:embed="rId4"/>
                          <a:stretch>
                            <a:fillRect l="-200974" t="-304918" r="-201623" b="-3279"/>
                          </a:stretch>
                        </a:blipFill>
                      </a:tcPr>
                    </a:tc>
                    <a:tc>
                      <a:txBody>
                        <a:bodyPr/>
                        <a:lstStyle/>
                        <a:p>
                          <a:endParaRPr lang="zh-CN"/>
                        </a:p>
                      </a:txBody>
                      <a:tcPr>
                        <a:blipFill>
                          <a:blip r:embed="rId4"/>
                          <a:stretch>
                            <a:fillRect l="-300000" t="-304918" r="-100971" b="-3279"/>
                          </a:stretch>
                        </a:blipFill>
                      </a:tcPr>
                    </a:tc>
                    <a:tc>
                      <a:txBody>
                        <a:bodyPr/>
                        <a:lstStyle/>
                        <a:p>
                          <a:endParaRPr lang="zh-CN"/>
                        </a:p>
                      </a:txBody>
                      <a:tcPr>
                        <a:blipFill>
                          <a:blip r:embed="rId4"/>
                          <a:stretch>
                            <a:fillRect l="-401299" t="-304918" r="-1299" b="-3279"/>
                          </a:stretch>
                        </a:blipFill>
                      </a:tcPr>
                    </a:tc>
                    <a:extLst>
                      <a:ext uri="{0D108BD9-81ED-4DB2-BD59-A6C34878D82A}">
                        <a16:rowId xmlns:a16="http://schemas.microsoft.com/office/drawing/2014/main" val="3601151259"/>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9" name="表格 8">
                <a:extLst>
                  <a:ext uri="{FF2B5EF4-FFF2-40B4-BE49-F238E27FC236}">
                    <a16:creationId xmlns:a16="http://schemas.microsoft.com/office/drawing/2014/main" id="{0B7DC1EF-2536-FC51-C9AF-D096EA06568F}"/>
                  </a:ext>
                </a:extLst>
              </p:cNvPr>
              <p:cNvGraphicFramePr>
                <a:graphicFrameLocks noGrp="1"/>
              </p:cNvGraphicFramePr>
              <p:nvPr>
                <p:extLst>
                  <p:ext uri="{D42A27DB-BD31-4B8C-83A1-F6EECF244321}">
                    <p14:modId xmlns:p14="http://schemas.microsoft.com/office/powerpoint/2010/main" val="2167334201"/>
                  </p:ext>
                </p:extLst>
              </p:nvPr>
            </p:nvGraphicFramePr>
            <p:xfrm>
              <a:off x="1295400" y="4822382"/>
              <a:ext cx="9398000" cy="1483360"/>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3101283004"/>
                        </a:ext>
                      </a:extLst>
                    </a:gridCol>
                    <a:gridCol w="1879600">
                      <a:extLst>
                        <a:ext uri="{9D8B030D-6E8A-4147-A177-3AD203B41FA5}">
                          <a16:colId xmlns:a16="http://schemas.microsoft.com/office/drawing/2014/main" val="711894547"/>
                        </a:ext>
                      </a:extLst>
                    </a:gridCol>
                    <a:gridCol w="1879600">
                      <a:extLst>
                        <a:ext uri="{9D8B030D-6E8A-4147-A177-3AD203B41FA5}">
                          <a16:colId xmlns:a16="http://schemas.microsoft.com/office/drawing/2014/main" val="2119711476"/>
                        </a:ext>
                      </a:extLst>
                    </a:gridCol>
                    <a:gridCol w="1879600">
                      <a:extLst>
                        <a:ext uri="{9D8B030D-6E8A-4147-A177-3AD203B41FA5}">
                          <a16:colId xmlns:a16="http://schemas.microsoft.com/office/drawing/2014/main" val="3937995288"/>
                        </a:ext>
                      </a:extLst>
                    </a:gridCol>
                    <a:gridCol w="1879600">
                      <a:extLst>
                        <a:ext uri="{9D8B030D-6E8A-4147-A177-3AD203B41FA5}">
                          <a16:colId xmlns:a16="http://schemas.microsoft.com/office/drawing/2014/main" val="1795488867"/>
                        </a:ext>
                      </a:extLst>
                    </a:gridCol>
                  </a:tblGrid>
                  <a:tr h="370840">
                    <a:tc>
                      <a:txBody>
                        <a:bodyPr/>
                        <a:lstStyle/>
                        <a:p>
                          <a:pPr algn="ctr"/>
                          <a:r>
                            <a:rPr lang="en-US" altLang="zh-CN" sz="1600" dirty="0">
                              <a:solidFill>
                                <a:schemeClr val="accent5">
                                  <a:lumMod val="40000"/>
                                  <a:lumOff val="60000"/>
                                </a:schemeClr>
                              </a:solidFill>
                              <a:latin typeface="Times New Roman" panose="02020603050405020304" pitchFamily="18" charset="0"/>
                              <a:cs typeface="Times New Roman" panose="02020603050405020304" pitchFamily="18" charset="0"/>
                            </a:rPr>
                            <a:t>Noise:</a:t>
                          </a:r>
                          <a14:m>
                            <m:oMath xmlns:m="http://schemas.openxmlformats.org/officeDocument/2006/math">
                              <m:r>
                                <a:rPr lang="en-US" altLang="zh-CN" sz="1600" b="1" i="1" smtClean="0">
                                  <a:solidFill>
                                    <a:schemeClr val="accent5">
                                      <a:lumMod val="40000"/>
                                      <a:lumOff val="60000"/>
                                    </a:schemeClr>
                                  </a:solidFill>
                                  <a:latin typeface="Cambria Math" panose="02040503050406030204" pitchFamily="18" charset="0"/>
                                </a:rPr>
                                <m:t>𝟎</m:t>
                              </m:r>
                              <m:r>
                                <a:rPr lang="en-US" altLang="zh-CN" sz="1600" b="1" i="1" smtClean="0">
                                  <a:solidFill>
                                    <a:schemeClr val="accent5">
                                      <a:lumMod val="40000"/>
                                      <a:lumOff val="60000"/>
                                    </a:schemeClr>
                                  </a:solidFill>
                                  <a:latin typeface="Cambria Math" panose="02040503050406030204" pitchFamily="18" charset="0"/>
                                </a:rPr>
                                <m:t>.</m:t>
                              </m:r>
                              <m:r>
                                <a:rPr lang="en-US" altLang="zh-CN" sz="1600" b="1" i="1" smtClean="0">
                                  <a:solidFill>
                                    <a:schemeClr val="accent5">
                                      <a:lumMod val="40000"/>
                                      <a:lumOff val="60000"/>
                                    </a:schemeClr>
                                  </a:solidFill>
                                  <a:latin typeface="Cambria Math" panose="02040503050406030204" pitchFamily="18" charset="0"/>
                                </a:rPr>
                                <m:t>𝟓</m:t>
                              </m:r>
                              <m:r>
                                <a:rPr lang="en-US" altLang="zh-CN" sz="1600" b="1" i="1" smtClean="0">
                                  <a:solidFill>
                                    <a:schemeClr val="accent5">
                                      <a:lumMod val="40000"/>
                                      <a:lumOff val="60000"/>
                                    </a:schemeClr>
                                  </a:solidFill>
                                  <a:latin typeface="Cambria Math" panose="02040503050406030204" pitchFamily="18" charset="0"/>
                                </a:rPr>
                                <m:t>𝝁</m:t>
                              </m:r>
                              <m:r>
                                <a:rPr lang="en-US" altLang="zh-CN" sz="1600" b="1" i="1" smtClean="0">
                                  <a:solidFill>
                                    <a:schemeClr val="accent5">
                                      <a:lumMod val="40000"/>
                                      <a:lumOff val="60000"/>
                                    </a:schemeClr>
                                  </a:solidFill>
                                  <a:latin typeface="Cambria Math" panose="02040503050406030204" pitchFamily="18" charset="0"/>
                                </a:rPr>
                                <m:t>𝑻</m:t>
                              </m:r>
                            </m:oMath>
                          </a14:m>
                          <a:endParaRPr lang="zh-CN" altLang="en-US" sz="1600" dirty="0">
                            <a:solidFill>
                              <a:schemeClr val="accent5">
                                <a:lumMod val="40000"/>
                                <a:lumOff val="60000"/>
                              </a:schemeClr>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𝟎</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𝟎𝟓</m:t>
                                </m:r>
                                <m:r>
                                  <a:rPr lang="en-US" altLang="zh-CN" sz="1400" b="1" i="1" smtClean="0">
                                    <a:latin typeface="Cambria Math" panose="02040503050406030204" pitchFamily="18" charset="0"/>
                                  </a:rPr>
                                  <m:t>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𝟎</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m:t>
                                </m:r>
                                <m:r>
                                  <a:rPr lang="en-US" altLang="zh-CN" sz="1400" b="1" i="1" smtClean="0">
                                    <a:latin typeface="Cambria Math" panose="02040503050406030204" pitchFamily="18" charset="0"/>
                                  </a:rPr>
                                  <m:t>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𝟎</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𝟐</m:t>
                                </m:r>
                                <m:r>
                                  <a:rPr lang="en-US" altLang="zh-CN" sz="1400" b="1" i="1" smtClean="0">
                                    <a:latin typeface="Cambria Math" panose="02040503050406030204" pitchFamily="18" charset="0"/>
                                  </a:rPr>
                                  <m:t>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𝟎</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𝟑</m:t>
                                </m:r>
                                <m:r>
                                  <a:rPr lang="en-US" altLang="zh-CN" sz="1400" b="1" i="1" smtClean="0">
                                    <a:latin typeface="Cambria Math" panose="02040503050406030204" pitchFamily="18" charset="0"/>
                                  </a:rPr>
                                  <m:t>𝒎</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47193535"/>
                      </a:ext>
                    </a:extLst>
                  </a:tr>
                  <a:tr h="370840">
                    <a:tc>
                      <a:txBody>
                        <a:bodyPr/>
                        <a:lstStyle/>
                        <a:p>
                          <a:pPr algn="ctr"/>
                          <a14:m>
                            <m:oMathPara xmlns:m="http://schemas.openxmlformats.org/officeDocument/2006/math">
                              <m:oMathParaPr>
                                <m:jc m:val="centerGroup"/>
                              </m:oMathParaPr>
                              <m:oMath xmlns:m="http://schemas.openxmlformats.org/officeDocument/2006/math">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𝑚𝑒𝑎𝑛</m:t>
                                </m:r>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sSub>
                                  <m:sSubPr>
                                    <m:ctrlP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𝜎</m:t>
                                    </m:r>
                                  </m:e>
                                  <m:sub>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𝑚𝑖𝑛</m:t>
                                    </m:r>
                                  </m:sub>
                                </m:sSub>
                                <m:r>
                                  <a:rPr kumimoji="0" lang="en-US" altLang="zh-CN" sz="1400" b="0" i="0"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1.03</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1.12</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4.07</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1.65</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76338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𝑚𝑒𝑎𝑛</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𝑒</m:t>
                                    </m:r>
                                  </m:e>
                                  <m:sub>
                                    <m:r>
                                      <a:rPr lang="en-US" altLang="zh-CN" sz="1400" b="0" i="1" smtClean="0">
                                        <a:latin typeface="Cambria Math" panose="02040503050406030204" pitchFamily="18" charset="0"/>
                                      </a:rPr>
                                      <m:t>𝑝</m:t>
                                    </m:r>
                                  </m:sub>
                                </m:sSub>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𝑚𝑚</m:t>
                                </m:r>
                                <m:r>
                                  <a:rPr lang="en-US" altLang="zh-CN" sz="1400" b="0" i="1" smtClean="0">
                                    <a:latin typeface="Cambria Math" panose="02040503050406030204" pitchFamily="18" charset="0"/>
                                  </a:rPr>
                                  <m:t>)</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6.37</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5.71</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14.20</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46.11</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3343886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𝑚𝑒𝑎𝑛</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𝑒</m:t>
                                    </m:r>
                                  </m:e>
                                  <m:sub>
                                    <m:r>
                                      <a:rPr lang="en-US" altLang="zh-CN" sz="1400" b="0" i="1" smtClean="0">
                                        <a:latin typeface="Cambria Math" panose="02040503050406030204" pitchFamily="18" charset="0"/>
                                      </a:rPr>
                                      <m:t>𝑅</m:t>
                                    </m:r>
                                  </m:sub>
                                </m:sSub>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𝑑𝑒𝑔</m:t>
                                </m:r>
                                <m:r>
                                  <a:rPr lang="en-US" altLang="zh-CN" sz="1400" b="0" i="1" smtClean="0">
                                    <a:latin typeface="Cambria Math" panose="02040503050406030204" pitchFamily="18" charset="0"/>
                                  </a:rPr>
                                  <m:t>)</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3.68</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3.12</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5.80</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13.8</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1151259"/>
                      </a:ext>
                    </a:extLst>
                  </a:tr>
                </a:tbl>
              </a:graphicData>
            </a:graphic>
          </p:graphicFrame>
        </mc:Choice>
        <mc:Fallback>
          <p:graphicFrame>
            <p:nvGraphicFramePr>
              <p:cNvPr id="9" name="表格 8">
                <a:extLst>
                  <a:ext uri="{FF2B5EF4-FFF2-40B4-BE49-F238E27FC236}">
                    <a16:creationId xmlns:a16="http://schemas.microsoft.com/office/drawing/2014/main" id="{0B7DC1EF-2536-FC51-C9AF-D096EA06568F}"/>
                  </a:ext>
                </a:extLst>
              </p:cNvPr>
              <p:cNvGraphicFramePr>
                <a:graphicFrameLocks noGrp="1"/>
              </p:cNvGraphicFramePr>
              <p:nvPr>
                <p:extLst>
                  <p:ext uri="{D42A27DB-BD31-4B8C-83A1-F6EECF244321}">
                    <p14:modId xmlns:p14="http://schemas.microsoft.com/office/powerpoint/2010/main" val="2167334201"/>
                  </p:ext>
                </p:extLst>
              </p:nvPr>
            </p:nvGraphicFramePr>
            <p:xfrm>
              <a:off x="1295400" y="4822382"/>
              <a:ext cx="9398000" cy="1483360"/>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3101283004"/>
                        </a:ext>
                      </a:extLst>
                    </a:gridCol>
                    <a:gridCol w="1879600">
                      <a:extLst>
                        <a:ext uri="{9D8B030D-6E8A-4147-A177-3AD203B41FA5}">
                          <a16:colId xmlns:a16="http://schemas.microsoft.com/office/drawing/2014/main" val="711894547"/>
                        </a:ext>
                      </a:extLst>
                    </a:gridCol>
                    <a:gridCol w="1879600">
                      <a:extLst>
                        <a:ext uri="{9D8B030D-6E8A-4147-A177-3AD203B41FA5}">
                          <a16:colId xmlns:a16="http://schemas.microsoft.com/office/drawing/2014/main" val="2119711476"/>
                        </a:ext>
                      </a:extLst>
                    </a:gridCol>
                    <a:gridCol w="1879600">
                      <a:extLst>
                        <a:ext uri="{9D8B030D-6E8A-4147-A177-3AD203B41FA5}">
                          <a16:colId xmlns:a16="http://schemas.microsoft.com/office/drawing/2014/main" val="3937995288"/>
                        </a:ext>
                      </a:extLst>
                    </a:gridCol>
                    <a:gridCol w="1879600">
                      <a:extLst>
                        <a:ext uri="{9D8B030D-6E8A-4147-A177-3AD203B41FA5}">
                          <a16:colId xmlns:a16="http://schemas.microsoft.com/office/drawing/2014/main" val="1795488867"/>
                        </a:ext>
                      </a:extLst>
                    </a:gridCol>
                  </a:tblGrid>
                  <a:tr h="370840">
                    <a:tc>
                      <a:txBody>
                        <a:bodyPr/>
                        <a:lstStyle/>
                        <a:p>
                          <a:endParaRPr lang="zh-CN"/>
                        </a:p>
                      </a:txBody>
                      <a:tcPr>
                        <a:blipFill>
                          <a:blip r:embed="rId5"/>
                          <a:stretch>
                            <a:fillRect l="-324" t="-4918" r="-400647" b="-303279"/>
                          </a:stretch>
                        </a:blipFill>
                      </a:tcPr>
                    </a:tc>
                    <a:tc>
                      <a:txBody>
                        <a:bodyPr/>
                        <a:lstStyle/>
                        <a:p>
                          <a:endParaRPr lang="zh-CN"/>
                        </a:p>
                      </a:txBody>
                      <a:tcPr>
                        <a:blipFill>
                          <a:blip r:embed="rId5"/>
                          <a:stretch>
                            <a:fillRect l="-100649" t="-4918" r="-301948" b="-303279"/>
                          </a:stretch>
                        </a:blipFill>
                      </a:tcPr>
                    </a:tc>
                    <a:tc>
                      <a:txBody>
                        <a:bodyPr/>
                        <a:lstStyle/>
                        <a:p>
                          <a:endParaRPr lang="zh-CN"/>
                        </a:p>
                      </a:txBody>
                      <a:tcPr>
                        <a:blipFill>
                          <a:blip r:embed="rId5"/>
                          <a:stretch>
                            <a:fillRect l="-200000" t="-4918" r="-200971" b="-303279"/>
                          </a:stretch>
                        </a:blipFill>
                      </a:tcPr>
                    </a:tc>
                    <a:tc>
                      <a:txBody>
                        <a:bodyPr/>
                        <a:lstStyle/>
                        <a:p>
                          <a:endParaRPr lang="zh-CN"/>
                        </a:p>
                      </a:txBody>
                      <a:tcPr>
                        <a:blipFill>
                          <a:blip r:embed="rId5"/>
                          <a:stretch>
                            <a:fillRect l="-300974" t="-4918" r="-101623" b="-303279"/>
                          </a:stretch>
                        </a:blipFill>
                      </a:tcPr>
                    </a:tc>
                    <a:tc>
                      <a:txBody>
                        <a:bodyPr/>
                        <a:lstStyle/>
                        <a:p>
                          <a:endParaRPr lang="zh-CN"/>
                        </a:p>
                      </a:txBody>
                      <a:tcPr>
                        <a:blipFill>
                          <a:blip r:embed="rId5"/>
                          <a:stretch>
                            <a:fillRect l="-399676" t="-4918" r="-1294" b="-303279"/>
                          </a:stretch>
                        </a:blipFill>
                      </a:tcPr>
                    </a:tc>
                    <a:extLst>
                      <a:ext uri="{0D108BD9-81ED-4DB2-BD59-A6C34878D82A}">
                        <a16:rowId xmlns:a16="http://schemas.microsoft.com/office/drawing/2014/main" val="3447193535"/>
                      </a:ext>
                    </a:extLst>
                  </a:tr>
                  <a:tr h="370840">
                    <a:tc>
                      <a:txBody>
                        <a:bodyPr/>
                        <a:lstStyle/>
                        <a:p>
                          <a:endParaRPr lang="zh-CN"/>
                        </a:p>
                      </a:txBody>
                      <a:tcPr>
                        <a:blipFill>
                          <a:blip r:embed="rId5"/>
                          <a:stretch>
                            <a:fillRect l="-324" t="-104918" r="-400647" b="-203279"/>
                          </a:stretch>
                        </a:blipFill>
                      </a:tcPr>
                    </a:tc>
                    <a:tc>
                      <a:txBody>
                        <a:bodyPr/>
                        <a:lstStyle/>
                        <a:p>
                          <a:endParaRPr lang="zh-CN"/>
                        </a:p>
                      </a:txBody>
                      <a:tcPr>
                        <a:blipFill>
                          <a:blip r:embed="rId5"/>
                          <a:stretch>
                            <a:fillRect l="-100649" t="-104918" r="-301948" b="-203279"/>
                          </a:stretch>
                        </a:blipFill>
                      </a:tcPr>
                    </a:tc>
                    <a:tc>
                      <a:txBody>
                        <a:bodyPr/>
                        <a:lstStyle/>
                        <a:p>
                          <a:endParaRPr lang="zh-CN"/>
                        </a:p>
                      </a:txBody>
                      <a:tcPr>
                        <a:blipFill>
                          <a:blip r:embed="rId5"/>
                          <a:stretch>
                            <a:fillRect l="-200000" t="-104918" r="-200971" b="-203279"/>
                          </a:stretch>
                        </a:blipFill>
                      </a:tcPr>
                    </a:tc>
                    <a:tc>
                      <a:txBody>
                        <a:bodyPr/>
                        <a:lstStyle/>
                        <a:p>
                          <a:endParaRPr lang="zh-CN"/>
                        </a:p>
                      </a:txBody>
                      <a:tcPr>
                        <a:blipFill>
                          <a:blip r:embed="rId5"/>
                          <a:stretch>
                            <a:fillRect l="-300974" t="-104918" r="-101623" b="-203279"/>
                          </a:stretch>
                        </a:blipFill>
                      </a:tcPr>
                    </a:tc>
                    <a:tc>
                      <a:txBody>
                        <a:bodyPr/>
                        <a:lstStyle/>
                        <a:p>
                          <a:endParaRPr lang="zh-CN"/>
                        </a:p>
                      </a:txBody>
                      <a:tcPr>
                        <a:blipFill>
                          <a:blip r:embed="rId5"/>
                          <a:stretch>
                            <a:fillRect l="-399676" t="-104918" r="-1294" b="-203279"/>
                          </a:stretch>
                        </a:blipFill>
                      </a:tcPr>
                    </a:tc>
                    <a:extLst>
                      <a:ext uri="{0D108BD9-81ED-4DB2-BD59-A6C34878D82A}">
                        <a16:rowId xmlns:a16="http://schemas.microsoft.com/office/drawing/2014/main" val="15763388"/>
                      </a:ext>
                    </a:extLst>
                  </a:tr>
                  <a:tr h="370840">
                    <a:tc>
                      <a:txBody>
                        <a:bodyPr/>
                        <a:lstStyle/>
                        <a:p>
                          <a:endParaRPr lang="zh-CN"/>
                        </a:p>
                      </a:txBody>
                      <a:tcPr>
                        <a:blipFill>
                          <a:blip r:embed="rId5"/>
                          <a:stretch>
                            <a:fillRect l="-324" t="-204918" r="-400647" b="-103279"/>
                          </a:stretch>
                        </a:blipFill>
                      </a:tcPr>
                    </a:tc>
                    <a:tc>
                      <a:txBody>
                        <a:bodyPr/>
                        <a:lstStyle/>
                        <a:p>
                          <a:endParaRPr lang="zh-CN"/>
                        </a:p>
                      </a:txBody>
                      <a:tcPr>
                        <a:blipFill>
                          <a:blip r:embed="rId5"/>
                          <a:stretch>
                            <a:fillRect l="-100649" t="-204918" r="-301948" b="-103279"/>
                          </a:stretch>
                        </a:blipFill>
                      </a:tcPr>
                    </a:tc>
                    <a:tc>
                      <a:txBody>
                        <a:bodyPr/>
                        <a:lstStyle/>
                        <a:p>
                          <a:endParaRPr lang="zh-CN"/>
                        </a:p>
                      </a:txBody>
                      <a:tcPr>
                        <a:blipFill>
                          <a:blip r:embed="rId5"/>
                          <a:stretch>
                            <a:fillRect l="-200000" t="-204918" r="-200971" b="-103279"/>
                          </a:stretch>
                        </a:blipFill>
                      </a:tcPr>
                    </a:tc>
                    <a:tc>
                      <a:txBody>
                        <a:bodyPr/>
                        <a:lstStyle/>
                        <a:p>
                          <a:endParaRPr lang="zh-CN"/>
                        </a:p>
                      </a:txBody>
                      <a:tcPr>
                        <a:blipFill>
                          <a:blip r:embed="rId5"/>
                          <a:stretch>
                            <a:fillRect l="-300974" t="-204918" r="-101623" b="-103279"/>
                          </a:stretch>
                        </a:blipFill>
                      </a:tcPr>
                    </a:tc>
                    <a:tc>
                      <a:txBody>
                        <a:bodyPr/>
                        <a:lstStyle/>
                        <a:p>
                          <a:endParaRPr lang="zh-CN"/>
                        </a:p>
                      </a:txBody>
                      <a:tcPr>
                        <a:blipFill>
                          <a:blip r:embed="rId5"/>
                          <a:stretch>
                            <a:fillRect l="-399676" t="-204918" r="-1294" b="-103279"/>
                          </a:stretch>
                        </a:blipFill>
                      </a:tcPr>
                    </a:tc>
                    <a:extLst>
                      <a:ext uri="{0D108BD9-81ED-4DB2-BD59-A6C34878D82A}">
                        <a16:rowId xmlns:a16="http://schemas.microsoft.com/office/drawing/2014/main" val="4133438864"/>
                      </a:ext>
                    </a:extLst>
                  </a:tr>
                  <a:tr h="370840">
                    <a:tc>
                      <a:txBody>
                        <a:bodyPr/>
                        <a:lstStyle/>
                        <a:p>
                          <a:endParaRPr lang="zh-CN"/>
                        </a:p>
                      </a:txBody>
                      <a:tcPr>
                        <a:blipFill>
                          <a:blip r:embed="rId5"/>
                          <a:stretch>
                            <a:fillRect l="-324" t="-304918" r="-400647" b="-3279"/>
                          </a:stretch>
                        </a:blipFill>
                      </a:tcPr>
                    </a:tc>
                    <a:tc>
                      <a:txBody>
                        <a:bodyPr/>
                        <a:lstStyle/>
                        <a:p>
                          <a:endParaRPr lang="zh-CN"/>
                        </a:p>
                      </a:txBody>
                      <a:tcPr>
                        <a:blipFill>
                          <a:blip r:embed="rId5"/>
                          <a:stretch>
                            <a:fillRect l="-100649" t="-304918" r="-301948" b="-3279"/>
                          </a:stretch>
                        </a:blipFill>
                      </a:tcPr>
                    </a:tc>
                    <a:tc>
                      <a:txBody>
                        <a:bodyPr/>
                        <a:lstStyle/>
                        <a:p>
                          <a:endParaRPr lang="zh-CN"/>
                        </a:p>
                      </a:txBody>
                      <a:tcPr>
                        <a:blipFill>
                          <a:blip r:embed="rId5"/>
                          <a:stretch>
                            <a:fillRect l="-200000" t="-304918" r="-200971" b="-3279"/>
                          </a:stretch>
                        </a:blipFill>
                      </a:tcPr>
                    </a:tc>
                    <a:tc>
                      <a:txBody>
                        <a:bodyPr/>
                        <a:lstStyle/>
                        <a:p>
                          <a:endParaRPr lang="zh-CN"/>
                        </a:p>
                      </a:txBody>
                      <a:tcPr>
                        <a:blipFill>
                          <a:blip r:embed="rId5"/>
                          <a:stretch>
                            <a:fillRect l="-300974" t="-304918" r="-101623" b="-3279"/>
                          </a:stretch>
                        </a:blipFill>
                      </a:tcPr>
                    </a:tc>
                    <a:tc>
                      <a:txBody>
                        <a:bodyPr/>
                        <a:lstStyle/>
                        <a:p>
                          <a:endParaRPr lang="zh-CN"/>
                        </a:p>
                      </a:txBody>
                      <a:tcPr>
                        <a:blipFill>
                          <a:blip r:embed="rId5"/>
                          <a:stretch>
                            <a:fillRect l="-399676" t="-304918" r="-1294" b="-3279"/>
                          </a:stretch>
                        </a:blipFill>
                      </a:tcPr>
                    </a:tc>
                    <a:extLst>
                      <a:ext uri="{0D108BD9-81ED-4DB2-BD59-A6C34878D82A}">
                        <a16:rowId xmlns:a16="http://schemas.microsoft.com/office/drawing/2014/main" val="3601151259"/>
                      </a:ext>
                    </a:extLst>
                  </a:tr>
                </a:tbl>
              </a:graphicData>
            </a:graphic>
          </p:graphicFrame>
        </mc:Fallback>
      </mc:AlternateContent>
      <p:cxnSp>
        <p:nvCxnSpPr>
          <p:cNvPr id="7" name="直接箭头连接符 6">
            <a:extLst>
              <a:ext uri="{FF2B5EF4-FFF2-40B4-BE49-F238E27FC236}">
                <a16:creationId xmlns:a16="http://schemas.microsoft.com/office/drawing/2014/main" id="{A41C0B9F-530F-A4BE-8C60-A2FA8F144B5C}"/>
              </a:ext>
            </a:extLst>
          </p:cNvPr>
          <p:cNvCxnSpPr>
            <a:cxnSpLocks/>
          </p:cNvCxnSpPr>
          <p:nvPr/>
        </p:nvCxnSpPr>
        <p:spPr>
          <a:xfrm flipH="1" flipV="1">
            <a:off x="10412155" y="480939"/>
            <a:ext cx="381000" cy="5334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520F10A1-AA6A-23F1-CFF2-4BA568574B93}"/>
              </a:ext>
            </a:extLst>
          </p:cNvPr>
          <p:cNvCxnSpPr>
            <a:cxnSpLocks/>
          </p:cNvCxnSpPr>
          <p:nvPr/>
        </p:nvCxnSpPr>
        <p:spPr>
          <a:xfrm flipV="1">
            <a:off x="11359120" y="99939"/>
            <a:ext cx="119835" cy="6858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D3E9453-5F36-6C23-6327-CD01DA894B1C}"/>
              </a:ext>
            </a:extLst>
          </p:cNvPr>
          <p:cNvCxnSpPr/>
          <p:nvPr/>
        </p:nvCxnSpPr>
        <p:spPr>
          <a:xfrm flipV="1">
            <a:off x="10793155" y="785739"/>
            <a:ext cx="581194" cy="2286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6F139E5C-0964-802A-93AF-A3E6EA4F93BE}"/>
                  </a:ext>
                </a:extLst>
              </p:cNvPr>
              <p:cNvSpPr txBox="1"/>
              <p:nvPr/>
            </p:nvSpPr>
            <p:spPr>
              <a:xfrm>
                <a:off x="10990864" y="883031"/>
                <a:ext cx="288604"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𝑝</m:t>
                          </m:r>
                        </m:sub>
                      </m:sSub>
                    </m:oMath>
                  </m:oMathPara>
                </a14:m>
                <a:endParaRPr lang="zh-CN" altLang="en-US" dirty="0"/>
              </a:p>
            </p:txBody>
          </p:sp>
        </mc:Choice>
        <mc:Fallback>
          <p:sp>
            <p:nvSpPr>
              <p:cNvPr id="12" name="文本框 11">
                <a:extLst>
                  <a:ext uri="{FF2B5EF4-FFF2-40B4-BE49-F238E27FC236}">
                    <a16:creationId xmlns:a16="http://schemas.microsoft.com/office/drawing/2014/main" id="{6F139E5C-0964-802A-93AF-A3E6EA4F93BE}"/>
                  </a:ext>
                </a:extLst>
              </p:cNvPr>
              <p:cNvSpPr txBox="1">
                <a:spLocks noRot="1" noChangeAspect="1" noMove="1" noResize="1" noEditPoints="1" noAdjustHandles="1" noChangeArrowheads="1" noChangeShapeType="1" noTextEdit="1"/>
              </p:cNvSpPr>
              <p:nvPr/>
            </p:nvSpPr>
            <p:spPr>
              <a:xfrm>
                <a:off x="10990864" y="883031"/>
                <a:ext cx="288604" cy="298415"/>
              </a:xfrm>
              <a:prstGeom prst="rect">
                <a:avLst/>
              </a:prstGeom>
              <a:blipFill>
                <a:blip r:embed="rId6"/>
                <a:stretch>
                  <a:fillRect l="-10638" r="-8511" b="-20408"/>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87B1F719-7534-EA27-19A8-2C6A90618959}"/>
              </a:ext>
            </a:extLst>
          </p:cNvPr>
          <p:cNvCxnSpPr>
            <a:cxnSpLocks/>
          </p:cNvCxnSpPr>
          <p:nvPr/>
        </p:nvCxnSpPr>
        <p:spPr>
          <a:xfrm flipH="1" flipV="1">
            <a:off x="10963199" y="234439"/>
            <a:ext cx="381000" cy="533400"/>
          </a:xfrm>
          <a:prstGeom prst="straightConnector1">
            <a:avLst/>
          </a:prstGeom>
          <a:ln>
            <a:prstDash val="dash"/>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3DB98706-C4B0-4F10-9CCB-45E37D3C9302}"/>
                  </a:ext>
                </a:extLst>
              </p:cNvPr>
              <p:cNvSpPr txBox="1"/>
              <p:nvPr/>
            </p:nvSpPr>
            <p:spPr>
              <a:xfrm>
                <a:off x="11102302" y="-34495"/>
                <a:ext cx="2964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𝑅</m:t>
                          </m:r>
                        </m:sub>
                      </m:sSub>
                    </m:oMath>
                  </m:oMathPara>
                </a14:m>
                <a:endParaRPr lang="zh-CN" altLang="en-US" dirty="0"/>
              </a:p>
            </p:txBody>
          </p:sp>
        </mc:Choice>
        <mc:Fallback>
          <p:sp>
            <p:nvSpPr>
              <p:cNvPr id="14" name="文本框 13">
                <a:extLst>
                  <a:ext uri="{FF2B5EF4-FFF2-40B4-BE49-F238E27FC236}">
                    <a16:creationId xmlns:a16="http://schemas.microsoft.com/office/drawing/2014/main" id="{3DB98706-C4B0-4F10-9CCB-45E37D3C9302}"/>
                  </a:ext>
                </a:extLst>
              </p:cNvPr>
              <p:cNvSpPr txBox="1">
                <a:spLocks noRot="1" noChangeAspect="1" noMove="1" noResize="1" noEditPoints="1" noAdjustHandles="1" noChangeArrowheads="1" noChangeShapeType="1" noTextEdit="1"/>
              </p:cNvSpPr>
              <p:nvPr/>
            </p:nvSpPr>
            <p:spPr>
              <a:xfrm>
                <a:off x="11102302" y="-34495"/>
                <a:ext cx="296428" cy="276999"/>
              </a:xfrm>
              <a:prstGeom prst="rect">
                <a:avLst/>
              </a:prstGeom>
              <a:blipFill>
                <a:blip r:embed="rId7"/>
                <a:stretch>
                  <a:fillRect l="-10204" r="-4082" b="-1739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5CE830B5-DA91-835B-A1FA-F93E7E0D5CB6}"/>
                  </a:ext>
                </a:extLst>
              </p:cNvPr>
              <p:cNvSpPr txBox="1"/>
              <p:nvPr/>
            </p:nvSpPr>
            <p:spPr>
              <a:xfrm>
                <a:off x="9974827" y="606793"/>
                <a:ext cx="620619" cy="3767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solidFill>
                                <a:srgbClr val="215CAF"/>
                              </a:solidFill>
                              <a:latin typeface="Cambria Math" panose="02040503050406030204" pitchFamily="18" charset="0"/>
                            </a:rPr>
                          </m:ctrlPr>
                        </m:accPr>
                        <m:e>
                          <m:r>
                            <a:rPr lang="en-US" altLang="zh-CN" b="0" i="1" smtClean="0">
                              <a:solidFill>
                                <a:srgbClr val="215CAF"/>
                              </a:solidFill>
                              <a:latin typeface="Cambria Math" panose="02040503050406030204" pitchFamily="18" charset="0"/>
                            </a:rPr>
                            <m:t>𝑝</m:t>
                          </m:r>
                        </m:e>
                      </m:acc>
                      <m:r>
                        <a:rPr lang="en-US" altLang="zh-CN" b="0" i="1" smtClean="0">
                          <a:solidFill>
                            <a:srgbClr val="215CAF"/>
                          </a:solidFill>
                          <a:latin typeface="Cambria Math" panose="02040503050406030204" pitchFamily="18" charset="0"/>
                        </a:rPr>
                        <m:t>, </m:t>
                      </m:r>
                      <m:acc>
                        <m:accPr>
                          <m:chr m:val="̂"/>
                          <m:ctrlPr>
                            <a:rPr lang="en-US" altLang="zh-CN" b="0" i="1" smtClean="0">
                              <a:solidFill>
                                <a:srgbClr val="215CAF"/>
                              </a:solidFill>
                              <a:latin typeface="Cambria Math" panose="02040503050406030204" pitchFamily="18" charset="0"/>
                            </a:rPr>
                          </m:ctrlPr>
                        </m:accPr>
                        <m:e>
                          <m:r>
                            <a:rPr lang="en-US" altLang="zh-CN" b="0" i="1" smtClean="0">
                              <a:solidFill>
                                <a:srgbClr val="215CAF"/>
                              </a:solidFill>
                              <a:latin typeface="Cambria Math" panose="02040503050406030204" pitchFamily="18" charset="0"/>
                            </a:rPr>
                            <m:t>𝑅</m:t>
                          </m:r>
                        </m:e>
                      </m:acc>
                    </m:oMath>
                  </m:oMathPara>
                </a14:m>
                <a:endParaRPr lang="zh-CN" altLang="en-US" dirty="0">
                  <a:solidFill>
                    <a:srgbClr val="215CAF"/>
                  </a:solidFill>
                </a:endParaRPr>
              </a:p>
            </p:txBody>
          </p:sp>
        </mc:Choice>
        <mc:Fallback>
          <p:sp>
            <p:nvSpPr>
              <p:cNvPr id="15" name="文本框 14">
                <a:extLst>
                  <a:ext uri="{FF2B5EF4-FFF2-40B4-BE49-F238E27FC236}">
                    <a16:creationId xmlns:a16="http://schemas.microsoft.com/office/drawing/2014/main" id="{5CE830B5-DA91-835B-A1FA-F93E7E0D5CB6}"/>
                  </a:ext>
                </a:extLst>
              </p:cNvPr>
              <p:cNvSpPr txBox="1">
                <a:spLocks noRot="1" noChangeAspect="1" noMove="1" noResize="1" noEditPoints="1" noAdjustHandles="1" noChangeArrowheads="1" noChangeShapeType="1" noTextEdit="1"/>
              </p:cNvSpPr>
              <p:nvPr/>
            </p:nvSpPr>
            <p:spPr>
              <a:xfrm>
                <a:off x="9974827" y="606793"/>
                <a:ext cx="620619" cy="376770"/>
              </a:xfrm>
              <a:prstGeom prst="rect">
                <a:avLst/>
              </a:prstGeom>
              <a:blipFill>
                <a:blip r:embed="rId8"/>
                <a:stretch>
                  <a:fillRect t="-1639" r="-36275" b="-98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F02AEEF1-0D41-151E-5332-561247E96161}"/>
                  </a:ext>
                </a:extLst>
              </p:cNvPr>
              <p:cNvSpPr txBox="1"/>
              <p:nvPr/>
            </p:nvSpPr>
            <p:spPr>
              <a:xfrm>
                <a:off x="11314119" y="580459"/>
                <a:ext cx="8054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𝑝</m:t>
                          </m:r>
                        </m:e>
                        <m:sup>
                          <m:r>
                            <a:rPr lang="en-US" altLang="zh-CN" b="0" i="1" smtClean="0">
                              <a:solidFill>
                                <a:srgbClr val="FF0000"/>
                              </a:solidFill>
                              <a:latin typeface="Cambria Math" panose="02040503050406030204" pitchFamily="18" charset="0"/>
                            </a:rPr>
                            <m:t>∗</m:t>
                          </m:r>
                        </m:sup>
                      </m:sSup>
                      <m:r>
                        <a:rPr lang="en-US" altLang="zh-CN" b="0" i="1" smtClean="0">
                          <a:solidFill>
                            <a:srgbClr val="FF0000"/>
                          </a:solidFill>
                          <a:latin typeface="Cambria Math" panose="02040503050406030204" pitchFamily="18" charset="0"/>
                        </a:rPr>
                        <m:t>, </m:t>
                      </m:r>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𝑅</m:t>
                          </m:r>
                        </m:e>
                        <m:sup>
                          <m:r>
                            <a:rPr lang="en-US" altLang="zh-CN" b="0" i="1" smtClean="0">
                              <a:solidFill>
                                <a:srgbClr val="FF0000"/>
                              </a:solidFill>
                              <a:latin typeface="Cambria Math" panose="02040503050406030204" pitchFamily="18" charset="0"/>
                            </a:rPr>
                            <m:t>∗</m:t>
                          </m:r>
                        </m:sup>
                      </m:sSup>
                    </m:oMath>
                  </m:oMathPara>
                </a14:m>
                <a:endParaRPr lang="zh-CN" altLang="en-US" dirty="0">
                  <a:solidFill>
                    <a:srgbClr val="FF0000"/>
                  </a:solidFill>
                </a:endParaRPr>
              </a:p>
            </p:txBody>
          </p:sp>
        </mc:Choice>
        <mc:Fallback>
          <p:sp>
            <p:nvSpPr>
              <p:cNvPr id="16" name="文本框 15">
                <a:extLst>
                  <a:ext uri="{FF2B5EF4-FFF2-40B4-BE49-F238E27FC236}">
                    <a16:creationId xmlns:a16="http://schemas.microsoft.com/office/drawing/2014/main" id="{F02AEEF1-0D41-151E-5332-561247E96161}"/>
                  </a:ext>
                </a:extLst>
              </p:cNvPr>
              <p:cNvSpPr txBox="1">
                <a:spLocks noRot="1" noChangeAspect="1" noMove="1" noResize="1" noEditPoints="1" noAdjustHandles="1" noChangeArrowheads="1" noChangeShapeType="1" noTextEdit="1"/>
              </p:cNvSpPr>
              <p:nvPr/>
            </p:nvSpPr>
            <p:spPr>
              <a:xfrm>
                <a:off x="11314119" y="580459"/>
                <a:ext cx="805477" cy="369332"/>
              </a:xfrm>
              <a:prstGeom prst="rect">
                <a:avLst/>
              </a:prstGeom>
              <a:blipFill>
                <a:blip r:embed="rId9"/>
                <a:stretch>
                  <a:fillRect b="-8197"/>
                </a:stretch>
              </a:blipFill>
            </p:spPr>
            <p:txBody>
              <a:bodyPr/>
              <a:lstStyle/>
              <a:p>
                <a:r>
                  <a:rPr lang="zh-CN" altLang="en-US">
                    <a:noFill/>
                  </a:rPr>
                  <a:t> </a:t>
                </a:r>
              </a:p>
            </p:txBody>
          </p:sp>
        </mc:Fallback>
      </mc:AlternateContent>
      <p:sp>
        <p:nvSpPr>
          <p:cNvPr id="17" name="任意多边形: 形状 16">
            <a:extLst>
              <a:ext uri="{FF2B5EF4-FFF2-40B4-BE49-F238E27FC236}">
                <a16:creationId xmlns:a16="http://schemas.microsoft.com/office/drawing/2014/main" id="{CF1B1CD7-2C76-F08F-62E1-4A1A446E469A}"/>
              </a:ext>
            </a:extLst>
          </p:cNvPr>
          <p:cNvSpPr/>
          <p:nvPr/>
        </p:nvSpPr>
        <p:spPr>
          <a:xfrm>
            <a:off x="11153767" y="385813"/>
            <a:ext cx="272955" cy="120359"/>
          </a:xfrm>
          <a:custGeom>
            <a:avLst/>
            <a:gdLst>
              <a:gd name="connsiteX0" fmla="*/ 0 w 272955"/>
              <a:gd name="connsiteY0" fmla="*/ 120359 h 120359"/>
              <a:gd name="connsiteX1" fmla="*/ 95534 w 272955"/>
              <a:gd name="connsiteY1" fmla="*/ 11177 h 120359"/>
              <a:gd name="connsiteX2" fmla="*/ 272955 w 272955"/>
              <a:gd name="connsiteY2" fmla="*/ 4353 h 120359"/>
            </a:gdLst>
            <a:ahLst/>
            <a:cxnLst>
              <a:cxn ang="0">
                <a:pos x="connsiteX0" y="connsiteY0"/>
              </a:cxn>
              <a:cxn ang="0">
                <a:pos x="connsiteX1" y="connsiteY1"/>
              </a:cxn>
              <a:cxn ang="0">
                <a:pos x="connsiteX2" y="connsiteY2"/>
              </a:cxn>
            </a:cxnLst>
            <a:rect l="l" t="t" r="r" b="b"/>
            <a:pathLst>
              <a:path w="272955" h="120359">
                <a:moveTo>
                  <a:pt x="0" y="120359"/>
                </a:moveTo>
                <a:cubicBezTo>
                  <a:pt x="25021" y="75435"/>
                  <a:pt x="50042" y="30511"/>
                  <a:pt x="95534" y="11177"/>
                </a:cubicBezTo>
                <a:cubicBezTo>
                  <a:pt x="141026" y="-8157"/>
                  <a:pt x="239973" y="3216"/>
                  <a:pt x="272955" y="4353"/>
                </a:cubicBezTo>
              </a:path>
            </a:pathLst>
          </a:cu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8633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Simulated convergence test with noise – results</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startAt="4"/>
              <a:tabLst/>
              <a:defRPr/>
            </a:pPr>
            <a:endParaRPr lang="de-DE" altLang="zh-CN" dirty="0">
              <a:latin typeface="Arial"/>
            </a:endParaRPr>
          </a:p>
        </p:txBody>
      </p:sp>
      <mc:AlternateContent xmlns:mc="http://schemas.openxmlformats.org/markup-compatibility/2006">
        <mc:Choice xmlns:a14="http://schemas.microsoft.com/office/drawing/2010/main" Requires="a14">
          <p:graphicFrame>
            <p:nvGraphicFramePr>
              <p:cNvPr id="3" name="表格 2">
                <a:extLst>
                  <a:ext uri="{FF2B5EF4-FFF2-40B4-BE49-F238E27FC236}">
                    <a16:creationId xmlns:a16="http://schemas.microsoft.com/office/drawing/2014/main" id="{20473AAA-C6CC-AF26-0C79-BDDCD742EA6A}"/>
                  </a:ext>
                </a:extLst>
              </p:cNvPr>
              <p:cNvGraphicFramePr>
                <a:graphicFrameLocks noGrp="1"/>
              </p:cNvGraphicFramePr>
              <p:nvPr>
                <p:extLst>
                  <p:ext uri="{D42A27DB-BD31-4B8C-83A1-F6EECF244321}">
                    <p14:modId xmlns:p14="http://schemas.microsoft.com/office/powerpoint/2010/main" val="3958001638"/>
                  </p:ext>
                </p:extLst>
              </p:nvPr>
            </p:nvGraphicFramePr>
            <p:xfrm>
              <a:off x="1382215" y="1244109"/>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accent5">
                                  <a:lumMod val="40000"/>
                                  <a:lumOff val="60000"/>
                                </a:schemeClr>
                              </a:solidFill>
                              <a:latin typeface="Times New Roman" panose="02020603050405020304" pitchFamily="18" charset="0"/>
                              <a:cs typeface="Times New Roman" panose="02020603050405020304" pitchFamily="18" charset="0"/>
                            </a:rPr>
                            <a:t>Noise:</a:t>
                          </a:r>
                          <a14:m>
                            <m:oMath xmlns:m="http://schemas.openxmlformats.org/officeDocument/2006/math">
                              <m:r>
                                <a:rPr lang="en-US" altLang="zh-CN" sz="1200" b="1" i="1" smtClean="0">
                                  <a:solidFill>
                                    <a:schemeClr val="accent5">
                                      <a:lumMod val="40000"/>
                                      <a:lumOff val="60000"/>
                                    </a:schemeClr>
                                  </a:solidFill>
                                  <a:latin typeface="Cambria Math" panose="02040503050406030204" pitchFamily="18" charset="0"/>
                                </a:rPr>
                                <m:t>𝟎</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𝟎𝟓</m:t>
                              </m:r>
                              <m:r>
                                <a:rPr lang="en-US" altLang="zh-CN" sz="1200" b="1" i="1" smtClean="0">
                                  <a:solidFill>
                                    <a:schemeClr val="accent5">
                                      <a:lumMod val="40000"/>
                                      <a:lumOff val="60000"/>
                                    </a:schemeClr>
                                  </a:solidFill>
                                  <a:latin typeface="Cambria Math" panose="02040503050406030204" pitchFamily="18" charset="0"/>
                                </a:rPr>
                                <m:t>𝝁</m:t>
                              </m:r>
                              <m:r>
                                <a:rPr lang="en-US" altLang="zh-CN" sz="1200" b="1" i="1" smtClean="0">
                                  <a:solidFill>
                                    <a:schemeClr val="accent5">
                                      <a:lumMod val="40000"/>
                                      <a:lumOff val="60000"/>
                                    </a:schemeClr>
                                  </a:solidFill>
                                  <a:latin typeface="Cambria Math" panose="02040503050406030204" pitchFamily="18" charset="0"/>
                                </a:rPr>
                                <m:t>𝑻</m:t>
                              </m:r>
                            </m:oMath>
                          </a14:m>
                          <a:endParaRPr lang="en-US" altLang="zh-CN" sz="1200" b="1" i="1" dirty="0">
                            <a:solidFill>
                              <a:schemeClr val="accent5">
                                <a:lumMod val="40000"/>
                                <a:lumOff val="60000"/>
                              </a:schemeClr>
                            </a:solidFill>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b="1" i="1" smtClean="0">
                                    <a:solidFill>
                                      <a:schemeClr val="accent5">
                                        <a:lumMod val="40000"/>
                                        <a:lumOff val="60000"/>
                                      </a:schemeClr>
                                    </a:solidFill>
                                    <a:latin typeface="Cambria Math" panose="02040503050406030204" pitchFamily="18" charset="0"/>
                                  </a:rPr>
                                  <m:t>𝒓</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𝟎𝟓</m:t>
                                </m:r>
                                <m:r>
                                  <a:rPr lang="en-US" altLang="zh-CN" sz="1200" b="1" i="1" smtClean="0">
                                    <a:solidFill>
                                      <a:schemeClr val="accent5">
                                        <a:lumMod val="40000"/>
                                        <a:lumOff val="60000"/>
                                      </a:schemeClr>
                                    </a:solidFill>
                                    <a:latin typeface="Cambria Math" panose="02040503050406030204" pitchFamily="18" charset="0"/>
                                  </a:rPr>
                                  <m:t>𝒎</m:t>
                                </m:r>
                              </m:oMath>
                            </m:oMathPara>
                          </a14:m>
                          <a:endParaRPr lang="zh-CN" altLang="en-US" sz="1200" dirty="0">
                            <a:solidFill>
                              <a:schemeClr val="accent5">
                                <a:lumMod val="40000"/>
                                <a:lumOff val="60000"/>
                              </a:schemeClr>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𝟏</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𝟐</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𝟑</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𝟒</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𝟓</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18%</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14%</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30%</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50%</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60%</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763388"/>
                      </a:ext>
                    </a:extLst>
                  </a:tr>
                </a:tbl>
              </a:graphicData>
            </a:graphic>
          </p:graphicFrame>
        </mc:Choice>
        <mc:Fallback>
          <p:graphicFrame>
            <p:nvGraphicFramePr>
              <p:cNvPr id="3" name="表格 2">
                <a:extLst>
                  <a:ext uri="{FF2B5EF4-FFF2-40B4-BE49-F238E27FC236}">
                    <a16:creationId xmlns:a16="http://schemas.microsoft.com/office/drawing/2014/main" id="{20473AAA-C6CC-AF26-0C79-BDDCD742EA6A}"/>
                  </a:ext>
                </a:extLst>
              </p:cNvPr>
              <p:cNvGraphicFramePr>
                <a:graphicFrameLocks noGrp="1"/>
              </p:cNvGraphicFramePr>
              <p:nvPr>
                <p:extLst>
                  <p:ext uri="{D42A27DB-BD31-4B8C-83A1-F6EECF244321}">
                    <p14:modId xmlns:p14="http://schemas.microsoft.com/office/powerpoint/2010/main" val="3958001638"/>
                  </p:ext>
                </p:extLst>
              </p:nvPr>
            </p:nvGraphicFramePr>
            <p:xfrm>
              <a:off x="1382215" y="1244109"/>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532511">
                    <a:tc>
                      <a:txBody>
                        <a:bodyPr/>
                        <a:lstStyle/>
                        <a:p>
                          <a:endParaRPr lang="zh-CN"/>
                        </a:p>
                      </a:txBody>
                      <a:tcPr>
                        <a:blipFill>
                          <a:blip r:embed="rId3"/>
                          <a:stretch>
                            <a:fillRect l="-389" t="-1136" r="-501946" b="-71591"/>
                          </a:stretch>
                        </a:blipFill>
                      </a:tcPr>
                    </a:tc>
                    <a:tc>
                      <a:txBody>
                        <a:bodyPr/>
                        <a:lstStyle/>
                        <a:p>
                          <a:endParaRPr lang="zh-CN"/>
                        </a:p>
                      </a:txBody>
                      <a:tcPr>
                        <a:blipFill>
                          <a:blip r:embed="rId3"/>
                          <a:stretch>
                            <a:fillRect l="-100389" t="-1136" r="-401946" b="-71591"/>
                          </a:stretch>
                        </a:blipFill>
                      </a:tcPr>
                    </a:tc>
                    <a:tc>
                      <a:txBody>
                        <a:bodyPr/>
                        <a:lstStyle/>
                        <a:p>
                          <a:endParaRPr lang="zh-CN"/>
                        </a:p>
                      </a:txBody>
                      <a:tcPr>
                        <a:blipFill>
                          <a:blip r:embed="rId3"/>
                          <a:stretch>
                            <a:fillRect l="-199612" t="-1136" r="-300388" b="-71591"/>
                          </a:stretch>
                        </a:blipFill>
                      </a:tcPr>
                    </a:tc>
                    <a:tc>
                      <a:txBody>
                        <a:bodyPr/>
                        <a:lstStyle/>
                        <a:p>
                          <a:endParaRPr lang="zh-CN"/>
                        </a:p>
                      </a:txBody>
                      <a:tcPr>
                        <a:blipFill>
                          <a:blip r:embed="rId3"/>
                          <a:stretch>
                            <a:fillRect l="-300778" t="-1136" r="-201556" b="-71591"/>
                          </a:stretch>
                        </a:blipFill>
                      </a:tcPr>
                    </a:tc>
                    <a:tc>
                      <a:txBody>
                        <a:bodyPr/>
                        <a:lstStyle/>
                        <a:p>
                          <a:endParaRPr lang="zh-CN"/>
                        </a:p>
                      </a:txBody>
                      <a:tcPr>
                        <a:blipFill>
                          <a:blip r:embed="rId3"/>
                          <a:stretch>
                            <a:fillRect l="-400778" t="-1136" r="-101556" b="-71591"/>
                          </a:stretch>
                        </a:blipFill>
                      </a:tcPr>
                    </a:tc>
                    <a:tc>
                      <a:txBody>
                        <a:bodyPr/>
                        <a:lstStyle/>
                        <a:p>
                          <a:endParaRPr lang="zh-CN"/>
                        </a:p>
                      </a:txBody>
                      <a:tcPr>
                        <a:blipFill>
                          <a:blip r:embed="rId3"/>
                          <a:stretch>
                            <a:fillRect l="-500778" t="-1136" r="-1556" b="-71591"/>
                          </a:stretch>
                        </a:blipFill>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3"/>
                          <a:stretch>
                            <a:fillRect l="-100389" t="-145902" r="-401946" b="-3279"/>
                          </a:stretch>
                        </a:blipFill>
                      </a:tcPr>
                    </a:tc>
                    <a:tc>
                      <a:txBody>
                        <a:bodyPr/>
                        <a:lstStyle/>
                        <a:p>
                          <a:endParaRPr lang="zh-CN"/>
                        </a:p>
                      </a:txBody>
                      <a:tcPr>
                        <a:blipFill>
                          <a:blip r:embed="rId3"/>
                          <a:stretch>
                            <a:fillRect l="-199612" t="-145902" r="-300388" b="-3279"/>
                          </a:stretch>
                        </a:blipFill>
                      </a:tcPr>
                    </a:tc>
                    <a:tc>
                      <a:txBody>
                        <a:bodyPr/>
                        <a:lstStyle/>
                        <a:p>
                          <a:endParaRPr lang="zh-CN"/>
                        </a:p>
                      </a:txBody>
                      <a:tcPr>
                        <a:blipFill>
                          <a:blip r:embed="rId3"/>
                          <a:stretch>
                            <a:fillRect l="-300778" t="-145902" r="-201556" b="-3279"/>
                          </a:stretch>
                        </a:blipFill>
                      </a:tcPr>
                    </a:tc>
                    <a:tc>
                      <a:txBody>
                        <a:bodyPr/>
                        <a:lstStyle/>
                        <a:p>
                          <a:endParaRPr lang="zh-CN"/>
                        </a:p>
                      </a:txBody>
                      <a:tcPr>
                        <a:blipFill>
                          <a:blip r:embed="rId3"/>
                          <a:stretch>
                            <a:fillRect l="-400778" t="-145902" r="-101556" b="-3279"/>
                          </a:stretch>
                        </a:blipFill>
                      </a:tcPr>
                    </a:tc>
                    <a:tc>
                      <a:txBody>
                        <a:bodyPr/>
                        <a:lstStyle/>
                        <a:p>
                          <a:endParaRPr lang="zh-CN"/>
                        </a:p>
                      </a:txBody>
                      <a:tcPr>
                        <a:blipFill>
                          <a:blip r:embed="rId3"/>
                          <a:stretch>
                            <a:fillRect l="-500778" t="-145902" r="-1556" b="-3279"/>
                          </a:stretch>
                        </a:blipFill>
                      </a:tcPr>
                    </a:tc>
                    <a:extLst>
                      <a:ext uri="{0D108BD9-81ED-4DB2-BD59-A6C34878D82A}">
                        <a16:rowId xmlns:a16="http://schemas.microsoft.com/office/drawing/2014/main" val="15763388"/>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7" name="表格 6">
                <a:extLst>
                  <a:ext uri="{FF2B5EF4-FFF2-40B4-BE49-F238E27FC236}">
                    <a16:creationId xmlns:a16="http://schemas.microsoft.com/office/drawing/2014/main" id="{AC6C158F-378D-55FF-1141-C610EF4CCE87}"/>
                  </a:ext>
                </a:extLst>
              </p:cNvPr>
              <p:cNvGraphicFramePr>
                <a:graphicFrameLocks noGrp="1"/>
              </p:cNvGraphicFramePr>
              <p:nvPr>
                <p:extLst>
                  <p:ext uri="{D42A27DB-BD31-4B8C-83A1-F6EECF244321}">
                    <p14:modId xmlns:p14="http://schemas.microsoft.com/office/powerpoint/2010/main" val="3581704528"/>
                  </p:ext>
                </p:extLst>
              </p:nvPr>
            </p:nvGraphicFramePr>
            <p:xfrm>
              <a:off x="1380555" y="2643422"/>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accent5">
                                  <a:lumMod val="40000"/>
                                  <a:lumOff val="60000"/>
                                </a:schemeClr>
                              </a:solidFill>
                              <a:latin typeface="Times New Roman" panose="02020603050405020304" pitchFamily="18" charset="0"/>
                              <a:cs typeface="Times New Roman" panose="02020603050405020304" pitchFamily="18" charset="0"/>
                            </a:rPr>
                            <a:t>Noise:</a:t>
                          </a:r>
                          <a14:m>
                            <m:oMath xmlns:m="http://schemas.openxmlformats.org/officeDocument/2006/math">
                              <m:r>
                                <a:rPr lang="en-US" altLang="zh-CN" sz="1200" b="1" i="1" smtClean="0">
                                  <a:solidFill>
                                    <a:schemeClr val="accent5">
                                      <a:lumMod val="40000"/>
                                      <a:lumOff val="60000"/>
                                    </a:schemeClr>
                                  </a:solidFill>
                                  <a:latin typeface="Cambria Math" panose="02040503050406030204" pitchFamily="18" charset="0"/>
                                </a:rPr>
                                <m:t>𝟎</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𝟎𝟓</m:t>
                              </m:r>
                              <m:r>
                                <a:rPr lang="en-US" altLang="zh-CN" sz="1200" b="1" i="1" smtClean="0">
                                  <a:solidFill>
                                    <a:schemeClr val="accent5">
                                      <a:lumMod val="40000"/>
                                      <a:lumOff val="60000"/>
                                    </a:schemeClr>
                                  </a:solidFill>
                                  <a:latin typeface="Cambria Math" panose="02040503050406030204" pitchFamily="18" charset="0"/>
                                </a:rPr>
                                <m:t>𝝁</m:t>
                              </m:r>
                              <m:r>
                                <a:rPr lang="en-US" altLang="zh-CN" sz="1200" b="1" i="1" smtClean="0">
                                  <a:solidFill>
                                    <a:schemeClr val="accent5">
                                      <a:lumMod val="40000"/>
                                      <a:lumOff val="60000"/>
                                    </a:schemeClr>
                                  </a:solidFill>
                                  <a:latin typeface="Cambria Math" panose="02040503050406030204" pitchFamily="18" charset="0"/>
                                </a:rPr>
                                <m:t>𝑻</m:t>
                              </m:r>
                            </m:oMath>
                          </a14:m>
                          <a:endParaRPr lang="en-US" altLang="zh-CN" sz="1200" b="1" i="1" dirty="0">
                            <a:solidFill>
                              <a:schemeClr val="accent5">
                                <a:lumMod val="40000"/>
                                <a:lumOff val="60000"/>
                              </a:schemeClr>
                            </a:solidFill>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b="1" i="1" smtClean="0">
                                    <a:solidFill>
                                      <a:schemeClr val="accent5">
                                        <a:lumMod val="40000"/>
                                        <a:lumOff val="60000"/>
                                      </a:schemeClr>
                                    </a:solidFill>
                                    <a:latin typeface="Cambria Math" panose="02040503050406030204" pitchFamily="18" charset="0"/>
                                  </a:rPr>
                                  <m:t>𝒓</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𝟏𝟎</m:t>
                                </m:r>
                                <m:r>
                                  <a:rPr lang="en-US" altLang="zh-CN" sz="1200" b="1" i="1" smtClean="0">
                                    <a:solidFill>
                                      <a:schemeClr val="accent5">
                                        <a:lumMod val="40000"/>
                                        <a:lumOff val="60000"/>
                                      </a:schemeClr>
                                    </a:solidFill>
                                    <a:latin typeface="Cambria Math" panose="02040503050406030204" pitchFamily="18" charset="0"/>
                                  </a:rPr>
                                  <m:t>𝒎</m:t>
                                </m:r>
                              </m:oMath>
                            </m:oMathPara>
                          </a14:m>
                          <a:endParaRPr lang="zh-CN" altLang="en-US" sz="1200" dirty="0">
                            <a:solidFill>
                              <a:schemeClr val="accent5">
                                <a:lumMod val="40000"/>
                                <a:lumOff val="60000"/>
                              </a:schemeClr>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𝟏</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𝟐</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𝟑</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𝟒</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𝟓</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22%</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19%</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48%</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53%</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763388"/>
                      </a:ext>
                    </a:extLst>
                  </a:tr>
                </a:tbl>
              </a:graphicData>
            </a:graphic>
          </p:graphicFrame>
        </mc:Choice>
        <mc:Fallback>
          <p:graphicFrame>
            <p:nvGraphicFramePr>
              <p:cNvPr id="7" name="表格 6">
                <a:extLst>
                  <a:ext uri="{FF2B5EF4-FFF2-40B4-BE49-F238E27FC236}">
                    <a16:creationId xmlns:a16="http://schemas.microsoft.com/office/drawing/2014/main" id="{AC6C158F-378D-55FF-1141-C610EF4CCE87}"/>
                  </a:ext>
                </a:extLst>
              </p:cNvPr>
              <p:cNvGraphicFramePr>
                <a:graphicFrameLocks noGrp="1"/>
              </p:cNvGraphicFramePr>
              <p:nvPr>
                <p:extLst>
                  <p:ext uri="{D42A27DB-BD31-4B8C-83A1-F6EECF244321}">
                    <p14:modId xmlns:p14="http://schemas.microsoft.com/office/powerpoint/2010/main" val="3581704528"/>
                  </p:ext>
                </p:extLst>
              </p:nvPr>
            </p:nvGraphicFramePr>
            <p:xfrm>
              <a:off x="1380555" y="2643422"/>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532511">
                    <a:tc>
                      <a:txBody>
                        <a:bodyPr/>
                        <a:lstStyle/>
                        <a:p>
                          <a:endParaRPr lang="zh-CN"/>
                        </a:p>
                      </a:txBody>
                      <a:tcPr>
                        <a:blipFill>
                          <a:blip r:embed="rId4"/>
                          <a:stretch>
                            <a:fillRect l="-389" t="-1136" r="-501946" b="-71591"/>
                          </a:stretch>
                        </a:blipFill>
                      </a:tcPr>
                    </a:tc>
                    <a:tc>
                      <a:txBody>
                        <a:bodyPr/>
                        <a:lstStyle/>
                        <a:p>
                          <a:endParaRPr lang="zh-CN"/>
                        </a:p>
                      </a:txBody>
                      <a:tcPr>
                        <a:blipFill>
                          <a:blip r:embed="rId4"/>
                          <a:stretch>
                            <a:fillRect l="-100389" t="-1136" r="-401946" b="-71591"/>
                          </a:stretch>
                        </a:blipFill>
                      </a:tcPr>
                    </a:tc>
                    <a:tc>
                      <a:txBody>
                        <a:bodyPr/>
                        <a:lstStyle/>
                        <a:p>
                          <a:endParaRPr lang="zh-CN"/>
                        </a:p>
                      </a:txBody>
                      <a:tcPr>
                        <a:blipFill>
                          <a:blip r:embed="rId4"/>
                          <a:stretch>
                            <a:fillRect l="-199612" t="-1136" r="-300388" b="-71591"/>
                          </a:stretch>
                        </a:blipFill>
                      </a:tcPr>
                    </a:tc>
                    <a:tc>
                      <a:txBody>
                        <a:bodyPr/>
                        <a:lstStyle/>
                        <a:p>
                          <a:endParaRPr lang="zh-CN"/>
                        </a:p>
                      </a:txBody>
                      <a:tcPr>
                        <a:blipFill>
                          <a:blip r:embed="rId4"/>
                          <a:stretch>
                            <a:fillRect l="-300778" t="-1136" r="-201556" b="-71591"/>
                          </a:stretch>
                        </a:blipFill>
                      </a:tcPr>
                    </a:tc>
                    <a:tc>
                      <a:txBody>
                        <a:bodyPr/>
                        <a:lstStyle/>
                        <a:p>
                          <a:endParaRPr lang="zh-CN"/>
                        </a:p>
                      </a:txBody>
                      <a:tcPr>
                        <a:blipFill>
                          <a:blip r:embed="rId4"/>
                          <a:stretch>
                            <a:fillRect l="-400778" t="-1136" r="-101556" b="-71591"/>
                          </a:stretch>
                        </a:blipFill>
                      </a:tcPr>
                    </a:tc>
                    <a:tc>
                      <a:txBody>
                        <a:bodyPr/>
                        <a:lstStyle/>
                        <a:p>
                          <a:endParaRPr lang="zh-CN"/>
                        </a:p>
                      </a:txBody>
                      <a:tcPr>
                        <a:blipFill>
                          <a:blip r:embed="rId4"/>
                          <a:stretch>
                            <a:fillRect l="-500778" t="-1136" r="-1556" b="-71591"/>
                          </a:stretch>
                        </a:blipFill>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4"/>
                          <a:stretch>
                            <a:fillRect l="-100389" t="-145902" r="-401946" b="-3279"/>
                          </a:stretch>
                        </a:blipFill>
                      </a:tcPr>
                    </a:tc>
                    <a:tc>
                      <a:txBody>
                        <a:bodyPr/>
                        <a:lstStyle/>
                        <a:p>
                          <a:endParaRPr lang="zh-CN"/>
                        </a:p>
                      </a:txBody>
                      <a:tcPr>
                        <a:blipFill>
                          <a:blip r:embed="rId4"/>
                          <a:stretch>
                            <a:fillRect l="-199612" t="-145902" r="-300388" b="-3279"/>
                          </a:stretch>
                        </a:blipFill>
                      </a:tcPr>
                    </a:tc>
                    <a:tc>
                      <a:txBody>
                        <a:bodyPr/>
                        <a:lstStyle/>
                        <a:p>
                          <a:endParaRPr lang="zh-CN"/>
                        </a:p>
                      </a:txBody>
                      <a:tcPr>
                        <a:blipFill>
                          <a:blip r:embed="rId4"/>
                          <a:stretch>
                            <a:fillRect l="-300778" t="-145902" r="-201556" b="-3279"/>
                          </a:stretch>
                        </a:blipFill>
                      </a:tcPr>
                    </a:tc>
                    <a:tc>
                      <a:txBody>
                        <a:bodyPr/>
                        <a:lstStyle/>
                        <a:p>
                          <a:endParaRPr lang="zh-CN"/>
                        </a:p>
                      </a:txBody>
                      <a:tcPr>
                        <a:blipFill>
                          <a:blip r:embed="rId4"/>
                          <a:stretch>
                            <a:fillRect l="-400778" t="-145902" r="-101556" b="-3279"/>
                          </a:stretch>
                        </a:blipFill>
                      </a:tcPr>
                    </a:tc>
                    <a:tc>
                      <a:txBody>
                        <a:bodyPr/>
                        <a:lstStyle/>
                        <a:p>
                          <a:endParaRPr lang="zh-CN"/>
                        </a:p>
                      </a:txBody>
                      <a:tcPr>
                        <a:blipFill>
                          <a:blip r:embed="rId4"/>
                          <a:stretch>
                            <a:fillRect l="-500778" t="-145902" r="-1556" b="-3279"/>
                          </a:stretch>
                        </a:blipFill>
                      </a:tcPr>
                    </a:tc>
                    <a:extLst>
                      <a:ext uri="{0D108BD9-81ED-4DB2-BD59-A6C34878D82A}">
                        <a16:rowId xmlns:a16="http://schemas.microsoft.com/office/drawing/2014/main" val="15763388"/>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0" name="表格 9">
                <a:extLst>
                  <a:ext uri="{FF2B5EF4-FFF2-40B4-BE49-F238E27FC236}">
                    <a16:creationId xmlns:a16="http://schemas.microsoft.com/office/drawing/2014/main" id="{52D48E42-00A3-BBE3-B3FA-A85AA78E011B}"/>
                  </a:ext>
                </a:extLst>
              </p:cNvPr>
              <p:cNvGraphicFramePr>
                <a:graphicFrameLocks noGrp="1"/>
              </p:cNvGraphicFramePr>
              <p:nvPr>
                <p:extLst>
                  <p:ext uri="{D42A27DB-BD31-4B8C-83A1-F6EECF244321}">
                    <p14:modId xmlns:p14="http://schemas.microsoft.com/office/powerpoint/2010/main" val="856026513"/>
                  </p:ext>
                </p:extLst>
              </p:nvPr>
            </p:nvGraphicFramePr>
            <p:xfrm>
              <a:off x="1380555" y="4042735"/>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accent5">
                                  <a:lumMod val="40000"/>
                                  <a:lumOff val="60000"/>
                                </a:schemeClr>
                              </a:solidFill>
                              <a:latin typeface="Times New Roman" panose="02020603050405020304" pitchFamily="18" charset="0"/>
                              <a:cs typeface="Times New Roman" panose="02020603050405020304" pitchFamily="18" charset="0"/>
                            </a:rPr>
                            <a:t>Noise:</a:t>
                          </a:r>
                          <a14:m>
                            <m:oMath xmlns:m="http://schemas.openxmlformats.org/officeDocument/2006/math">
                              <m:r>
                                <a:rPr lang="en-US" altLang="zh-CN" sz="1200" b="1" i="1" smtClean="0">
                                  <a:solidFill>
                                    <a:schemeClr val="accent5">
                                      <a:lumMod val="40000"/>
                                      <a:lumOff val="60000"/>
                                    </a:schemeClr>
                                  </a:solidFill>
                                  <a:latin typeface="Cambria Math" panose="02040503050406030204" pitchFamily="18" charset="0"/>
                                </a:rPr>
                                <m:t>𝟎</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𝟎𝟓</m:t>
                              </m:r>
                              <m:r>
                                <a:rPr lang="en-US" altLang="zh-CN" sz="1200" b="1" i="1" smtClean="0">
                                  <a:solidFill>
                                    <a:schemeClr val="accent5">
                                      <a:lumMod val="40000"/>
                                      <a:lumOff val="60000"/>
                                    </a:schemeClr>
                                  </a:solidFill>
                                  <a:latin typeface="Cambria Math" panose="02040503050406030204" pitchFamily="18" charset="0"/>
                                </a:rPr>
                                <m:t>𝝁</m:t>
                              </m:r>
                              <m:r>
                                <a:rPr lang="en-US" altLang="zh-CN" sz="1200" b="1" i="1" smtClean="0">
                                  <a:solidFill>
                                    <a:schemeClr val="accent5">
                                      <a:lumMod val="40000"/>
                                      <a:lumOff val="60000"/>
                                    </a:schemeClr>
                                  </a:solidFill>
                                  <a:latin typeface="Cambria Math" panose="02040503050406030204" pitchFamily="18" charset="0"/>
                                </a:rPr>
                                <m:t>𝑻</m:t>
                              </m:r>
                            </m:oMath>
                          </a14:m>
                          <a:endParaRPr lang="en-US" altLang="zh-CN" sz="1200" b="1" i="1" dirty="0">
                            <a:solidFill>
                              <a:schemeClr val="accent5">
                                <a:lumMod val="40000"/>
                                <a:lumOff val="60000"/>
                              </a:schemeClr>
                            </a:solidFill>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b="1" i="1" smtClean="0">
                                    <a:solidFill>
                                      <a:schemeClr val="accent5">
                                        <a:lumMod val="40000"/>
                                        <a:lumOff val="60000"/>
                                      </a:schemeClr>
                                    </a:solidFill>
                                    <a:latin typeface="Cambria Math" panose="02040503050406030204" pitchFamily="18" charset="0"/>
                                  </a:rPr>
                                  <m:t>𝒓</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𝟐𝟎</m:t>
                                </m:r>
                                <m:r>
                                  <a:rPr lang="en-US" altLang="zh-CN" sz="1200" b="1" i="1" smtClean="0">
                                    <a:solidFill>
                                      <a:schemeClr val="accent5">
                                        <a:lumMod val="40000"/>
                                        <a:lumOff val="60000"/>
                                      </a:schemeClr>
                                    </a:solidFill>
                                    <a:latin typeface="Cambria Math" panose="02040503050406030204" pitchFamily="18" charset="0"/>
                                  </a:rPr>
                                  <m:t>𝒎</m:t>
                                </m:r>
                              </m:oMath>
                            </m:oMathPara>
                          </a14:m>
                          <a:endParaRPr lang="zh-CN" altLang="en-US" sz="1200" dirty="0">
                            <a:solidFill>
                              <a:schemeClr val="accent5">
                                <a:lumMod val="40000"/>
                                <a:lumOff val="60000"/>
                              </a:schemeClr>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𝟏</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𝟐</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𝟑</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𝟒</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𝟓</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30%</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34%</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43%</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45%</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763388"/>
                      </a:ext>
                    </a:extLst>
                  </a:tr>
                </a:tbl>
              </a:graphicData>
            </a:graphic>
          </p:graphicFrame>
        </mc:Choice>
        <mc:Fallback>
          <p:graphicFrame>
            <p:nvGraphicFramePr>
              <p:cNvPr id="10" name="表格 9">
                <a:extLst>
                  <a:ext uri="{FF2B5EF4-FFF2-40B4-BE49-F238E27FC236}">
                    <a16:creationId xmlns:a16="http://schemas.microsoft.com/office/drawing/2014/main" id="{52D48E42-00A3-BBE3-B3FA-A85AA78E011B}"/>
                  </a:ext>
                </a:extLst>
              </p:cNvPr>
              <p:cNvGraphicFramePr>
                <a:graphicFrameLocks noGrp="1"/>
              </p:cNvGraphicFramePr>
              <p:nvPr>
                <p:extLst>
                  <p:ext uri="{D42A27DB-BD31-4B8C-83A1-F6EECF244321}">
                    <p14:modId xmlns:p14="http://schemas.microsoft.com/office/powerpoint/2010/main" val="856026513"/>
                  </p:ext>
                </p:extLst>
              </p:nvPr>
            </p:nvGraphicFramePr>
            <p:xfrm>
              <a:off x="1380555" y="4042735"/>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532511">
                    <a:tc>
                      <a:txBody>
                        <a:bodyPr/>
                        <a:lstStyle/>
                        <a:p>
                          <a:endParaRPr lang="zh-CN"/>
                        </a:p>
                      </a:txBody>
                      <a:tcPr>
                        <a:blipFill>
                          <a:blip r:embed="rId5"/>
                          <a:stretch>
                            <a:fillRect l="-389" t="-1136" r="-501946" b="-71591"/>
                          </a:stretch>
                        </a:blipFill>
                      </a:tcPr>
                    </a:tc>
                    <a:tc>
                      <a:txBody>
                        <a:bodyPr/>
                        <a:lstStyle/>
                        <a:p>
                          <a:endParaRPr lang="zh-CN"/>
                        </a:p>
                      </a:txBody>
                      <a:tcPr>
                        <a:blipFill>
                          <a:blip r:embed="rId5"/>
                          <a:stretch>
                            <a:fillRect l="-100389" t="-1136" r="-401946" b="-71591"/>
                          </a:stretch>
                        </a:blipFill>
                      </a:tcPr>
                    </a:tc>
                    <a:tc>
                      <a:txBody>
                        <a:bodyPr/>
                        <a:lstStyle/>
                        <a:p>
                          <a:endParaRPr lang="zh-CN"/>
                        </a:p>
                      </a:txBody>
                      <a:tcPr>
                        <a:blipFill>
                          <a:blip r:embed="rId5"/>
                          <a:stretch>
                            <a:fillRect l="-199612" t="-1136" r="-300388" b="-71591"/>
                          </a:stretch>
                        </a:blipFill>
                      </a:tcPr>
                    </a:tc>
                    <a:tc>
                      <a:txBody>
                        <a:bodyPr/>
                        <a:lstStyle/>
                        <a:p>
                          <a:endParaRPr lang="zh-CN"/>
                        </a:p>
                      </a:txBody>
                      <a:tcPr>
                        <a:blipFill>
                          <a:blip r:embed="rId5"/>
                          <a:stretch>
                            <a:fillRect l="-300778" t="-1136" r="-201556" b="-71591"/>
                          </a:stretch>
                        </a:blipFill>
                      </a:tcPr>
                    </a:tc>
                    <a:tc>
                      <a:txBody>
                        <a:bodyPr/>
                        <a:lstStyle/>
                        <a:p>
                          <a:endParaRPr lang="zh-CN"/>
                        </a:p>
                      </a:txBody>
                      <a:tcPr>
                        <a:blipFill>
                          <a:blip r:embed="rId5"/>
                          <a:stretch>
                            <a:fillRect l="-400778" t="-1136" r="-101556" b="-71591"/>
                          </a:stretch>
                        </a:blipFill>
                      </a:tcPr>
                    </a:tc>
                    <a:tc>
                      <a:txBody>
                        <a:bodyPr/>
                        <a:lstStyle/>
                        <a:p>
                          <a:endParaRPr lang="zh-CN"/>
                        </a:p>
                      </a:txBody>
                      <a:tcPr>
                        <a:blipFill>
                          <a:blip r:embed="rId5"/>
                          <a:stretch>
                            <a:fillRect l="-500778" t="-1136" r="-1556" b="-71591"/>
                          </a:stretch>
                        </a:blipFill>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5"/>
                          <a:stretch>
                            <a:fillRect l="-100389" t="-145902" r="-401946" b="-3279"/>
                          </a:stretch>
                        </a:blipFill>
                      </a:tcPr>
                    </a:tc>
                    <a:tc>
                      <a:txBody>
                        <a:bodyPr/>
                        <a:lstStyle/>
                        <a:p>
                          <a:endParaRPr lang="zh-CN"/>
                        </a:p>
                      </a:txBody>
                      <a:tcPr>
                        <a:blipFill>
                          <a:blip r:embed="rId5"/>
                          <a:stretch>
                            <a:fillRect l="-199612" t="-145902" r="-300388" b="-3279"/>
                          </a:stretch>
                        </a:blipFill>
                      </a:tcPr>
                    </a:tc>
                    <a:tc>
                      <a:txBody>
                        <a:bodyPr/>
                        <a:lstStyle/>
                        <a:p>
                          <a:endParaRPr lang="zh-CN"/>
                        </a:p>
                      </a:txBody>
                      <a:tcPr>
                        <a:blipFill>
                          <a:blip r:embed="rId5"/>
                          <a:stretch>
                            <a:fillRect l="-300778" t="-145902" r="-201556" b="-3279"/>
                          </a:stretch>
                        </a:blipFill>
                      </a:tcPr>
                    </a:tc>
                    <a:tc>
                      <a:txBody>
                        <a:bodyPr/>
                        <a:lstStyle/>
                        <a:p>
                          <a:endParaRPr lang="zh-CN"/>
                        </a:p>
                      </a:txBody>
                      <a:tcPr>
                        <a:blipFill>
                          <a:blip r:embed="rId5"/>
                          <a:stretch>
                            <a:fillRect l="-400778" t="-145902" r="-101556" b="-3279"/>
                          </a:stretch>
                        </a:blipFill>
                      </a:tcPr>
                    </a:tc>
                    <a:tc>
                      <a:txBody>
                        <a:bodyPr/>
                        <a:lstStyle/>
                        <a:p>
                          <a:endParaRPr lang="zh-CN"/>
                        </a:p>
                      </a:txBody>
                      <a:tcPr>
                        <a:blipFill>
                          <a:blip r:embed="rId5"/>
                          <a:stretch>
                            <a:fillRect l="-500778" t="-145902" r="-1556" b="-3279"/>
                          </a:stretch>
                        </a:blipFill>
                      </a:tcPr>
                    </a:tc>
                    <a:extLst>
                      <a:ext uri="{0D108BD9-81ED-4DB2-BD59-A6C34878D82A}">
                        <a16:rowId xmlns:a16="http://schemas.microsoft.com/office/drawing/2014/main" val="15763388"/>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1" name="表格 10">
                <a:extLst>
                  <a:ext uri="{FF2B5EF4-FFF2-40B4-BE49-F238E27FC236}">
                    <a16:creationId xmlns:a16="http://schemas.microsoft.com/office/drawing/2014/main" id="{50DA1F7F-FC04-32B6-4E31-29B864587A68}"/>
                  </a:ext>
                </a:extLst>
              </p:cNvPr>
              <p:cNvGraphicFramePr>
                <a:graphicFrameLocks noGrp="1"/>
              </p:cNvGraphicFramePr>
              <p:nvPr>
                <p:extLst>
                  <p:ext uri="{D42A27DB-BD31-4B8C-83A1-F6EECF244321}">
                    <p14:modId xmlns:p14="http://schemas.microsoft.com/office/powerpoint/2010/main" val="1119299821"/>
                  </p:ext>
                </p:extLst>
              </p:nvPr>
            </p:nvGraphicFramePr>
            <p:xfrm>
              <a:off x="1397000" y="5442048"/>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accent5">
                                  <a:lumMod val="40000"/>
                                  <a:lumOff val="60000"/>
                                </a:schemeClr>
                              </a:solidFill>
                              <a:latin typeface="Times New Roman" panose="02020603050405020304" pitchFamily="18" charset="0"/>
                              <a:cs typeface="Times New Roman" panose="02020603050405020304" pitchFamily="18" charset="0"/>
                            </a:rPr>
                            <a:t>Noise:</a:t>
                          </a:r>
                          <a14:m>
                            <m:oMath xmlns:m="http://schemas.openxmlformats.org/officeDocument/2006/math">
                              <m:r>
                                <a:rPr lang="en-US" altLang="zh-CN" sz="1200" b="1" i="1" smtClean="0">
                                  <a:solidFill>
                                    <a:schemeClr val="accent5">
                                      <a:lumMod val="40000"/>
                                      <a:lumOff val="60000"/>
                                    </a:schemeClr>
                                  </a:solidFill>
                                  <a:latin typeface="Cambria Math" panose="02040503050406030204" pitchFamily="18" charset="0"/>
                                </a:rPr>
                                <m:t>𝟎</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𝟎𝟓</m:t>
                              </m:r>
                              <m:r>
                                <a:rPr lang="en-US" altLang="zh-CN" sz="1200" b="1" i="1" smtClean="0">
                                  <a:solidFill>
                                    <a:schemeClr val="accent5">
                                      <a:lumMod val="40000"/>
                                      <a:lumOff val="60000"/>
                                    </a:schemeClr>
                                  </a:solidFill>
                                  <a:latin typeface="Cambria Math" panose="02040503050406030204" pitchFamily="18" charset="0"/>
                                </a:rPr>
                                <m:t>𝝁</m:t>
                              </m:r>
                              <m:r>
                                <a:rPr lang="en-US" altLang="zh-CN" sz="1200" b="1" i="1" smtClean="0">
                                  <a:solidFill>
                                    <a:schemeClr val="accent5">
                                      <a:lumMod val="40000"/>
                                      <a:lumOff val="60000"/>
                                    </a:schemeClr>
                                  </a:solidFill>
                                  <a:latin typeface="Cambria Math" panose="02040503050406030204" pitchFamily="18" charset="0"/>
                                </a:rPr>
                                <m:t>𝑻</m:t>
                              </m:r>
                            </m:oMath>
                          </a14:m>
                          <a:endParaRPr lang="en-US" altLang="zh-CN" sz="1200" b="1" i="1" dirty="0">
                            <a:solidFill>
                              <a:schemeClr val="accent5">
                                <a:lumMod val="40000"/>
                                <a:lumOff val="60000"/>
                              </a:schemeClr>
                            </a:solidFill>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b="1" i="1" smtClean="0">
                                    <a:solidFill>
                                      <a:schemeClr val="accent5">
                                        <a:lumMod val="40000"/>
                                        <a:lumOff val="60000"/>
                                      </a:schemeClr>
                                    </a:solidFill>
                                    <a:latin typeface="Cambria Math" panose="02040503050406030204" pitchFamily="18" charset="0"/>
                                  </a:rPr>
                                  <m:t>𝒓</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𝟑𝟎</m:t>
                                </m:r>
                                <m:r>
                                  <a:rPr lang="en-US" altLang="zh-CN" sz="1200" b="1" i="1" smtClean="0">
                                    <a:solidFill>
                                      <a:schemeClr val="accent5">
                                        <a:lumMod val="40000"/>
                                        <a:lumOff val="60000"/>
                                      </a:schemeClr>
                                    </a:solidFill>
                                    <a:latin typeface="Cambria Math" panose="02040503050406030204" pitchFamily="18" charset="0"/>
                                  </a:rPr>
                                  <m:t>𝒎</m:t>
                                </m:r>
                              </m:oMath>
                            </m:oMathPara>
                          </a14:m>
                          <a:endParaRPr lang="zh-CN" altLang="en-US" sz="1200" dirty="0">
                            <a:solidFill>
                              <a:schemeClr val="accent5">
                                <a:lumMod val="40000"/>
                                <a:lumOff val="60000"/>
                              </a:schemeClr>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𝟏</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𝟐</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𝟑</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𝟒</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𝟓</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38%</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38%</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42%</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763388"/>
                      </a:ext>
                    </a:extLst>
                  </a:tr>
                </a:tbl>
              </a:graphicData>
            </a:graphic>
          </p:graphicFrame>
        </mc:Choice>
        <mc:Fallback>
          <p:graphicFrame>
            <p:nvGraphicFramePr>
              <p:cNvPr id="11" name="表格 10">
                <a:extLst>
                  <a:ext uri="{FF2B5EF4-FFF2-40B4-BE49-F238E27FC236}">
                    <a16:creationId xmlns:a16="http://schemas.microsoft.com/office/drawing/2014/main" id="{50DA1F7F-FC04-32B6-4E31-29B864587A68}"/>
                  </a:ext>
                </a:extLst>
              </p:cNvPr>
              <p:cNvGraphicFramePr>
                <a:graphicFrameLocks noGrp="1"/>
              </p:cNvGraphicFramePr>
              <p:nvPr>
                <p:extLst>
                  <p:ext uri="{D42A27DB-BD31-4B8C-83A1-F6EECF244321}">
                    <p14:modId xmlns:p14="http://schemas.microsoft.com/office/powerpoint/2010/main" val="1119299821"/>
                  </p:ext>
                </p:extLst>
              </p:nvPr>
            </p:nvGraphicFramePr>
            <p:xfrm>
              <a:off x="1397000" y="5442048"/>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532511">
                    <a:tc>
                      <a:txBody>
                        <a:bodyPr/>
                        <a:lstStyle/>
                        <a:p>
                          <a:endParaRPr lang="zh-CN"/>
                        </a:p>
                      </a:txBody>
                      <a:tcPr>
                        <a:blipFill>
                          <a:blip r:embed="rId6"/>
                          <a:stretch>
                            <a:fillRect l="-389" t="-1136" r="-501556" b="-71591"/>
                          </a:stretch>
                        </a:blipFill>
                      </a:tcPr>
                    </a:tc>
                    <a:tc>
                      <a:txBody>
                        <a:bodyPr/>
                        <a:lstStyle/>
                        <a:p>
                          <a:endParaRPr lang="zh-CN"/>
                        </a:p>
                      </a:txBody>
                      <a:tcPr>
                        <a:blipFill>
                          <a:blip r:embed="rId6"/>
                          <a:stretch>
                            <a:fillRect l="-100389" t="-1136" r="-401556" b="-71591"/>
                          </a:stretch>
                        </a:blipFill>
                      </a:tcPr>
                    </a:tc>
                    <a:tc>
                      <a:txBody>
                        <a:bodyPr/>
                        <a:lstStyle/>
                        <a:p>
                          <a:endParaRPr lang="zh-CN"/>
                        </a:p>
                      </a:txBody>
                      <a:tcPr>
                        <a:blipFill>
                          <a:blip r:embed="rId6"/>
                          <a:stretch>
                            <a:fillRect l="-200389" t="-1136" r="-301556" b="-71591"/>
                          </a:stretch>
                        </a:blipFill>
                      </a:tcPr>
                    </a:tc>
                    <a:tc>
                      <a:txBody>
                        <a:bodyPr/>
                        <a:lstStyle/>
                        <a:p>
                          <a:endParaRPr lang="zh-CN"/>
                        </a:p>
                      </a:txBody>
                      <a:tcPr>
                        <a:blipFill>
                          <a:blip r:embed="rId6"/>
                          <a:stretch>
                            <a:fillRect l="-300389" t="-1136" r="-201556" b="-71591"/>
                          </a:stretch>
                        </a:blipFill>
                      </a:tcPr>
                    </a:tc>
                    <a:tc>
                      <a:txBody>
                        <a:bodyPr/>
                        <a:lstStyle/>
                        <a:p>
                          <a:endParaRPr lang="zh-CN"/>
                        </a:p>
                      </a:txBody>
                      <a:tcPr>
                        <a:blipFill>
                          <a:blip r:embed="rId6"/>
                          <a:stretch>
                            <a:fillRect l="-400389" t="-1136" r="-101556" b="-71591"/>
                          </a:stretch>
                        </a:blipFill>
                      </a:tcPr>
                    </a:tc>
                    <a:tc>
                      <a:txBody>
                        <a:bodyPr/>
                        <a:lstStyle/>
                        <a:p>
                          <a:endParaRPr lang="zh-CN"/>
                        </a:p>
                      </a:txBody>
                      <a:tcPr>
                        <a:blipFill>
                          <a:blip r:embed="rId6"/>
                          <a:stretch>
                            <a:fillRect l="-500389" t="-1136" r="-1556" b="-71591"/>
                          </a:stretch>
                        </a:blipFill>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6"/>
                          <a:stretch>
                            <a:fillRect l="-100389" t="-145902" r="-401556" b="-3279"/>
                          </a:stretch>
                        </a:blipFill>
                      </a:tcPr>
                    </a:tc>
                    <a:tc>
                      <a:txBody>
                        <a:bodyPr/>
                        <a:lstStyle/>
                        <a:p>
                          <a:endParaRPr lang="zh-CN"/>
                        </a:p>
                      </a:txBody>
                      <a:tcPr>
                        <a:blipFill>
                          <a:blip r:embed="rId6"/>
                          <a:stretch>
                            <a:fillRect l="-200389" t="-145902" r="-301556" b="-3279"/>
                          </a:stretch>
                        </a:blipFill>
                      </a:tcPr>
                    </a:tc>
                    <a:tc>
                      <a:txBody>
                        <a:bodyPr/>
                        <a:lstStyle/>
                        <a:p>
                          <a:endParaRPr lang="zh-CN"/>
                        </a:p>
                      </a:txBody>
                      <a:tcPr>
                        <a:blipFill>
                          <a:blip r:embed="rId6"/>
                          <a:stretch>
                            <a:fillRect l="-300389" t="-145902" r="-201556" b="-3279"/>
                          </a:stretch>
                        </a:blipFill>
                      </a:tcPr>
                    </a:tc>
                    <a:tc>
                      <a:txBody>
                        <a:bodyPr/>
                        <a:lstStyle/>
                        <a:p>
                          <a:endParaRPr lang="zh-CN"/>
                        </a:p>
                      </a:txBody>
                      <a:tcPr>
                        <a:blipFill>
                          <a:blip r:embed="rId6"/>
                          <a:stretch>
                            <a:fillRect l="-400389" t="-145902" r="-101556" b="-3279"/>
                          </a:stretch>
                        </a:blipFill>
                      </a:tcPr>
                    </a:tc>
                    <a:tc>
                      <a:txBody>
                        <a:bodyPr/>
                        <a:lstStyle/>
                        <a:p>
                          <a:endParaRPr lang="zh-CN"/>
                        </a:p>
                      </a:txBody>
                      <a:tcPr>
                        <a:blipFill>
                          <a:blip r:embed="rId6"/>
                          <a:stretch>
                            <a:fillRect l="-500389" t="-145902" r="-1556" b="-3279"/>
                          </a:stretch>
                        </a:blipFill>
                      </a:tcPr>
                    </a:tc>
                    <a:extLst>
                      <a:ext uri="{0D108BD9-81ED-4DB2-BD59-A6C34878D82A}">
                        <a16:rowId xmlns:a16="http://schemas.microsoft.com/office/drawing/2014/main" val="15763388"/>
                      </a:ext>
                    </a:extLst>
                  </a:tr>
                </a:tbl>
              </a:graphicData>
            </a:graphic>
          </p:graphicFrame>
        </mc:Fallback>
      </mc:AlternateContent>
    </p:spTree>
    <p:extLst>
      <p:ext uri="{BB962C8B-B14F-4D97-AF65-F5344CB8AC3E}">
        <p14:creationId xmlns:p14="http://schemas.microsoft.com/office/powerpoint/2010/main" val="3335359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Motivation</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pic>
        <p:nvPicPr>
          <p:cNvPr id="8" name="图片 7">
            <a:extLst>
              <a:ext uri="{FF2B5EF4-FFF2-40B4-BE49-F238E27FC236}">
                <a16:creationId xmlns:a16="http://schemas.microsoft.com/office/drawing/2014/main" id="{C2FF1586-8F57-8E7C-3174-D02604B72E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5053" y="1173051"/>
            <a:ext cx="8561892" cy="4800559"/>
          </a:xfrm>
          <a:prstGeom prst="rect">
            <a:avLst/>
          </a:prstGeom>
        </p:spPr>
      </p:pic>
      <p:sp>
        <p:nvSpPr>
          <p:cNvPr id="9" name="矩形: 圆角 8">
            <a:extLst>
              <a:ext uri="{FF2B5EF4-FFF2-40B4-BE49-F238E27FC236}">
                <a16:creationId xmlns:a16="http://schemas.microsoft.com/office/drawing/2014/main" id="{DF6E897A-0FBF-8C67-DC5F-2B1702393627}"/>
              </a:ext>
            </a:extLst>
          </p:cNvPr>
          <p:cNvSpPr/>
          <p:nvPr/>
        </p:nvSpPr>
        <p:spPr>
          <a:xfrm>
            <a:off x="2895974" y="5486983"/>
            <a:ext cx="6253070" cy="338997"/>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箭头连接符 10">
            <a:extLst>
              <a:ext uri="{FF2B5EF4-FFF2-40B4-BE49-F238E27FC236}">
                <a16:creationId xmlns:a16="http://schemas.microsoft.com/office/drawing/2014/main" id="{0B9205E4-1F95-C8F8-9838-A78E365C42DB}"/>
              </a:ext>
            </a:extLst>
          </p:cNvPr>
          <p:cNvCxnSpPr>
            <a:cxnSpLocks/>
          </p:cNvCxnSpPr>
          <p:nvPr/>
        </p:nvCxnSpPr>
        <p:spPr>
          <a:xfrm>
            <a:off x="6022509" y="5463344"/>
            <a:ext cx="80682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612200F6-1AEE-A09D-4494-079F7DF8CA15}"/>
              </a:ext>
            </a:extLst>
          </p:cNvPr>
          <p:cNvCxnSpPr>
            <a:cxnSpLocks/>
          </p:cNvCxnSpPr>
          <p:nvPr/>
        </p:nvCxnSpPr>
        <p:spPr>
          <a:xfrm flipV="1">
            <a:off x="6022509" y="4701344"/>
            <a:ext cx="0" cy="762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1F3E3DF6-BC4F-C338-94BA-84EA1778D636}"/>
              </a:ext>
            </a:extLst>
          </p:cNvPr>
          <p:cNvSpPr/>
          <p:nvPr/>
        </p:nvSpPr>
        <p:spPr>
          <a:xfrm>
            <a:off x="5829248" y="5427410"/>
            <a:ext cx="228600" cy="2286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B2D7A03A-91EA-F37D-A91E-C19102CAA29C}"/>
              </a:ext>
            </a:extLst>
          </p:cNvPr>
          <p:cNvCxnSpPr>
            <a:cxnSpLocks/>
            <a:stCxn id="21" idx="1"/>
            <a:endCxn id="21" idx="5"/>
          </p:cNvCxnSpPr>
          <p:nvPr/>
        </p:nvCxnSpPr>
        <p:spPr>
          <a:xfrm>
            <a:off x="5862726" y="5460888"/>
            <a:ext cx="161644" cy="1616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712452D-BC59-19D0-CAB8-1DC7A2369EA9}"/>
              </a:ext>
            </a:extLst>
          </p:cNvPr>
          <p:cNvCxnSpPr>
            <a:cxnSpLocks/>
            <a:stCxn id="21" idx="7"/>
            <a:endCxn id="21" idx="3"/>
          </p:cNvCxnSpPr>
          <p:nvPr/>
        </p:nvCxnSpPr>
        <p:spPr>
          <a:xfrm flipH="1">
            <a:off x="5862726" y="5460888"/>
            <a:ext cx="161644" cy="1616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文本框 28">
                <a:extLst>
                  <a:ext uri="{FF2B5EF4-FFF2-40B4-BE49-F238E27FC236}">
                    <a16:creationId xmlns:a16="http://schemas.microsoft.com/office/drawing/2014/main" id="{D734D7A0-2C47-6BC5-4FA7-B8CB7161B347}"/>
                  </a:ext>
                </a:extLst>
              </p:cNvPr>
              <p:cNvSpPr txBox="1"/>
              <p:nvPr/>
            </p:nvSpPr>
            <p:spPr>
              <a:xfrm>
                <a:off x="6532510" y="5318440"/>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FF0000"/>
                          </a:solidFill>
                          <a:latin typeface="Cambria Math" panose="02040503050406030204" pitchFamily="18" charset="0"/>
                        </a:rPr>
                        <m:t>𝒙</m:t>
                      </m:r>
                    </m:oMath>
                  </m:oMathPara>
                </a14:m>
                <a:endParaRPr lang="zh-CN" altLang="en-US" b="1" dirty="0">
                  <a:solidFill>
                    <a:srgbClr val="FF0000"/>
                  </a:solidFill>
                </a:endParaRPr>
              </a:p>
            </p:txBody>
          </p:sp>
        </mc:Choice>
        <mc:Fallback>
          <p:sp>
            <p:nvSpPr>
              <p:cNvPr id="29" name="文本框 28">
                <a:extLst>
                  <a:ext uri="{FF2B5EF4-FFF2-40B4-BE49-F238E27FC236}">
                    <a16:creationId xmlns:a16="http://schemas.microsoft.com/office/drawing/2014/main" id="{D734D7A0-2C47-6BC5-4FA7-B8CB7161B347}"/>
                  </a:ext>
                </a:extLst>
              </p:cNvPr>
              <p:cNvSpPr txBox="1">
                <a:spLocks noRot="1" noChangeAspect="1" noMove="1" noResize="1" noEditPoints="1" noAdjustHandles="1" noChangeArrowheads="1" noChangeShapeType="1" noTextEdit="1"/>
              </p:cNvSpPr>
              <p:nvPr/>
            </p:nvSpPr>
            <p:spPr>
              <a:xfrm>
                <a:off x="6532510" y="5318440"/>
                <a:ext cx="914400" cy="4616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本框 31">
                <a:extLst>
                  <a:ext uri="{FF2B5EF4-FFF2-40B4-BE49-F238E27FC236}">
                    <a16:creationId xmlns:a16="http://schemas.microsoft.com/office/drawing/2014/main" id="{0A1D9CD0-2549-6C39-912D-6BBC766DC955}"/>
                  </a:ext>
                </a:extLst>
              </p:cNvPr>
              <p:cNvSpPr txBox="1"/>
              <p:nvPr/>
            </p:nvSpPr>
            <p:spPr>
              <a:xfrm>
                <a:off x="5175611" y="5270617"/>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FF0000"/>
                          </a:solidFill>
                          <a:latin typeface="Cambria Math" panose="02040503050406030204" pitchFamily="18" charset="0"/>
                        </a:rPr>
                        <m:t>𝒚</m:t>
                      </m:r>
                    </m:oMath>
                  </m:oMathPara>
                </a14:m>
                <a:endParaRPr lang="zh-CN" altLang="en-US" b="1" dirty="0">
                  <a:solidFill>
                    <a:srgbClr val="FF0000"/>
                  </a:solidFill>
                </a:endParaRPr>
              </a:p>
            </p:txBody>
          </p:sp>
        </mc:Choice>
        <mc:Fallback>
          <p:sp>
            <p:nvSpPr>
              <p:cNvPr id="32" name="文本框 31">
                <a:extLst>
                  <a:ext uri="{FF2B5EF4-FFF2-40B4-BE49-F238E27FC236}">
                    <a16:creationId xmlns:a16="http://schemas.microsoft.com/office/drawing/2014/main" id="{0A1D9CD0-2549-6C39-912D-6BBC766DC955}"/>
                  </a:ext>
                </a:extLst>
              </p:cNvPr>
              <p:cNvSpPr txBox="1">
                <a:spLocks noRot="1" noChangeAspect="1" noMove="1" noResize="1" noEditPoints="1" noAdjustHandles="1" noChangeArrowheads="1" noChangeShapeType="1" noTextEdit="1"/>
              </p:cNvSpPr>
              <p:nvPr/>
            </p:nvSpPr>
            <p:spPr>
              <a:xfrm>
                <a:off x="5175611" y="5270617"/>
                <a:ext cx="914400" cy="461665"/>
              </a:xfrm>
              <a:prstGeom prst="rect">
                <a:avLst/>
              </a:prstGeom>
              <a:blipFill>
                <a:blip r:embed="rId5"/>
                <a:stretch>
                  <a:fillRect b="-14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文本框 32">
                <a:extLst>
                  <a:ext uri="{FF2B5EF4-FFF2-40B4-BE49-F238E27FC236}">
                    <a16:creationId xmlns:a16="http://schemas.microsoft.com/office/drawing/2014/main" id="{6B0559C2-B9BC-333D-1725-9F8937833AC6}"/>
                  </a:ext>
                </a:extLst>
              </p:cNvPr>
              <p:cNvSpPr txBox="1"/>
              <p:nvPr/>
            </p:nvSpPr>
            <p:spPr>
              <a:xfrm>
                <a:off x="5305329" y="4432406"/>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FF0000"/>
                          </a:solidFill>
                          <a:latin typeface="Cambria Math" panose="02040503050406030204" pitchFamily="18" charset="0"/>
                        </a:rPr>
                        <m:t>𝒛</m:t>
                      </m:r>
                    </m:oMath>
                  </m:oMathPara>
                </a14:m>
                <a:endParaRPr lang="zh-CN" altLang="en-US" sz="2400" b="1" dirty="0">
                  <a:solidFill>
                    <a:srgbClr val="FF0000"/>
                  </a:solidFill>
                </a:endParaRPr>
              </a:p>
            </p:txBody>
          </p:sp>
        </mc:Choice>
        <mc:Fallback>
          <p:sp>
            <p:nvSpPr>
              <p:cNvPr id="33" name="文本框 32">
                <a:extLst>
                  <a:ext uri="{FF2B5EF4-FFF2-40B4-BE49-F238E27FC236}">
                    <a16:creationId xmlns:a16="http://schemas.microsoft.com/office/drawing/2014/main" id="{6B0559C2-B9BC-333D-1725-9F8937833AC6}"/>
                  </a:ext>
                </a:extLst>
              </p:cNvPr>
              <p:cNvSpPr txBox="1">
                <a:spLocks noRot="1" noChangeAspect="1" noMove="1" noResize="1" noEditPoints="1" noAdjustHandles="1" noChangeArrowheads="1" noChangeShapeType="1" noTextEdit="1"/>
              </p:cNvSpPr>
              <p:nvPr/>
            </p:nvSpPr>
            <p:spPr>
              <a:xfrm>
                <a:off x="5305329" y="4432406"/>
                <a:ext cx="914400" cy="46166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58542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Noise-free simulated convergence test – settings </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7E39FBBC-1EC4-C3F1-E3CF-DA3472F5FF59}"/>
                  </a:ext>
                </a:extLst>
              </p:cNvPr>
              <p:cNvSpPr txBox="1">
                <a:spLocks/>
              </p:cNvSpPr>
              <p:nvPr/>
            </p:nvSpPr>
            <p:spPr>
              <a:xfrm>
                <a:off x="884237" y="15652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latin typeface="Arial"/>
                  </a:rPr>
                  <a:t>4 sensors put on a circle of different radii,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0.05, 0.1, 0.2, 0.3, 1</m:t>
                        </m:r>
                      </m:e>
                    </m:d>
                    <m:r>
                      <a:rPr lang="en-US" altLang="zh-CN" b="0" i="1" smtClean="0">
                        <a:latin typeface="Cambria Math" panose="02040503050406030204" pitchFamily="18" charset="0"/>
                      </a:rPr>
                      <m:t>𝑚</m:t>
                    </m:r>
                  </m:oMath>
                </a14:m>
                <a:r>
                  <a:rPr lang="de-DE" altLang="zh-CN" dirty="0">
                    <a:latin typeface="Arial"/>
                  </a:rPr>
                  <a:t>.</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effectLst/>
                    <a:uLnTx/>
                    <a:uFillTx/>
                    <a:latin typeface="Arial"/>
                    <a:ea typeface="+mn-ea"/>
                    <a:cs typeface="+mn-cs"/>
                  </a:rPr>
                  <a:t>Simulated magnetic field measurement is computed from the dipole model.</a:t>
                </a:r>
              </a:p>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Choice>
        <mc:Fallback xmlns="">
          <p:sp>
            <p:nvSpPr>
              <p:cNvPr id="3" name="Inhaltsplatzhalter 2">
                <a:extLst>
                  <a:ext uri="{FF2B5EF4-FFF2-40B4-BE49-F238E27FC236}">
                    <a16:creationId xmlns:a16="http://schemas.microsoft.com/office/drawing/2014/main" id="{7E39FBBC-1EC4-C3F1-E3CF-DA3472F5FF59}"/>
                  </a:ext>
                </a:extLst>
              </p:cNvPr>
              <p:cNvSpPr txBox="1">
                <a:spLocks noRot="1" noChangeAspect="1" noMove="1" noResize="1" noEditPoints="1" noAdjustHandles="1" noChangeArrowheads="1" noChangeShapeType="1" noTextEdit="1"/>
              </p:cNvSpPr>
              <p:nvPr/>
            </p:nvSpPr>
            <p:spPr>
              <a:xfrm>
                <a:off x="884237" y="1565275"/>
                <a:ext cx="10728325" cy="4680000"/>
              </a:xfrm>
              <a:prstGeom prst="rect">
                <a:avLst/>
              </a:prstGeom>
              <a:blipFill>
                <a:blip r:embed="rId3"/>
                <a:stretch>
                  <a:fillRect l="-1193" t="-1695"/>
                </a:stretch>
              </a:blipFill>
            </p:spPr>
            <p:txBody>
              <a:bodyPr/>
              <a:lstStyle/>
              <a:p>
                <a:r>
                  <a:rPr lang="zh-CN" altLang="en-US">
                    <a:noFill/>
                  </a:rPr>
                  <a:t> </a:t>
                </a:r>
              </a:p>
            </p:txBody>
          </p:sp>
        </mc:Fallback>
      </mc:AlternateContent>
      <p:pic>
        <p:nvPicPr>
          <p:cNvPr id="8" name="图形 7">
            <a:extLst>
              <a:ext uri="{FF2B5EF4-FFF2-40B4-BE49-F238E27FC236}">
                <a16:creationId xmlns:a16="http://schemas.microsoft.com/office/drawing/2014/main" id="{0049A88A-7866-94C3-DBA0-6685F9437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27818" y="2046089"/>
            <a:ext cx="3687763" cy="2765822"/>
          </a:xfrm>
          <a:prstGeom prst="rect">
            <a:avLst/>
          </a:prstGeom>
        </p:spPr>
      </p:pic>
      <p:sp>
        <p:nvSpPr>
          <p:cNvPr id="9" name="矩形 8">
            <a:extLst>
              <a:ext uri="{FF2B5EF4-FFF2-40B4-BE49-F238E27FC236}">
                <a16:creationId xmlns:a16="http://schemas.microsoft.com/office/drawing/2014/main" id="{EE1CCD61-EB8B-7FE6-54A1-6542E6141AA2}"/>
              </a:ext>
            </a:extLst>
          </p:cNvPr>
          <p:cNvSpPr/>
          <p:nvPr/>
        </p:nvSpPr>
        <p:spPr>
          <a:xfrm>
            <a:off x="4724400" y="297180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0FB74ED4-D616-F4EF-A1B0-85D4E581C523}"/>
              </a:ext>
            </a:extLst>
          </p:cNvPr>
          <p:cNvSpPr/>
          <p:nvPr/>
        </p:nvSpPr>
        <p:spPr>
          <a:xfrm>
            <a:off x="5105400" y="236220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29F0DED-C044-DDB9-771A-37AF9531E8A4}"/>
              </a:ext>
            </a:extLst>
          </p:cNvPr>
          <p:cNvSpPr/>
          <p:nvPr/>
        </p:nvSpPr>
        <p:spPr>
          <a:xfrm>
            <a:off x="6019799" y="334560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02FB8D9-D53F-C583-A462-7ED095446A3B}"/>
              </a:ext>
            </a:extLst>
          </p:cNvPr>
          <p:cNvSpPr/>
          <p:nvPr/>
        </p:nvSpPr>
        <p:spPr>
          <a:xfrm>
            <a:off x="7086600" y="426720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8CEB243F-0F57-20C5-629C-801C2C131BB1}"/>
              </a:ext>
            </a:extLst>
          </p:cNvPr>
          <p:cNvSpPr/>
          <p:nvPr/>
        </p:nvSpPr>
        <p:spPr>
          <a:xfrm>
            <a:off x="5790748" y="442215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3D137FC-DDD1-ED9A-B5AB-D48C2C0EAC8A}"/>
                  </a:ext>
                </a:extLst>
              </p:cNvPr>
              <p:cNvSpPr txBox="1"/>
              <p:nvPr/>
            </p:nvSpPr>
            <p:spPr>
              <a:xfrm>
                <a:off x="4847856" y="2893351"/>
                <a:ext cx="92384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𝑟</m:t>
                      </m:r>
                      <m:r>
                        <a:rPr lang="en-US" altLang="zh-CN" sz="1200" b="0" i="1" smtClean="0">
                          <a:latin typeface="Cambria Math" panose="02040503050406030204" pitchFamily="18" charset="0"/>
                        </a:rPr>
                        <m:t>=0.05</m:t>
                      </m:r>
                      <m:r>
                        <a:rPr lang="en-US" altLang="zh-CN" sz="1200" b="0" i="1" smtClean="0">
                          <a:latin typeface="Cambria Math" panose="02040503050406030204" pitchFamily="18" charset="0"/>
                        </a:rPr>
                        <m:t>𝑚</m:t>
                      </m:r>
                    </m:oMath>
                  </m:oMathPara>
                </a14:m>
                <a:endParaRPr lang="zh-CN" altLang="en-US" dirty="0"/>
              </a:p>
            </p:txBody>
          </p:sp>
        </mc:Choice>
        <mc:Fallback xmlns="">
          <p:sp>
            <p:nvSpPr>
              <p:cNvPr id="14" name="文本框 13">
                <a:extLst>
                  <a:ext uri="{FF2B5EF4-FFF2-40B4-BE49-F238E27FC236}">
                    <a16:creationId xmlns:a16="http://schemas.microsoft.com/office/drawing/2014/main" id="{93D137FC-DDD1-ED9A-B5AB-D48C2C0EAC8A}"/>
                  </a:ext>
                </a:extLst>
              </p:cNvPr>
              <p:cNvSpPr txBox="1">
                <a:spLocks noRot="1" noChangeAspect="1" noMove="1" noResize="1" noEditPoints="1" noAdjustHandles="1" noChangeArrowheads="1" noChangeShapeType="1" noTextEdit="1"/>
              </p:cNvSpPr>
              <p:nvPr/>
            </p:nvSpPr>
            <p:spPr>
              <a:xfrm>
                <a:off x="4847856" y="2893351"/>
                <a:ext cx="923843" cy="27699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94273DD-A101-F837-5620-D83EDDC07BE3}"/>
                  </a:ext>
                </a:extLst>
              </p:cNvPr>
              <p:cNvSpPr txBox="1"/>
              <p:nvPr/>
            </p:nvSpPr>
            <p:spPr>
              <a:xfrm>
                <a:off x="5266504" y="2223700"/>
                <a:ext cx="83888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𝑟</m:t>
                      </m:r>
                      <m:r>
                        <a:rPr lang="en-US" altLang="zh-CN" sz="1200" b="0" i="1" smtClean="0">
                          <a:latin typeface="Cambria Math" panose="02040503050406030204" pitchFamily="18" charset="0"/>
                        </a:rPr>
                        <m:t>=0.1</m:t>
                      </m:r>
                      <m:r>
                        <a:rPr lang="en-US" altLang="zh-CN" sz="1200" b="0" i="1" smtClean="0">
                          <a:latin typeface="Cambria Math" panose="02040503050406030204" pitchFamily="18" charset="0"/>
                        </a:rPr>
                        <m:t>𝑚</m:t>
                      </m:r>
                    </m:oMath>
                  </m:oMathPara>
                </a14:m>
                <a:endParaRPr lang="zh-CN" altLang="en-US" dirty="0"/>
              </a:p>
            </p:txBody>
          </p:sp>
        </mc:Choice>
        <mc:Fallback xmlns="">
          <p:sp>
            <p:nvSpPr>
              <p:cNvPr id="15" name="文本框 14">
                <a:extLst>
                  <a:ext uri="{FF2B5EF4-FFF2-40B4-BE49-F238E27FC236}">
                    <a16:creationId xmlns:a16="http://schemas.microsoft.com/office/drawing/2014/main" id="{294273DD-A101-F837-5620-D83EDDC07BE3}"/>
                  </a:ext>
                </a:extLst>
              </p:cNvPr>
              <p:cNvSpPr txBox="1">
                <a:spLocks noRot="1" noChangeAspect="1" noMove="1" noResize="1" noEditPoints="1" noAdjustHandles="1" noChangeArrowheads="1" noChangeShapeType="1" noTextEdit="1"/>
              </p:cNvSpPr>
              <p:nvPr/>
            </p:nvSpPr>
            <p:spPr>
              <a:xfrm>
                <a:off x="5266504" y="2223700"/>
                <a:ext cx="838884" cy="27699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31EF8906-1111-ACCD-E1C2-8F16CFBF50A2}"/>
                  </a:ext>
                </a:extLst>
              </p:cNvPr>
              <p:cNvSpPr txBox="1"/>
              <p:nvPr/>
            </p:nvSpPr>
            <p:spPr>
              <a:xfrm>
                <a:off x="6247717" y="3290500"/>
                <a:ext cx="83888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𝑟</m:t>
                      </m:r>
                      <m:r>
                        <a:rPr lang="en-US" altLang="zh-CN" sz="1200" b="0" i="1" smtClean="0">
                          <a:latin typeface="Cambria Math" panose="02040503050406030204" pitchFamily="18" charset="0"/>
                        </a:rPr>
                        <m:t>=0.2</m:t>
                      </m:r>
                      <m:r>
                        <a:rPr lang="en-US" altLang="zh-CN" sz="1200" b="0" i="1" smtClean="0">
                          <a:latin typeface="Cambria Math" panose="02040503050406030204" pitchFamily="18" charset="0"/>
                        </a:rPr>
                        <m:t>𝑚</m:t>
                      </m:r>
                    </m:oMath>
                  </m:oMathPara>
                </a14:m>
                <a:endParaRPr lang="zh-CN" altLang="en-US" dirty="0"/>
              </a:p>
            </p:txBody>
          </p:sp>
        </mc:Choice>
        <mc:Fallback xmlns="">
          <p:sp>
            <p:nvSpPr>
              <p:cNvPr id="16" name="文本框 15">
                <a:extLst>
                  <a:ext uri="{FF2B5EF4-FFF2-40B4-BE49-F238E27FC236}">
                    <a16:creationId xmlns:a16="http://schemas.microsoft.com/office/drawing/2014/main" id="{31EF8906-1111-ACCD-E1C2-8F16CFBF50A2}"/>
                  </a:ext>
                </a:extLst>
              </p:cNvPr>
              <p:cNvSpPr txBox="1">
                <a:spLocks noRot="1" noChangeAspect="1" noMove="1" noResize="1" noEditPoints="1" noAdjustHandles="1" noChangeArrowheads="1" noChangeShapeType="1" noTextEdit="1"/>
              </p:cNvSpPr>
              <p:nvPr/>
            </p:nvSpPr>
            <p:spPr>
              <a:xfrm>
                <a:off x="6247717" y="3290500"/>
                <a:ext cx="838883" cy="27699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DCF1442-2EDD-FBA7-D64D-F30622EC5955}"/>
                  </a:ext>
                </a:extLst>
              </p:cNvPr>
              <p:cNvSpPr txBox="1"/>
              <p:nvPr/>
            </p:nvSpPr>
            <p:spPr>
              <a:xfrm>
                <a:off x="7239000" y="4212100"/>
                <a:ext cx="83888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𝑟</m:t>
                      </m:r>
                      <m:r>
                        <a:rPr lang="en-US" altLang="zh-CN" sz="1200" b="0" i="1" smtClean="0">
                          <a:latin typeface="Cambria Math" panose="02040503050406030204" pitchFamily="18" charset="0"/>
                        </a:rPr>
                        <m:t>=0.3</m:t>
                      </m:r>
                      <m:r>
                        <a:rPr lang="en-US" altLang="zh-CN" sz="1200" b="0" i="1" smtClean="0">
                          <a:latin typeface="Cambria Math" panose="02040503050406030204" pitchFamily="18" charset="0"/>
                        </a:rPr>
                        <m:t>𝑚</m:t>
                      </m:r>
                    </m:oMath>
                  </m:oMathPara>
                </a14:m>
                <a:endParaRPr lang="zh-CN" altLang="en-US" dirty="0"/>
              </a:p>
            </p:txBody>
          </p:sp>
        </mc:Choice>
        <mc:Fallback xmlns="">
          <p:sp>
            <p:nvSpPr>
              <p:cNvPr id="17" name="文本框 16">
                <a:extLst>
                  <a:ext uri="{FF2B5EF4-FFF2-40B4-BE49-F238E27FC236}">
                    <a16:creationId xmlns:a16="http://schemas.microsoft.com/office/drawing/2014/main" id="{CDCF1442-2EDD-FBA7-D64D-F30622EC5955}"/>
                  </a:ext>
                </a:extLst>
              </p:cNvPr>
              <p:cNvSpPr txBox="1">
                <a:spLocks noRot="1" noChangeAspect="1" noMove="1" noResize="1" noEditPoints="1" noAdjustHandles="1" noChangeArrowheads="1" noChangeShapeType="1" noTextEdit="1"/>
              </p:cNvSpPr>
              <p:nvPr/>
            </p:nvSpPr>
            <p:spPr>
              <a:xfrm>
                <a:off x="7239000" y="4212100"/>
                <a:ext cx="838884" cy="27699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59CAE3D4-A42A-C3C6-9C89-8297A178B634}"/>
                  </a:ext>
                </a:extLst>
              </p:cNvPr>
              <p:cNvSpPr txBox="1"/>
              <p:nvPr/>
            </p:nvSpPr>
            <p:spPr>
              <a:xfrm>
                <a:off x="5087934" y="4237500"/>
                <a:ext cx="72186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𝑟</m:t>
                      </m:r>
                      <m:r>
                        <a:rPr lang="en-US" altLang="zh-CN" sz="1200" b="0" i="1" smtClean="0">
                          <a:latin typeface="Cambria Math" panose="02040503050406030204" pitchFamily="18" charset="0"/>
                        </a:rPr>
                        <m:t>=1</m:t>
                      </m:r>
                      <m:r>
                        <a:rPr lang="en-US" altLang="zh-CN" sz="1200" b="0" i="1" smtClean="0">
                          <a:latin typeface="Cambria Math" panose="02040503050406030204" pitchFamily="18" charset="0"/>
                        </a:rPr>
                        <m:t>𝑚</m:t>
                      </m:r>
                    </m:oMath>
                  </m:oMathPara>
                </a14:m>
                <a:endParaRPr lang="zh-CN" altLang="en-US" dirty="0"/>
              </a:p>
            </p:txBody>
          </p:sp>
        </mc:Choice>
        <mc:Fallback xmlns="">
          <p:sp>
            <p:nvSpPr>
              <p:cNvPr id="18" name="文本框 17">
                <a:extLst>
                  <a:ext uri="{FF2B5EF4-FFF2-40B4-BE49-F238E27FC236}">
                    <a16:creationId xmlns:a16="http://schemas.microsoft.com/office/drawing/2014/main" id="{59CAE3D4-A42A-C3C6-9C89-8297A178B634}"/>
                  </a:ext>
                </a:extLst>
              </p:cNvPr>
              <p:cNvSpPr txBox="1">
                <a:spLocks noRot="1" noChangeAspect="1" noMove="1" noResize="1" noEditPoints="1" noAdjustHandles="1" noChangeArrowheads="1" noChangeShapeType="1" noTextEdit="1"/>
              </p:cNvSpPr>
              <p:nvPr/>
            </p:nvSpPr>
            <p:spPr>
              <a:xfrm>
                <a:off x="5087934" y="4237500"/>
                <a:ext cx="721864" cy="276999"/>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85159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Simulated convergence test with noise – settings</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mc:Choice xmlns:a14="http://schemas.microsoft.com/office/drawing/2010/main" Requires="a14">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1000"/>
                  </a:spcBef>
                  <a:spcAft>
                    <a:spcPts val="0"/>
                  </a:spcAft>
                  <a:buClrTx/>
                  <a:buSzTx/>
                  <a:buFont typeface="+mj-lt"/>
                  <a:buAutoNum type="arabicPeriod" startAt="3"/>
                  <a:tabLst/>
                  <a:defRPr/>
                </a:pPr>
                <a:r>
                  <a:rPr lang="en-US" altLang="zh-CN" dirty="0">
                    <a:latin typeface="Arial"/>
                  </a:rPr>
                  <a:t>5250 configurations are considered: 210 positions, 25 orientations at each positions.</a:t>
                </a: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startAt="3"/>
                  <a:tabLst/>
                  <a:defRPr/>
                </a:pP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startAt="3"/>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startAt="3"/>
                  <a:tabLst/>
                  <a:defRPr/>
                </a:pP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startAt="3"/>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startAt="3"/>
                  <a:tabLst/>
                  <a:defRPr/>
                </a:pP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startAt="3"/>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R="0" lvl="0" algn="l" defTabSz="914400" rtl="0" eaLnBrk="1" fontAlgn="auto" latinLnBrk="0" hangingPunct="1">
                  <a:lnSpc>
                    <a:spcPct val="100000"/>
                  </a:lnSpc>
                  <a:spcBef>
                    <a:spcPts val="1000"/>
                  </a:spcBef>
                  <a:spcAft>
                    <a:spcPts val="0"/>
                  </a:spcAft>
                  <a:buClrTx/>
                  <a:buSzTx/>
                  <a:buFont typeface="+mj-lt"/>
                  <a:buAutoNum type="arabicPeriod" startAt="4"/>
                  <a:tabLst/>
                  <a:defRPr/>
                </a:pPr>
                <a14:m>
                  <m:oMath xmlns:m="http://schemas.openxmlformats.org/officeDocument/2006/math">
                    <m:sSub>
                      <m:sSubPr>
                        <m:ctrlPr>
                          <a:rPr kumimoji="0" lang="en-US" altLang="zh-CN" sz="1800" b="0" i="1" u="none" strike="noStrike" kern="1200" cap="none" spc="0" normalizeH="0" baseline="0" noProof="0" dirty="0" smtClean="0">
                            <a:ln>
                              <a:noFill/>
                            </a:ln>
                            <a:effectLst/>
                            <a:uLnTx/>
                            <a:uFillTx/>
                            <a:latin typeface="Cambria Math" panose="02040503050406030204" pitchFamily="18" charset="0"/>
                            <a:ea typeface="+mn-ea"/>
                            <a:cs typeface="+mn-cs"/>
                          </a:rPr>
                        </m:ctrlPr>
                      </m:sSubPr>
                      <m:e>
                        <m:r>
                          <a:rPr kumimoji="0" lang="en-US" altLang="zh-CN" sz="1800" b="0" i="1" u="none" strike="noStrike" kern="1200" cap="none" spc="0" normalizeH="0" baseline="0" noProof="0" dirty="0" smtClean="0">
                            <a:ln>
                              <a:noFill/>
                            </a:ln>
                            <a:effectLst/>
                            <a:uLnTx/>
                            <a:uFillTx/>
                            <a:latin typeface="Cambria Math" panose="02040503050406030204" pitchFamily="18" charset="0"/>
                            <a:ea typeface="+mn-ea"/>
                            <a:cs typeface="+mn-cs"/>
                          </a:rPr>
                          <m:t>𝑝</m:t>
                        </m:r>
                      </m:e>
                      <m:sub>
                        <m:r>
                          <a:rPr kumimoji="0" lang="en-US" altLang="zh-CN" sz="1800" b="0" i="1" u="none" strike="noStrike" kern="1200" cap="none" spc="0" normalizeH="0" baseline="0" noProof="0" dirty="0" smtClean="0">
                            <a:ln>
                              <a:noFill/>
                            </a:ln>
                            <a:effectLst/>
                            <a:uLnTx/>
                            <a:uFillTx/>
                            <a:latin typeface="Cambria Math" panose="02040503050406030204" pitchFamily="18" charset="0"/>
                            <a:ea typeface="+mn-ea"/>
                            <a:cs typeface="+mn-cs"/>
                          </a:rPr>
                          <m:t>0</m:t>
                        </m:r>
                      </m:sub>
                    </m:sSub>
                    <m:r>
                      <a:rPr kumimoji="0" lang="en-US" altLang="zh-CN" sz="1800" b="0" i="1" u="none" strike="noStrike" kern="1200" cap="none" spc="0" normalizeH="0" baseline="0" noProof="0" dirty="0" smtClean="0">
                        <a:ln>
                          <a:noFill/>
                        </a:ln>
                        <a:effectLst/>
                        <a:uLnTx/>
                        <a:uFillTx/>
                        <a:latin typeface="Cambria Math" panose="02040503050406030204" pitchFamily="18" charset="0"/>
                        <a:ea typeface="+mn-ea"/>
                        <a:cs typeface="+mn-cs"/>
                      </a:rPr>
                      <m:t>=</m:t>
                    </m:r>
                    <m:d>
                      <m:dPr>
                        <m:begChr m:val="["/>
                        <m:endChr m:val="]"/>
                        <m:ctrlPr>
                          <a:rPr kumimoji="0" lang="en-US" altLang="zh-CN" sz="1800" b="0" i="1" u="none" strike="noStrike" kern="1200" cap="none" spc="0" normalizeH="0" baseline="0" noProof="0" dirty="0" smtClean="0">
                            <a:ln>
                              <a:noFill/>
                            </a:ln>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dirty="0" smtClean="0">
                            <a:ln>
                              <a:noFill/>
                            </a:ln>
                            <a:effectLst/>
                            <a:uLnTx/>
                            <a:uFillTx/>
                            <a:latin typeface="Cambria Math" panose="02040503050406030204" pitchFamily="18" charset="0"/>
                            <a:ea typeface="+mn-ea"/>
                            <a:cs typeface="+mn-cs"/>
                          </a:rPr>
                          <m:t>0,0,0.15</m:t>
                        </m:r>
                      </m:e>
                    </m:d>
                  </m:oMath>
                </a14:m>
                <a:r>
                  <a:rPr kumimoji="0" lang="de-DE" altLang="zh-CN" sz="1800" b="0" i="0" u="none" strike="noStrike" kern="1200" cap="none" spc="0" normalizeH="0" baseline="0" noProof="0" dirty="0">
                    <a:ln>
                      <a:noFill/>
                    </a:ln>
                    <a:effectLst/>
                    <a:uLnTx/>
                    <a:uFillTx/>
                    <a:latin typeface="Arial"/>
                    <a:ea typeface="+mn-ea"/>
                    <a:cs typeface="+mn-cs"/>
                  </a:rPr>
                  <a:t>; </a:t>
                </a:r>
                <a:r>
                  <a:rPr lang="de-DE" altLang="zh-CN" dirty="0">
                    <a:latin typeface="Arial"/>
                  </a:rPr>
                  <a:t>The initial guess for the orientation is the center vector of the cone.</a:t>
                </a:r>
                <a:endParaRPr kumimoji="0" lang="de-DE" altLang="zh-CN" sz="1800" b="0" i="0" u="none" strike="noStrike" kern="1200" cap="none" spc="0" normalizeH="0" baseline="0" noProof="0" dirty="0">
                  <a:ln>
                    <a:noFill/>
                  </a:ln>
                  <a:effectLst/>
                  <a:uLnTx/>
                  <a:uFillTx/>
                  <a:latin typeface="Arial"/>
                  <a:ea typeface="+mn-ea"/>
                  <a:cs typeface="+mn-cs"/>
                </a:endParaRPr>
              </a:p>
              <a:p>
                <a:pPr lvl="0">
                  <a:buFont typeface="+mj-lt"/>
                  <a:buAutoNum type="arabicPeriod" startAt="4"/>
                </a:pPr>
                <a:r>
                  <a:rPr lang="en-US" altLang="zh-CN" dirty="0">
                    <a:latin typeface="Arial"/>
                  </a:rPr>
                  <a:t>We first examine if the convergence range is affected by </a:t>
                </a:r>
                <a14:m>
                  <m:oMath xmlns:m="http://schemas.openxmlformats.org/officeDocument/2006/math">
                    <m:sSub>
                      <m:sSub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sSubPr>
                      <m:e>
                        <m:r>
                          <m:rPr>
                            <m:sty m:val="p"/>
                          </m:rPr>
                          <a:rPr lang="en-US" altLang="zh-CN">
                            <a:latin typeface="Cambria Math" panose="02040503050406030204" pitchFamily="18" charset="0"/>
                          </a:rPr>
                          <m:t>min</m:t>
                        </m:r>
                      </m:e>
                      <m:sub>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r>
                          <a:rPr kumimoji="0" lang="zh-CN" altLang="en-US" sz="1800" b="0" i="1" u="none" strike="noStrike" kern="1200" cap="none" spc="0" normalizeH="0" baseline="0" noProof="0" smtClean="0">
                            <a:ln>
                              <a:noFill/>
                            </a:ln>
                            <a:effectLst/>
                            <a:uLnTx/>
                            <a:uFillTx/>
                            <a:latin typeface="Cambria Math" panose="02040503050406030204" pitchFamily="18" charset="0"/>
                          </a:rPr>
                          <m:t>𝒳</m:t>
                        </m:r>
                      </m:sub>
                    </m:sSub>
                    <m:f>
                      <m:f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1</m:t>
                        </m:r>
                      </m:num>
                      <m:den>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𝜅</m:t>
                        </m:r>
                      </m:den>
                    </m:f>
                    <m:d>
                      <m:d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e>
                    </m:d>
                  </m:oMath>
                </a14:m>
                <a:r>
                  <a:rPr kumimoji="0" lang="de-DE" altLang="zh-CN" sz="1800" b="0" i="0" u="none" strike="noStrike" kern="1200" cap="none" spc="0" normalizeH="0" baseline="0" noProof="0" dirty="0">
                    <a:ln>
                      <a:noFill/>
                    </a:ln>
                    <a:effectLst/>
                    <a:uLnTx/>
                    <a:uFillTx/>
                    <a:latin typeface="Arial"/>
                    <a:ea typeface="+mn-ea"/>
                    <a:cs typeface="+mn-cs"/>
                  </a:rPr>
                  <a:t>. Then the cone size is fixed. The convergence speed is tested to</a:t>
                </a:r>
                <a:r>
                  <a:rPr kumimoji="0" lang="de-DE" altLang="zh-CN" sz="1800" b="0" i="0" u="none" strike="noStrike" kern="1200" cap="none" spc="0" normalizeH="0" noProof="0" dirty="0">
                    <a:ln>
                      <a:noFill/>
                    </a:ln>
                    <a:effectLst/>
                    <a:uLnTx/>
                    <a:uFillTx/>
                    <a:latin typeface="Arial"/>
                    <a:ea typeface="+mn-ea"/>
                    <a:cs typeface="+mn-cs"/>
                  </a:rPr>
                  <a:t> examine if the convergence speed is affected by </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min</m:t>
                        </m:r>
                      </m:e>
                      <m:sub>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𝒳</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𝜅</m:t>
                        </m:r>
                      </m:den>
                    </m:f>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kumimoji="0" lang="de-DE" altLang="zh-CN" sz="1800" b="0" i="0" u="none" strike="noStrike" kern="1200" cap="none" spc="0" normalizeH="0" baseline="0" noProof="0" dirty="0">
                    <a:ln>
                      <a:noFill/>
                    </a:ln>
                    <a:effectLst/>
                    <a:uLnTx/>
                    <a:uFillTx/>
                    <a:latin typeface="Arial"/>
                    <a:ea typeface="+mn-ea"/>
                    <a:cs typeface="+mn-cs"/>
                  </a:rPr>
                  <a:t>.</a:t>
                </a:r>
              </a:p>
            </p:txBody>
          </p:sp>
        </mc:Choice>
        <mc:Fallback>
          <p:sp>
            <p:nvSpPr>
              <p:cNvPr id="5" name="Inhaltsplatzhalter 2">
                <a:extLst>
                  <a:ext uri="{FF2B5EF4-FFF2-40B4-BE49-F238E27FC236}">
                    <a16:creationId xmlns:a16="http://schemas.microsoft.com/office/drawing/2014/main" id="{0688C6D1-D027-7B0C-0324-4DAB0E73B590}"/>
                  </a:ext>
                </a:extLst>
              </p:cNvPr>
              <p:cNvSpPr txBox="1">
                <a:spLocks noRot="1" noChangeAspect="1" noMove="1" noResize="1" noEditPoints="1" noAdjustHandles="1" noChangeArrowheads="1" noChangeShapeType="1" noTextEdit="1"/>
              </p:cNvSpPr>
              <p:nvPr/>
            </p:nvSpPr>
            <p:spPr>
              <a:xfrm>
                <a:off x="731837" y="1412875"/>
                <a:ext cx="10728325" cy="4680000"/>
              </a:xfrm>
              <a:prstGeom prst="rect">
                <a:avLst/>
              </a:prstGeom>
              <a:blipFill>
                <a:blip r:embed="rId3"/>
                <a:stretch>
                  <a:fillRect l="-1250" t="-1695"/>
                </a:stretch>
              </a:blipFill>
            </p:spPr>
            <p:txBody>
              <a:bodyPr/>
              <a:lstStyle/>
              <a:p>
                <a:r>
                  <a:rPr lang="zh-CN" altLang="en-US">
                    <a:noFill/>
                  </a:rPr>
                  <a:t> </a:t>
                </a:r>
              </a:p>
            </p:txBody>
          </p:sp>
        </mc:Fallback>
      </mc:AlternateContent>
      <p:pic>
        <p:nvPicPr>
          <p:cNvPr id="13" name="图形 12">
            <a:extLst>
              <a:ext uri="{FF2B5EF4-FFF2-40B4-BE49-F238E27FC236}">
                <a16:creationId xmlns:a16="http://schemas.microsoft.com/office/drawing/2014/main" id="{7F18C033-5B98-0198-5196-C4640EB62B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9199" y="1696710"/>
            <a:ext cx="3429696" cy="2572272"/>
          </a:xfrm>
          <a:prstGeom prst="rect">
            <a:avLst/>
          </a:prstGeom>
        </p:spPr>
      </p:pic>
      <p:sp>
        <p:nvSpPr>
          <p:cNvPr id="17" name="文本框 16">
            <a:extLst>
              <a:ext uri="{FF2B5EF4-FFF2-40B4-BE49-F238E27FC236}">
                <a16:creationId xmlns:a16="http://schemas.microsoft.com/office/drawing/2014/main" id="{34536EE9-5AA3-E983-31C8-1E40150B4D6D}"/>
              </a:ext>
            </a:extLst>
          </p:cNvPr>
          <p:cNvSpPr txBox="1"/>
          <p:nvPr/>
        </p:nvSpPr>
        <p:spPr>
          <a:xfrm>
            <a:off x="911698" y="4215073"/>
            <a:ext cx="4044697" cy="276999"/>
          </a:xfrm>
          <a:prstGeom prst="rect">
            <a:avLst/>
          </a:prstGeom>
          <a:noFill/>
        </p:spPr>
        <p:txBody>
          <a:bodyPr wrap="none" rtlCol="0">
            <a:spAutoFit/>
          </a:bodyPr>
          <a:lstStyle/>
          <a:p>
            <a:r>
              <a:rPr lang="en-US" altLang="zh-CN" sz="1200" dirty="0"/>
              <a:t>42 positions on one sphere radius, 5 radii are considered</a:t>
            </a:r>
            <a:endParaRPr lang="zh-CN" altLang="en-US" sz="1200" dirty="0"/>
          </a:p>
        </p:txBody>
      </p:sp>
      <p:sp>
        <p:nvSpPr>
          <p:cNvPr id="22" name="文本框 21">
            <a:extLst>
              <a:ext uri="{FF2B5EF4-FFF2-40B4-BE49-F238E27FC236}">
                <a16:creationId xmlns:a16="http://schemas.microsoft.com/office/drawing/2014/main" id="{E43DD421-B34E-43C7-B723-A853DA5B2461}"/>
              </a:ext>
            </a:extLst>
          </p:cNvPr>
          <p:cNvSpPr txBox="1"/>
          <p:nvPr/>
        </p:nvSpPr>
        <p:spPr>
          <a:xfrm>
            <a:off x="6690369" y="4215073"/>
            <a:ext cx="3116559" cy="276999"/>
          </a:xfrm>
          <a:prstGeom prst="rect">
            <a:avLst/>
          </a:prstGeom>
          <a:noFill/>
        </p:spPr>
        <p:txBody>
          <a:bodyPr wrap="none" rtlCol="0">
            <a:spAutoFit/>
          </a:bodyPr>
          <a:lstStyle/>
          <a:p>
            <a:r>
              <a:rPr lang="en-US" altLang="zh-CN" sz="1200" dirty="0"/>
              <a:t>25 orientations are sampled at one position</a:t>
            </a:r>
            <a:endParaRPr lang="zh-CN" altLang="en-US" sz="1200" dirty="0"/>
          </a:p>
        </p:txBody>
      </p:sp>
      <p:pic>
        <p:nvPicPr>
          <p:cNvPr id="23" name="图形 22">
            <a:extLst>
              <a:ext uri="{FF2B5EF4-FFF2-40B4-BE49-F238E27FC236}">
                <a16:creationId xmlns:a16="http://schemas.microsoft.com/office/drawing/2014/main" id="{843EC145-8BA4-18CC-9430-B2D73A3925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81798" y="1762275"/>
            <a:ext cx="2933699" cy="2200274"/>
          </a:xfrm>
          <a:prstGeom prst="rect">
            <a:avLst/>
          </a:prstGeom>
        </p:spPr>
      </p:pic>
    </p:spTree>
    <p:extLst>
      <p:ext uri="{BB962C8B-B14F-4D97-AF65-F5344CB8AC3E}">
        <p14:creationId xmlns:p14="http://schemas.microsoft.com/office/powerpoint/2010/main" val="2173645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Simulated convergence test with noise – results</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mc:Choice xmlns:a14="http://schemas.microsoft.com/office/drawing/2010/main" Requires="a14">
          <p:graphicFrame>
            <p:nvGraphicFramePr>
              <p:cNvPr id="3" name="表格 2">
                <a:extLst>
                  <a:ext uri="{FF2B5EF4-FFF2-40B4-BE49-F238E27FC236}">
                    <a16:creationId xmlns:a16="http://schemas.microsoft.com/office/drawing/2014/main" id="{6C602F73-082B-882D-207F-EDD164D26830}"/>
                  </a:ext>
                </a:extLst>
              </p:cNvPr>
              <p:cNvGraphicFramePr>
                <a:graphicFrameLocks noGrp="1"/>
              </p:cNvGraphicFramePr>
              <p:nvPr>
                <p:extLst>
                  <p:ext uri="{D42A27DB-BD31-4B8C-83A1-F6EECF244321}">
                    <p14:modId xmlns:p14="http://schemas.microsoft.com/office/powerpoint/2010/main" val="313876629"/>
                  </p:ext>
                </p:extLst>
              </p:nvPr>
            </p:nvGraphicFramePr>
            <p:xfrm>
              <a:off x="2031998" y="1160351"/>
              <a:ext cx="8128002" cy="1233932"/>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706562940"/>
                        </a:ext>
                      </a:extLst>
                    </a:gridCol>
                    <a:gridCol w="1354667">
                      <a:extLst>
                        <a:ext uri="{9D8B030D-6E8A-4147-A177-3AD203B41FA5}">
                          <a16:colId xmlns:a16="http://schemas.microsoft.com/office/drawing/2014/main" val="876761710"/>
                        </a:ext>
                      </a:extLst>
                    </a:gridCol>
                    <a:gridCol w="1354667">
                      <a:extLst>
                        <a:ext uri="{9D8B030D-6E8A-4147-A177-3AD203B41FA5}">
                          <a16:colId xmlns:a16="http://schemas.microsoft.com/office/drawing/2014/main" val="4268811931"/>
                        </a:ext>
                      </a:extLst>
                    </a:gridCol>
                    <a:gridCol w="1354667">
                      <a:extLst>
                        <a:ext uri="{9D8B030D-6E8A-4147-A177-3AD203B41FA5}">
                          <a16:colId xmlns:a16="http://schemas.microsoft.com/office/drawing/2014/main" val="3163137389"/>
                        </a:ext>
                      </a:extLst>
                    </a:gridCol>
                    <a:gridCol w="1354667">
                      <a:extLst>
                        <a:ext uri="{9D8B030D-6E8A-4147-A177-3AD203B41FA5}">
                          <a16:colId xmlns:a16="http://schemas.microsoft.com/office/drawing/2014/main" val="237852880"/>
                        </a:ext>
                      </a:extLst>
                    </a:gridCol>
                    <a:gridCol w="1354667">
                      <a:extLst>
                        <a:ext uri="{9D8B030D-6E8A-4147-A177-3AD203B41FA5}">
                          <a16:colId xmlns:a16="http://schemas.microsoft.com/office/drawing/2014/main" val="1826989808"/>
                        </a:ext>
                      </a:extLst>
                    </a:gridCol>
                  </a:tblGrid>
                  <a:tr h="370840">
                    <a:tc>
                      <a:txBody>
                        <a:bodyPr/>
                        <a:lstStyle/>
                        <a:p>
                          <a:pPr algn="ct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𝟎</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𝟎𝟓</m:t>
                                </m:r>
                                <m:r>
                                  <a:rPr lang="en-US" altLang="zh-CN" sz="1400" b="1" i="1" smtClean="0">
                                    <a:latin typeface="Cambria Math" panose="02040503050406030204" pitchFamily="18" charset="0"/>
                                  </a:rPr>
                                  <m:t>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𝟎</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m:t>
                                </m:r>
                                <m:r>
                                  <a:rPr lang="en-US" altLang="zh-CN" sz="1400" b="1" i="1" smtClean="0">
                                    <a:latin typeface="Cambria Math" panose="02040503050406030204" pitchFamily="18" charset="0"/>
                                  </a:rPr>
                                  <m:t>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𝟎</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𝟐</m:t>
                                </m:r>
                                <m:r>
                                  <a:rPr lang="en-US" altLang="zh-CN" sz="1400" b="1" i="1" smtClean="0">
                                    <a:latin typeface="Cambria Math" panose="02040503050406030204" pitchFamily="18" charset="0"/>
                                  </a:rPr>
                                  <m:t>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𝟎</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𝟑</m:t>
                                </m:r>
                                <m:r>
                                  <a:rPr lang="en-US" altLang="zh-CN" sz="1400" b="1" i="1" smtClean="0">
                                    <a:latin typeface="Cambria Math" panose="02040503050406030204" pitchFamily="18" charset="0"/>
                                  </a:rPr>
                                  <m:t>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𝒓</m:t>
                                </m:r>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𝟏</m:t>
                                </m:r>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𝒎</m:t>
                                </m:r>
                              </m:oMath>
                            </m:oMathPara>
                          </a14:m>
                          <a:endParaRPr kumimoji="0" lang="zh-CN" altLang="en-US"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690991935"/>
                      </a:ext>
                    </a:extLst>
                  </a:tr>
                  <a:tr h="370840">
                    <a:tc>
                      <a:txBody>
                        <a:bodyPr/>
                        <a:lstStyle/>
                        <a:p>
                          <a:pPr algn="ctr"/>
                          <a14:m>
                            <m:oMathPara xmlns:m="http://schemas.openxmlformats.org/officeDocument/2006/math">
                              <m:oMathParaPr>
                                <m:jc m:val="centerGroup"/>
                              </m:oMathParaPr>
                              <m:oMath xmlns:m="http://schemas.openxmlformats.org/officeDocument/2006/math">
                                <m:func>
                                  <m:funcPr>
                                    <m:ctrlPr>
                                      <a:rPr kumimoji="0" lang="en-US" altLang="zh-CN" sz="1400" b="0" i="1" u="none" strike="noStrike" kern="1200" cap="none" spc="0" normalizeH="0" baseline="0" noProof="0" smtClean="0">
                                        <a:ln>
                                          <a:noFill/>
                                        </a:ln>
                                        <a:effectLst/>
                                        <a:uLnTx/>
                                        <a:uFillTx/>
                                        <a:latin typeface="Cambria Math" panose="02040503050406030204" pitchFamily="18" charset="0"/>
                                        <a:ea typeface="+mn-ea"/>
                                        <a:cs typeface="+mn-cs"/>
                                      </a:rPr>
                                    </m:ctrlPr>
                                  </m:funcPr>
                                  <m:fName>
                                    <m:r>
                                      <m:rPr>
                                        <m:sty m:val="p"/>
                                      </m:rPr>
                                      <a:rPr kumimoji="0" lang="en-US" altLang="zh-CN" sz="1400" b="0" i="0" u="none" strike="noStrike" kern="1200" cap="none" spc="0" normalizeH="0" baseline="0" noProof="0" smtClean="0">
                                        <a:ln>
                                          <a:noFill/>
                                        </a:ln>
                                        <a:effectLst/>
                                        <a:uLnTx/>
                                        <a:uFillTx/>
                                        <a:latin typeface="Cambria Math" panose="02040503050406030204" pitchFamily="18" charset="0"/>
                                        <a:ea typeface="+mn-ea"/>
                                        <a:cs typeface="+mn-cs"/>
                                      </a:rPr>
                                      <m:t>min</m:t>
                                    </m:r>
                                  </m:fName>
                                  <m:e>
                                    <m:f>
                                      <m:fPr>
                                        <m:ctrlPr>
                                          <a:rPr kumimoji="0" lang="en-US" altLang="zh-CN" sz="1400" b="0" i="1" u="none" strike="noStrike" kern="1200" cap="none" spc="0" normalizeH="0" baseline="0" noProof="0" smtClean="0">
                                            <a:ln>
                                              <a:noFill/>
                                            </a:ln>
                                            <a:effectLst/>
                                            <a:uLnTx/>
                                            <a:uFillTx/>
                                            <a:latin typeface="Cambria Math" panose="02040503050406030204" pitchFamily="18" charset="0"/>
                                            <a:ea typeface="+mn-ea"/>
                                            <a:cs typeface="+mn-cs"/>
                                          </a:rPr>
                                        </m:ctrlPr>
                                      </m:fPr>
                                      <m:num>
                                        <m:r>
                                          <a:rPr kumimoji="0" lang="en-US" altLang="zh-CN" sz="1400" b="0" i="1" u="none" strike="noStrike" kern="1200" cap="none" spc="0" normalizeH="0" baseline="0" noProof="0" smtClean="0">
                                            <a:ln>
                                              <a:noFill/>
                                            </a:ln>
                                            <a:effectLst/>
                                            <a:uLnTx/>
                                            <a:uFillTx/>
                                            <a:latin typeface="Cambria Math" panose="02040503050406030204" pitchFamily="18" charset="0"/>
                                            <a:ea typeface="+mn-ea"/>
                                            <a:cs typeface="+mn-cs"/>
                                          </a:rPr>
                                          <m:t>1</m:t>
                                        </m:r>
                                      </m:num>
                                      <m:den>
                                        <m:r>
                                          <a:rPr kumimoji="0" lang="en-US" altLang="zh-CN" sz="1400" b="0" i="1" u="none" strike="noStrike" kern="1200" cap="none" spc="0" normalizeH="0" baseline="0" noProof="0" smtClean="0">
                                            <a:ln>
                                              <a:noFill/>
                                            </a:ln>
                                            <a:effectLst/>
                                            <a:uLnTx/>
                                            <a:uFillTx/>
                                            <a:latin typeface="Cambria Math" panose="02040503050406030204" pitchFamily="18" charset="0"/>
                                            <a:ea typeface="+mn-ea"/>
                                            <a:cs typeface="+mn-cs"/>
                                          </a:rPr>
                                          <m:t>𝜅</m:t>
                                        </m:r>
                                      </m:den>
                                    </m:f>
                                  </m:e>
                                </m:func>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0.05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0.10</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0.18</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0.23</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0.13</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68873590"/>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Cone size</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5</m:t>
                                    </m:r>
                                  </m:e>
                                  <m:sup>
                                    <m:r>
                                      <a:rPr lang="en-US" altLang="zh-CN" sz="1400" b="0" i="1" smtClean="0">
                                        <a:latin typeface="Cambria Math" panose="02040503050406030204" pitchFamily="18" charset="0"/>
                                      </a:rPr>
                                      <m:t>∘</m:t>
                                    </m:r>
                                  </m:sup>
                                </m:sSup>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12.5</m:t>
                                    </m:r>
                                  </m:e>
                                  <m:sup>
                                    <m:r>
                                      <a:rPr lang="en-US" altLang="zh-CN" sz="1400" b="0" i="1" smtClean="0">
                                        <a:latin typeface="Cambria Math" panose="02040503050406030204" pitchFamily="18" charset="0"/>
                                      </a:rPr>
                                      <m:t>∘</m:t>
                                    </m:r>
                                  </m:sup>
                                </m:sSup>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55</m:t>
                                    </m:r>
                                  </m:e>
                                  <m:sup>
                                    <m:r>
                                      <a:rPr lang="en-US" altLang="zh-CN" sz="1400" b="0" i="1" smtClean="0">
                                        <a:latin typeface="Cambria Math" panose="02040503050406030204" pitchFamily="18" charset="0"/>
                                      </a:rPr>
                                      <m:t>∘</m:t>
                                    </m:r>
                                  </m:sup>
                                </m:sSup>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75</m:t>
                                    </m:r>
                                  </m:e>
                                  <m:sup>
                                    <m:r>
                                      <a:rPr lang="en-US" altLang="zh-CN" sz="1400" b="0" i="1" smtClean="0">
                                        <a:latin typeface="Cambria Math" panose="02040503050406030204" pitchFamily="18" charset="0"/>
                                      </a:rPr>
                                      <m:t>∘</m:t>
                                    </m:r>
                                  </m:sup>
                                </m:sSup>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120</m:t>
                                    </m:r>
                                  </m:e>
                                  <m:sup>
                                    <m:r>
                                      <a:rPr lang="en-US" altLang="zh-CN" sz="1400" b="0" i="1" smtClean="0">
                                        <a:latin typeface="Cambria Math" panose="02040503050406030204" pitchFamily="18" charset="0"/>
                                      </a:rPr>
                                      <m:t>∘</m:t>
                                    </m:r>
                                  </m:sup>
                                </m:sSup>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30690844"/>
                      </a:ext>
                    </a:extLst>
                  </a:tr>
                </a:tbl>
              </a:graphicData>
            </a:graphic>
          </p:graphicFrame>
        </mc:Choice>
        <mc:Fallback>
          <p:graphicFrame>
            <p:nvGraphicFramePr>
              <p:cNvPr id="3" name="表格 2">
                <a:extLst>
                  <a:ext uri="{FF2B5EF4-FFF2-40B4-BE49-F238E27FC236}">
                    <a16:creationId xmlns:a16="http://schemas.microsoft.com/office/drawing/2014/main" id="{6C602F73-082B-882D-207F-EDD164D26830}"/>
                  </a:ext>
                </a:extLst>
              </p:cNvPr>
              <p:cNvGraphicFramePr>
                <a:graphicFrameLocks noGrp="1"/>
              </p:cNvGraphicFramePr>
              <p:nvPr>
                <p:extLst>
                  <p:ext uri="{D42A27DB-BD31-4B8C-83A1-F6EECF244321}">
                    <p14:modId xmlns:p14="http://schemas.microsoft.com/office/powerpoint/2010/main" val="313876629"/>
                  </p:ext>
                </p:extLst>
              </p:nvPr>
            </p:nvGraphicFramePr>
            <p:xfrm>
              <a:off x="2031998" y="1160351"/>
              <a:ext cx="8128002" cy="1233932"/>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706562940"/>
                        </a:ext>
                      </a:extLst>
                    </a:gridCol>
                    <a:gridCol w="1354667">
                      <a:extLst>
                        <a:ext uri="{9D8B030D-6E8A-4147-A177-3AD203B41FA5}">
                          <a16:colId xmlns:a16="http://schemas.microsoft.com/office/drawing/2014/main" val="876761710"/>
                        </a:ext>
                      </a:extLst>
                    </a:gridCol>
                    <a:gridCol w="1354667">
                      <a:extLst>
                        <a:ext uri="{9D8B030D-6E8A-4147-A177-3AD203B41FA5}">
                          <a16:colId xmlns:a16="http://schemas.microsoft.com/office/drawing/2014/main" val="4268811931"/>
                        </a:ext>
                      </a:extLst>
                    </a:gridCol>
                    <a:gridCol w="1354667">
                      <a:extLst>
                        <a:ext uri="{9D8B030D-6E8A-4147-A177-3AD203B41FA5}">
                          <a16:colId xmlns:a16="http://schemas.microsoft.com/office/drawing/2014/main" val="3163137389"/>
                        </a:ext>
                      </a:extLst>
                    </a:gridCol>
                    <a:gridCol w="1354667">
                      <a:extLst>
                        <a:ext uri="{9D8B030D-6E8A-4147-A177-3AD203B41FA5}">
                          <a16:colId xmlns:a16="http://schemas.microsoft.com/office/drawing/2014/main" val="237852880"/>
                        </a:ext>
                      </a:extLst>
                    </a:gridCol>
                    <a:gridCol w="1354667">
                      <a:extLst>
                        <a:ext uri="{9D8B030D-6E8A-4147-A177-3AD203B41FA5}">
                          <a16:colId xmlns:a16="http://schemas.microsoft.com/office/drawing/2014/main" val="1826989808"/>
                        </a:ext>
                      </a:extLst>
                    </a:gridCol>
                  </a:tblGrid>
                  <a:tr h="370840">
                    <a:tc>
                      <a:txBody>
                        <a:bodyPr/>
                        <a:lstStyle/>
                        <a:p>
                          <a:pPr algn="ctr"/>
                          <a:endParaRPr lang="zh-CN" altLang="en-US" sz="1400"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3"/>
                          <a:stretch>
                            <a:fillRect l="-100000" t="-1639" r="-400448" b="-236066"/>
                          </a:stretch>
                        </a:blipFill>
                      </a:tcPr>
                    </a:tc>
                    <a:tc>
                      <a:txBody>
                        <a:bodyPr/>
                        <a:lstStyle/>
                        <a:p>
                          <a:endParaRPr lang="zh-CN"/>
                        </a:p>
                      </a:txBody>
                      <a:tcPr>
                        <a:blipFill>
                          <a:blip r:embed="rId3"/>
                          <a:stretch>
                            <a:fillRect l="-200901" t="-1639" r="-302252" b="-236066"/>
                          </a:stretch>
                        </a:blipFill>
                      </a:tcPr>
                    </a:tc>
                    <a:tc>
                      <a:txBody>
                        <a:bodyPr/>
                        <a:lstStyle/>
                        <a:p>
                          <a:endParaRPr lang="zh-CN"/>
                        </a:p>
                      </a:txBody>
                      <a:tcPr>
                        <a:blipFill>
                          <a:blip r:embed="rId3"/>
                          <a:stretch>
                            <a:fillRect l="-300901" t="-1639" r="-202252" b="-236066"/>
                          </a:stretch>
                        </a:blipFill>
                      </a:tcPr>
                    </a:tc>
                    <a:tc>
                      <a:txBody>
                        <a:bodyPr/>
                        <a:lstStyle/>
                        <a:p>
                          <a:endParaRPr lang="zh-CN"/>
                        </a:p>
                      </a:txBody>
                      <a:tcPr>
                        <a:blipFill>
                          <a:blip r:embed="rId3"/>
                          <a:stretch>
                            <a:fillRect l="-399103" t="-1639" r="-101345" b="-236066"/>
                          </a:stretch>
                        </a:blipFill>
                      </a:tcPr>
                    </a:tc>
                    <a:tc>
                      <a:txBody>
                        <a:bodyPr/>
                        <a:lstStyle/>
                        <a:p>
                          <a:endParaRPr lang="zh-CN"/>
                        </a:p>
                      </a:txBody>
                      <a:tcPr>
                        <a:blipFill>
                          <a:blip r:embed="rId3"/>
                          <a:stretch>
                            <a:fillRect l="-501351" t="-1639" r="-1802" b="-236066"/>
                          </a:stretch>
                        </a:blipFill>
                      </a:tcPr>
                    </a:tc>
                    <a:extLst>
                      <a:ext uri="{0D108BD9-81ED-4DB2-BD59-A6C34878D82A}">
                        <a16:rowId xmlns:a16="http://schemas.microsoft.com/office/drawing/2014/main" val="1690991935"/>
                      </a:ext>
                    </a:extLst>
                  </a:tr>
                  <a:tr h="492252">
                    <a:tc>
                      <a:txBody>
                        <a:bodyPr/>
                        <a:lstStyle/>
                        <a:p>
                          <a:endParaRPr lang="zh-CN"/>
                        </a:p>
                      </a:txBody>
                      <a:tcPr>
                        <a:blipFill>
                          <a:blip r:embed="rId3"/>
                          <a:stretch>
                            <a:fillRect l="-450" t="-76543" r="-502703" b="-77778"/>
                          </a:stretch>
                        </a:blipFill>
                      </a:tcPr>
                    </a:tc>
                    <a:tc>
                      <a:txBody>
                        <a:bodyPr/>
                        <a:lstStyle/>
                        <a:p>
                          <a:endParaRPr lang="zh-CN"/>
                        </a:p>
                      </a:txBody>
                      <a:tcPr>
                        <a:blipFill>
                          <a:blip r:embed="rId3"/>
                          <a:stretch>
                            <a:fillRect l="-100000" t="-76543" r="-400448" b="-77778"/>
                          </a:stretch>
                        </a:blipFill>
                      </a:tcPr>
                    </a:tc>
                    <a:tc>
                      <a:txBody>
                        <a:bodyPr/>
                        <a:lstStyle/>
                        <a:p>
                          <a:endParaRPr lang="zh-CN"/>
                        </a:p>
                      </a:txBody>
                      <a:tcPr>
                        <a:blipFill>
                          <a:blip r:embed="rId3"/>
                          <a:stretch>
                            <a:fillRect l="-200901" t="-76543" r="-302252" b="-77778"/>
                          </a:stretch>
                        </a:blipFill>
                      </a:tcPr>
                    </a:tc>
                    <a:tc>
                      <a:txBody>
                        <a:bodyPr/>
                        <a:lstStyle/>
                        <a:p>
                          <a:endParaRPr lang="zh-CN"/>
                        </a:p>
                      </a:txBody>
                      <a:tcPr>
                        <a:blipFill>
                          <a:blip r:embed="rId3"/>
                          <a:stretch>
                            <a:fillRect l="-300901" t="-76543" r="-202252" b="-77778"/>
                          </a:stretch>
                        </a:blipFill>
                      </a:tcPr>
                    </a:tc>
                    <a:tc>
                      <a:txBody>
                        <a:bodyPr/>
                        <a:lstStyle/>
                        <a:p>
                          <a:endParaRPr lang="zh-CN"/>
                        </a:p>
                      </a:txBody>
                      <a:tcPr>
                        <a:blipFill>
                          <a:blip r:embed="rId3"/>
                          <a:stretch>
                            <a:fillRect l="-399103" t="-76543" r="-101345" b="-77778"/>
                          </a:stretch>
                        </a:blipFill>
                      </a:tcPr>
                    </a:tc>
                    <a:tc>
                      <a:txBody>
                        <a:bodyPr/>
                        <a:lstStyle/>
                        <a:p>
                          <a:endParaRPr lang="zh-CN"/>
                        </a:p>
                      </a:txBody>
                      <a:tcPr>
                        <a:blipFill>
                          <a:blip r:embed="rId3"/>
                          <a:stretch>
                            <a:fillRect l="-501351" t="-76543" r="-1802" b="-77778"/>
                          </a:stretch>
                        </a:blipFill>
                      </a:tcPr>
                    </a:tc>
                    <a:extLst>
                      <a:ext uri="{0D108BD9-81ED-4DB2-BD59-A6C34878D82A}">
                        <a16:rowId xmlns:a16="http://schemas.microsoft.com/office/drawing/2014/main" val="668873590"/>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Cone size</a:t>
                          </a:r>
                          <a:endParaRPr lang="zh-CN" altLang="en-US" sz="1400"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3"/>
                          <a:stretch>
                            <a:fillRect l="-100000" t="-234426" r="-400448" b="-3279"/>
                          </a:stretch>
                        </a:blipFill>
                      </a:tcPr>
                    </a:tc>
                    <a:tc>
                      <a:txBody>
                        <a:bodyPr/>
                        <a:lstStyle/>
                        <a:p>
                          <a:endParaRPr lang="zh-CN"/>
                        </a:p>
                      </a:txBody>
                      <a:tcPr>
                        <a:blipFill>
                          <a:blip r:embed="rId3"/>
                          <a:stretch>
                            <a:fillRect l="-200901" t="-234426" r="-302252" b="-3279"/>
                          </a:stretch>
                        </a:blipFill>
                      </a:tcPr>
                    </a:tc>
                    <a:tc>
                      <a:txBody>
                        <a:bodyPr/>
                        <a:lstStyle/>
                        <a:p>
                          <a:endParaRPr lang="zh-CN"/>
                        </a:p>
                      </a:txBody>
                      <a:tcPr>
                        <a:blipFill>
                          <a:blip r:embed="rId3"/>
                          <a:stretch>
                            <a:fillRect l="-300901" t="-234426" r="-202252" b="-3279"/>
                          </a:stretch>
                        </a:blipFill>
                      </a:tcPr>
                    </a:tc>
                    <a:tc>
                      <a:txBody>
                        <a:bodyPr/>
                        <a:lstStyle/>
                        <a:p>
                          <a:endParaRPr lang="zh-CN"/>
                        </a:p>
                      </a:txBody>
                      <a:tcPr>
                        <a:blipFill>
                          <a:blip r:embed="rId3"/>
                          <a:stretch>
                            <a:fillRect l="-399103" t="-234426" r="-101345" b="-3279"/>
                          </a:stretch>
                        </a:blipFill>
                      </a:tcPr>
                    </a:tc>
                    <a:tc>
                      <a:txBody>
                        <a:bodyPr/>
                        <a:lstStyle/>
                        <a:p>
                          <a:endParaRPr lang="zh-CN"/>
                        </a:p>
                      </a:txBody>
                      <a:tcPr>
                        <a:blipFill>
                          <a:blip r:embed="rId3"/>
                          <a:stretch>
                            <a:fillRect l="-501351" t="-234426" r="-1802" b="-3279"/>
                          </a:stretch>
                        </a:blipFill>
                      </a:tcPr>
                    </a:tc>
                    <a:extLst>
                      <a:ext uri="{0D108BD9-81ED-4DB2-BD59-A6C34878D82A}">
                        <a16:rowId xmlns:a16="http://schemas.microsoft.com/office/drawing/2014/main" val="2930690844"/>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7" name="表格 6">
                <a:extLst>
                  <a:ext uri="{FF2B5EF4-FFF2-40B4-BE49-F238E27FC236}">
                    <a16:creationId xmlns:a16="http://schemas.microsoft.com/office/drawing/2014/main" id="{6B3F5A5F-47BF-7AD5-A9B2-3EB18FADBE99}"/>
                  </a:ext>
                </a:extLst>
              </p:cNvPr>
              <p:cNvGraphicFramePr>
                <a:graphicFrameLocks noGrp="1"/>
              </p:cNvGraphicFramePr>
              <p:nvPr>
                <p:extLst>
                  <p:ext uri="{D42A27DB-BD31-4B8C-83A1-F6EECF244321}">
                    <p14:modId xmlns:p14="http://schemas.microsoft.com/office/powerpoint/2010/main" val="2423426486"/>
                  </p:ext>
                </p:extLst>
              </p:nvPr>
            </p:nvGraphicFramePr>
            <p:xfrm>
              <a:off x="1177035" y="4250724"/>
              <a:ext cx="9837928" cy="1731987"/>
            </p:xfrm>
            <a:graphic>
              <a:graphicData uri="http://schemas.openxmlformats.org/drawingml/2006/table">
                <a:tbl>
                  <a:tblPr firstRow="1" bandRow="1">
                    <a:tableStyleId>{5C22544A-7EE6-4342-B048-85BDC9FD1C3A}</a:tableStyleId>
                  </a:tblPr>
                  <a:tblGrid>
                    <a:gridCol w="3276600">
                      <a:extLst>
                        <a:ext uri="{9D8B030D-6E8A-4147-A177-3AD203B41FA5}">
                          <a16:colId xmlns:a16="http://schemas.microsoft.com/office/drawing/2014/main" val="706562940"/>
                        </a:ext>
                      </a:extLst>
                    </a:gridCol>
                    <a:gridCol w="1600200">
                      <a:extLst>
                        <a:ext uri="{9D8B030D-6E8A-4147-A177-3AD203B41FA5}">
                          <a16:colId xmlns:a16="http://schemas.microsoft.com/office/drawing/2014/main" val="4268811931"/>
                        </a:ext>
                      </a:extLst>
                    </a:gridCol>
                    <a:gridCol w="1566165">
                      <a:extLst>
                        <a:ext uri="{9D8B030D-6E8A-4147-A177-3AD203B41FA5}">
                          <a16:colId xmlns:a16="http://schemas.microsoft.com/office/drawing/2014/main" val="3163137389"/>
                        </a:ext>
                      </a:extLst>
                    </a:gridCol>
                    <a:gridCol w="1752600">
                      <a:extLst>
                        <a:ext uri="{9D8B030D-6E8A-4147-A177-3AD203B41FA5}">
                          <a16:colId xmlns:a16="http://schemas.microsoft.com/office/drawing/2014/main" val="237852880"/>
                        </a:ext>
                      </a:extLst>
                    </a:gridCol>
                    <a:gridCol w="1642363">
                      <a:extLst>
                        <a:ext uri="{9D8B030D-6E8A-4147-A177-3AD203B41FA5}">
                          <a16:colId xmlns:a16="http://schemas.microsoft.com/office/drawing/2014/main" val="1826989808"/>
                        </a:ext>
                      </a:extLst>
                    </a:gridCol>
                  </a:tblGrid>
                  <a:tr h="4026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panose="02020603050405020304" pitchFamily="18" charset="0"/>
                              <a:cs typeface="Times New Roman" panose="02020603050405020304" pitchFamily="18" charset="0"/>
                            </a:rPr>
                            <a:t>Cone size </a:t>
                          </a:r>
                          <a14:m>
                            <m:oMath xmlns:m="http://schemas.openxmlformats.org/officeDocument/2006/math">
                              <m:r>
                                <a:rPr lang="en-US" altLang="zh-CN" sz="1400" b="1" i="0" smtClean="0">
                                  <a:latin typeface="Cambria Math" panose="02040503050406030204" pitchFamily="18" charset="0"/>
                                </a:rPr>
                                <m:t>=</m:t>
                              </m:r>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12.5</m:t>
                                  </m:r>
                                </m:e>
                                <m:sup>
                                  <m:r>
                                    <a:rPr lang="en-US" altLang="zh-CN" sz="1400" b="0" i="1" smtClean="0">
                                      <a:latin typeface="Cambria Math" panose="02040503050406030204" pitchFamily="18" charset="0"/>
                                    </a:rPr>
                                    <m:t>∘</m:t>
                                  </m:r>
                                </m:sup>
                              </m:sSup>
                            </m:oMath>
                          </a14:m>
                          <a:endParaRPr lang="zh-CN" altLang="en-US" sz="1400" dirty="0">
                            <a:latin typeface="Times New Roman" panose="02020603050405020304" pitchFamily="18" charset="0"/>
                            <a:cs typeface="Times New Roman" panose="02020603050405020304" pitchFamily="18" charset="0"/>
                          </a:endParaRPr>
                        </a:p>
                        <a:p>
                          <a:pPr algn="ctr"/>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𝟎</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m:t>
                                </m:r>
                                <m:r>
                                  <a:rPr lang="en-US" altLang="zh-CN" sz="1400" b="1" i="1" smtClean="0">
                                    <a:latin typeface="Cambria Math" panose="02040503050406030204" pitchFamily="18" charset="0"/>
                                  </a:rPr>
                                  <m:t>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𝟎</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𝟐</m:t>
                                </m:r>
                                <m:r>
                                  <a:rPr lang="en-US" altLang="zh-CN" sz="1400" b="1" i="1" smtClean="0">
                                    <a:latin typeface="Cambria Math" panose="02040503050406030204" pitchFamily="18" charset="0"/>
                                  </a:rPr>
                                  <m:t>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𝟎</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𝟑</m:t>
                                </m:r>
                                <m:r>
                                  <a:rPr lang="en-US" altLang="zh-CN" sz="1400" b="1" i="1" smtClean="0">
                                    <a:latin typeface="Cambria Math" panose="02040503050406030204" pitchFamily="18" charset="0"/>
                                  </a:rPr>
                                  <m:t>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𝒓</m:t>
                                </m:r>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𝟏</m:t>
                                </m:r>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𝒎</m:t>
                                </m:r>
                              </m:oMath>
                            </m:oMathPara>
                          </a14:m>
                          <a:endParaRPr kumimoji="0" lang="zh-CN" altLang="en-US"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690991935"/>
                      </a:ext>
                    </a:extLst>
                  </a:tr>
                  <a:tr h="475999">
                    <a:tc>
                      <a:txBody>
                        <a:bodyPr/>
                        <a:lstStyle/>
                        <a:p>
                          <a:pPr algn="ctr"/>
                          <a14:m>
                            <m:oMathPara xmlns:m="http://schemas.openxmlformats.org/officeDocument/2006/math">
                              <m:oMathParaPr>
                                <m:jc m:val="centerGroup"/>
                              </m:oMathParaPr>
                              <m:oMath xmlns:m="http://schemas.openxmlformats.org/officeDocument/2006/math">
                                <m:func>
                                  <m:funcPr>
                                    <m:ctrlPr>
                                      <a:rPr kumimoji="0" lang="en-US" altLang="zh-CN" sz="1400" b="0" i="1" u="none" strike="noStrike" kern="1200" cap="none" spc="0" normalizeH="0" baseline="0" noProof="0" smtClean="0">
                                        <a:ln>
                                          <a:noFill/>
                                        </a:ln>
                                        <a:effectLst/>
                                        <a:uLnTx/>
                                        <a:uFillTx/>
                                        <a:latin typeface="Cambria Math" panose="02040503050406030204" pitchFamily="18" charset="0"/>
                                        <a:ea typeface="+mn-ea"/>
                                        <a:cs typeface="+mn-cs"/>
                                      </a:rPr>
                                    </m:ctrlPr>
                                  </m:funcPr>
                                  <m:fName>
                                    <m:r>
                                      <m:rPr>
                                        <m:sty m:val="p"/>
                                      </m:rPr>
                                      <a:rPr kumimoji="0" lang="en-US" altLang="zh-CN" sz="1400" b="0" i="0" u="none" strike="noStrike" kern="1200" cap="none" spc="0" normalizeH="0" baseline="0" noProof="0" smtClean="0">
                                        <a:ln>
                                          <a:noFill/>
                                        </a:ln>
                                        <a:effectLst/>
                                        <a:uLnTx/>
                                        <a:uFillTx/>
                                        <a:latin typeface="Cambria Math" panose="02040503050406030204" pitchFamily="18" charset="0"/>
                                        <a:ea typeface="+mn-ea"/>
                                        <a:cs typeface="+mn-cs"/>
                                      </a:rPr>
                                      <m:t>min</m:t>
                                    </m:r>
                                  </m:fName>
                                  <m:e>
                                    <m:f>
                                      <m:fPr>
                                        <m:ctrlPr>
                                          <a:rPr kumimoji="0" lang="en-US" altLang="zh-CN" sz="1400" b="0" i="1" u="none" strike="noStrike" kern="1200" cap="none" spc="0" normalizeH="0" baseline="0" noProof="0" smtClean="0">
                                            <a:ln>
                                              <a:noFill/>
                                            </a:ln>
                                            <a:effectLst/>
                                            <a:uLnTx/>
                                            <a:uFillTx/>
                                            <a:latin typeface="Cambria Math" panose="02040503050406030204" pitchFamily="18" charset="0"/>
                                            <a:ea typeface="+mn-ea"/>
                                            <a:cs typeface="+mn-cs"/>
                                          </a:rPr>
                                        </m:ctrlPr>
                                      </m:fPr>
                                      <m:num>
                                        <m:r>
                                          <a:rPr kumimoji="0" lang="en-US" altLang="zh-CN" sz="1400" b="0" i="1" u="none" strike="noStrike" kern="1200" cap="none" spc="0" normalizeH="0" baseline="0" noProof="0" smtClean="0">
                                            <a:ln>
                                              <a:noFill/>
                                            </a:ln>
                                            <a:effectLst/>
                                            <a:uLnTx/>
                                            <a:uFillTx/>
                                            <a:latin typeface="Cambria Math" panose="02040503050406030204" pitchFamily="18" charset="0"/>
                                            <a:ea typeface="+mn-ea"/>
                                            <a:cs typeface="+mn-cs"/>
                                          </a:rPr>
                                          <m:t>1</m:t>
                                        </m:r>
                                      </m:num>
                                      <m:den>
                                        <m:r>
                                          <a:rPr kumimoji="0" lang="en-US" altLang="zh-CN" sz="1400" b="0" i="1" u="none" strike="noStrike" kern="1200" cap="none" spc="0" normalizeH="0" baseline="0" noProof="0" smtClean="0">
                                            <a:ln>
                                              <a:noFill/>
                                            </a:ln>
                                            <a:effectLst/>
                                            <a:uLnTx/>
                                            <a:uFillTx/>
                                            <a:latin typeface="Cambria Math" panose="02040503050406030204" pitchFamily="18" charset="0"/>
                                            <a:ea typeface="+mn-ea"/>
                                            <a:cs typeface="+mn-cs"/>
                                          </a:rPr>
                                          <m:t>𝜅</m:t>
                                        </m:r>
                                      </m:den>
                                    </m:f>
                                  </m:e>
                                </m:func>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0.10</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0.18</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0.23</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0.13</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68873590"/>
                      </a:ext>
                    </a:extLst>
                  </a:tr>
                  <a:tr h="721575">
                    <a:tc>
                      <a:txBody>
                        <a:bodyPr/>
                        <a:lstStyle/>
                        <a:p>
                          <a:r>
                            <a:rPr lang="en-US" altLang="zh-CN" sz="1400" dirty="0"/>
                            <a:t>Average time for solving one test set of 5250 configurations</a:t>
                          </a:r>
                          <a:endParaRPr lang="zh-CN" altLang="en-US" sz="1400" dirty="0"/>
                        </a:p>
                      </a:txBody>
                      <a:tcPr/>
                    </a:tc>
                    <a:tc>
                      <a:txBody>
                        <a:bodyPr/>
                        <a:lstStyle/>
                        <a:p>
                          <a:pPr algn="ctr"/>
                          <a14:m>
                            <m:oMath xmlns:m="http://schemas.openxmlformats.org/officeDocument/2006/math">
                              <m:r>
                                <a:rPr lang="en-US" altLang="zh-CN" sz="1400" b="0" i="1" smtClean="0">
                                  <a:latin typeface="Cambria Math" panose="02040503050406030204" pitchFamily="18" charset="0"/>
                                </a:rPr>
                                <m:t>1.72</m:t>
                              </m:r>
                            </m:oMath>
                          </a14:m>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 xmlns:m="http://schemas.openxmlformats.org/officeDocument/2006/math">
                              <m:r>
                                <a:rPr lang="en-US" altLang="zh-CN" sz="1400" b="0" i="1" smtClean="0">
                                  <a:latin typeface="Cambria Math" panose="02040503050406030204" pitchFamily="18" charset="0"/>
                                </a:rPr>
                                <m:t>1.49</m:t>
                              </m:r>
                            </m:oMath>
                          </a14:m>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 xmlns:m="http://schemas.openxmlformats.org/officeDocument/2006/math">
                              <m:r>
                                <a:rPr lang="en-US" altLang="zh-CN" sz="1400" b="0" i="1" smtClean="0">
                                  <a:latin typeface="Cambria Math" panose="02040503050406030204" pitchFamily="18" charset="0"/>
                                </a:rPr>
                                <m:t>1.37</m:t>
                              </m:r>
                            </m:oMath>
                          </a14:m>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 xmlns:m="http://schemas.openxmlformats.org/officeDocument/2006/math">
                              <m:r>
                                <a:rPr lang="en-US" altLang="zh-CN" sz="1400" b="0" i="1" smtClean="0">
                                  <a:latin typeface="Cambria Math" panose="02040503050406030204" pitchFamily="18" charset="0"/>
                                </a:rPr>
                                <m:t>1.22</m:t>
                              </m:r>
                            </m:oMath>
                          </a14:m>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30690844"/>
                      </a:ext>
                    </a:extLst>
                  </a:tr>
                </a:tbl>
              </a:graphicData>
            </a:graphic>
          </p:graphicFrame>
        </mc:Choice>
        <mc:Fallback>
          <p:graphicFrame>
            <p:nvGraphicFramePr>
              <p:cNvPr id="7" name="表格 6">
                <a:extLst>
                  <a:ext uri="{FF2B5EF4-FFF2-40B4-BE49-F238E27FC236}">
                    <a16:creationId xmlns:a16="http://schemas.microsoft.com/office/drawing/2014/main" id="{6B3F5A5F-47BF-7AD5-A9B2-3EB18FADBE99}"/>
                  </a:ext>
                </a:extLst>
              </p:cNvPr>
              <p:cNvGraphicFramePr>
                <a:graphicFrameLocks noGrp="1"/>
              </p:cNvGraphicFramePr>
              <p:nvPr>
                <p:extLst>
                  <p:ext uri="{D42A27DB-BD31-4B8C-83A1-F6EECF244321}">
                    <p14:modId xmlns:p14="http://schemas.microsoft.com/office/powerpoint/2010/main" val="2423426486"/>
                  </p:ext>
                </p:extLst>
              </p:nvPr>
            </p:nvGraphicFramePr>
            <p:xfrm>
              <a:off x="1177035" y="4250724"/>
              <a:ext cx="9837928" cy="1731987"/>
            </p:xfrm>
            <a:graphic>
              <a:graphicData uri="http://schemas.openxmlformats.org/drawingml/2006/table">
                <a:tbl>
                  <a:tblPr firstRow="1" bandRow="1">
                    <a:tableStyleId>{5C22544A-7EE6-4342-B048-85BDC9FD1C3A}</a:tableStyleId>
                  </a:tblPr>
                  <a:tblGrid>
                    <a:gridCol w="3276600">
                      <a:extLst>
                        <a:ext uri="{9D8B030D-6E8A-4147-A177-3AD203B41FA5}">
                          <a16:colId xmlns:a16="http://schemas.microsoft.com/office/drawing/2014/main" val="706562940"/>
                        </a:ext>
                      </a:extLst>
                    </a:gridCol>
                    <a:gridCol w="1600200">
                      <a:extLst>
                        <a:ext uri="{9D8B030D-6E8A-4147-A177-3AD203B41FA5}">
                          <a16:colId xmlns:a16="http://schemas.microsoft.com/office/drawing/2014/main" val="4268811931"/>
                        </a:ext>
                      </a:extLst>
                    </a:gridCol>
                    <a:gridCol w="1566165">
                      <a:extLst>
                        <a:ext uri="{9D8B030D-6E8A-4147-A177-3AD203B41FA5}">
                          <a16:colId xmlns:a16="http://schemas.microsoft.com/office/drawing/2014/main" val="3163137389"/>
                        </a:ext>
                      </a:extLst>
                    </a:gridCol>
                    <a:gridCol w="1752600">
                      <a:extLst>
                        <a:ext uri="{9D8B030D-6E8A-4147-A177-3AD203B41FA5}">
                          <a16:colId xmlns:a16="http://schemas.microsoft.com/office/drawing/2014/main" val="237852880"/>
                        </a:ext>
                      </a:extLst>
                    </a:gridCol>
                    <a:gridCol w="1642363">
                      <a:extLst>
                        <a:ext uri="{9D8B030D-6E8A-4147-A177-3AD203B41FA5}">
                          <a16:colId xmlns:a16="http://schemas.microsoft.com/office/drawing/2014/main" val="1826989808"/>
                        </a:ext>
                      </a:extLst>
                    </a:gridCol>
                  </a:tblGrid>
                  <a:tr h="518160">
                    <a:tc>
                      <a:txBody>
                        <a:bodyPr/>
                        <a:lstStyle/>
                        <a:p>
                          <a:endParaRPr lang="zh-CN"/>
                        </a:p>
                      </a:txBody>
                      <a:tcPr>
                        <a:blipFill>
                          <a:blip r:embed="rId4"/>
                          <a:stretch>
                            <a:fillRect l="-186" t="-1176" r="-200929" b="-237647"/>
                          </a:stretch>
                        </a:blipFill>
                      </a:tcPr>
                    </a:tc>
                    <a:tc>
                      <a:txBody>
                        <a:bodyPr/>
                        <a:lstStyle/>
                        <a:p>
                          <a:endParaRPr lang="zh-CN"/>
                        </a:p>
                      </a:txBody>
                      <a:tcPr>
                        <a:blipFill>
                          <a:blip r:embed="rId4"/>
                          <a:stretch>
                            <a:fillRect l="-205725" t="-1176" r="-312595" b="-237647"/>
                          </a:stretch>
                        </a:blipFill>
                      </a:tcPr>
                    </a:tc>
                    <a:tc>
                      <a:txBody>
                        <a:bodyPr/>
                        <a:lstStyle/>
                        <a:p>
                          <a:endParaRPr lang="zh-CN"/>
                        </a:p>
                      </a:txBody>
                      <a:tcPr>
                        <a:blipFill>
                          <a:blip r:embed="rId4"/>
                          <a:stretch>
                            <a:fillRect l="-311673" t="-1176" r="-218677" b="-237647"/>
                          </a:stretch>
                        </a:blipFill>
                      </a:tcPr>
                    </a:tc>
                    <a:tc>
                      <a:txBody>
                        <a:bodyPr/>
                        <a:lstStyle/>
                        <a:p>
                          <a:endParaRPr lang="zh-CN"/>
                        </a:p>
                      </a:txBody>
                      <a:tcPr>
                        <a:blipFill>
                          <a:blip r:embed="rId4"/>
                          <a:stretch>
                            <a:fillRect l="-367361" t="-1176" r="-95139" b="-237647"/>
                          </a:stretch>
                        </a:blipFill>
                      </a:tcPr>
                    </a:tc>
                    <a:tc>
                      <a:txBody>
                        <a:bodyPr/>
                        <a:lstStyle/>
                        <a:p>
                          <a:endParaRPr lang="zh-CN"/>
                        </a:p>
                      </a:txBody>
                      <a:tcPr>
                        <a:blipFill>
                          <a:blip r:embed="rId4"/>
                          <a:stretch>
                            <a:fillRect l="-500372" t="-1176" r="-1859" b="-237647"/>
                          </a:stretch>
                        </a:blipFill>
                      </a:tcPr>
                    </a:tc>
                    <a:extLst>
                      <a:ext uri="{0D108BD9-81ED-4DB2-BD59-A6C34878D82A}">
                        <a16:rowId xmlns:a16="http://schemas.microsoft.com/office/drawing/2014/main" val="1690991935"/>
                      </a:ext>
                    </a:extLst>
                  </a:tr>
                  <a:tr h="492252">
                    <a:tc>
                      <a:txBody>
                        <a:bodyPr/>
                        <a:lstStyle/>
                        <a:p>
                          <a:endParaRPr lang="zh-CN"/>
                        </a:p>
                      </a:txBody>
                      <a:tcPr>
                        <a:blipFill>
                          <a:blip r:embed="rId4"/>
                          <a:stretch>
                            <a:fillRect l="-186" t="-106173" r="-200929" b="-149383"/>
                          </a:stretch>
                        </a:blipFill>
                      </a:tcPr>
                    </a:tc>
                    <a:tc>
                      <a:txBody>
                        <a:bodyPr/>
                        <a:lstStyle/>
                        <a:p>
                          <a:endParaRPr lang="zh-CN"/>
                        </a:p>
                      </a:txBody>
                      <a:tcPr>
                        <a:blipFill>
                          <a:blip r:embed="rId4"/>
                          <a:stretch>
                            <a:fillRect l="-205725" t="-106173" r="-312595" b="-149383"/>
                          </a:stretch>
                        </a:blipFill>
                      </a:tcPr>
                    </a:tc>
                    <a:tc>
                      <a:txBody>
                        <a:bodyPr/>
                        <a:lstStyle/>
                        <a:p>
                          <a:endParaRPr lang="zh-CN"/>
                        </a:p>
                      </a:txBody>
                      <a:tcPr>
                        <a:blipFill>
                          <a:blip r:embed="rId4"/>
                          <a:stretch>
                            <a:fillRect l="-311673" t="-106173" r="-218677" b="-149383"/>
                          </a:stretch>
                        </a:blipFill>
                      </a:tcPr>
                    </a:tc>
                    <a:tc>
                      <a:txBody>
                        <a:bodyPr/>
                        <a:lstStyle/>
                        <a:p>
                          <a:endParaRPr lang="zh-CN"/>
                        </a:p>
                      </a:txBody>
                      <a:tcPr>
                        <a:blipFill>
                          <a:blip r:embed="rId4"/>
                          <a:stretch>
                            <a:fillRect l="-367361" t="-106173" r="-95139" b="-149383"/>
                          </a:stretch>
                        </a:blipFill>
                      </a:tcPr>
                    </a:tc>
                    <a:tc>
                      <a:txBody>
                        <a:bodyPr/>
                        <a:lstStyle/>
                        <a:p>
                          <a:endParaRPr lang="zh-CN"/>
                        </a:p>
                      </a:txBody>
                      <a:tcPr>
                        <a:blipFill>
                          <a:blip r:embed="rId4"/>
                          <a:stretch>
                            <a:fillRect l="-500372" t="-106173" r="-1859" b="-149383"/>
                          </a:stretch>
                        </a:blipFill>
                      </a:tcPr>
                    </a:tc>
                    <a:extLst>
                      <a:ext uri="{0D108BD9-81ED-4DB2-BD59-A6C34878D82A}">
                        <a16:rowId xmlns:a16="http://schemas.microsoft.com/office/drawing/2014/main" val="668873590"/>
                      </a:ext>
                    </a:extLst>
                  </a:tr>
                  <a:tr h="721575">
                    <a:tc>
                      <a:txBody>
                        <a:bodyPr/>
                        <a:lstStyle/>
                        <a:p>
                          <a:r>
                            <a:rPr lang="en-US" altLang="zh-CN" sz="1400" dirty="0"/>
                            <a:t>Average time for solving one test set of 5250 configurations</a:t>
                          </a:r>
                          <a:endParaRPr lang="zh-CN" altLang="en-US" sz="1400" dirty="0"/>
                        </a:p>
                      </a:txBody>
                      <a:tcPr/>
                    </a:tc>
                    <a:tc>
                      <a:txBody>
                        <a:bodyPr/>
                        <a:lstStyle/>
                        <a:p>
                          <a:endParaRPr lang="zh-CN"/>
                        </a:p>
                      </a:txBody>
                      <a:tcPr>
                        <a:blipFill>
                          <a:blip r:embed="rId4"/>
                          <a:stretch>
                            <a:fillRect l="-205725" t="-140336" r="-312595" b="-1681"/>
                          </a:stretch>
                        </a:blipFill>
                      </a:tcPr>
                    </a:tc>
                    <a:tc>
                      <a:txBody>
                        <a:bodyPr/>
                        <a:lstStyle/>
                        <a:p>
                          <a:endParaRPr lang="zh-CN"/>
                        </a:p>
                      </a:txBody>
                      <a:tcPr>
                        <a:blipFill>
                          <a:blip r:embed="rId4"/>
                          <a:stretch>
                            <a:fillRect l="-311673" t="-140336" r="-218677" b="-1681"/>
                          </a:stretch>
                        </a:blipFill>
                      </a:tcPr>
                    </a:tc>
                    <a:tc>
                      <a:txBody>
                        <a:bodyPr/>
                        <a:lstStyle/>
                        <a:p>
                          <a:endParaRPr lang="zh-CN"/>
                        </a:p>
                      </a:txBody>
                      <a:tcPr>
                        <a:blipFill>
                          <a:blip r:embed="rId4"/>
                          <a:stretch>
                            <a:fillRect l="-367361" t="-140336" r="-95139" b="-1681"/>
                          </a:stretch>
                        </a:blipFill>
                      </a:tcPr>
                    </a:tc>
                    <a:tc>
                      <a:txBody>
                        <a:bodyPr/>
                        <a:lstStyle/>
                        <a:p>
                          <a:endParaRPr lang="zh-CN"/>
                        </a:p>
                      </a:txBody>
                      <a:tcPr>
                        <a:blipFill>
                          <a:blip r:embed="rId4"/>
                          <a:stretch>
                            <a:fillRect l="-500372" t="-140336" r="-1859" b="-1681"/>
                          </a:stretch>
                        </a:blipFill>
                      </a:tcPr>
                    </a:tc>
                    <a:extLst>
                      <a:ext uri="{0D108BD9-81ED-4DB2-BD59-A6C34878D82A}">
                        <a16:rowId xmlns:a16="http://schemas.microsoft.com/office/drawing/2014/main" val="2930690844"/>
                      </a:ext>
                    </a:extLst>
                  </a:tr>
                </a:tbl>
              </a:graphicData>
            </a:graphic>
          </p:graphicFrame>
        </mc:Fallback>
      </mc:AlternateContent>
      <p:pic>
        <p:nvPicPr>
          <p:cNvPr id="10" name="图形 9">
            <a:extLst>
              <a:ext uri="{FF2B5EF4-FFF2-40B4-BE49-F238E27FC236}">
                <a16:creationId xmlns:a16="http://schemas.microsoft.com/office/drawing/2014/main" id="{A2F22B37-26B7-BBD2-7EDF-8E4EE404AE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75573" y="2565745"/>
            <a:ext cx="1543708" cy="1157781"/>
          </a:xfrm>
          <a:prstGeom prst="rect">
            <a:avLst/>
          </a:prstGeom>
        </p:spPr>
      </p:pic>
      <p:pic>
        <p:nvPicPr>
          <p:cNvPr id="12" name="图形 11">
            <a:extLst>
              <a:ext uri="{FF2B5EF4-FFF2-40B4-BE49-F238E27FC236}">
                <a16:creationId xmlns:a16="http://schemas.microsoft.com/office/drawing/2014/main" id="{64AB9081-F078-E5B2-F61F-6D08FB8A44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0746" y="2565746"/>
            <a:ext cx="1543708" cy="1157781"/>
          </a:xfrm>
          <a:prstGeom prst="rect">
            <a:avLst/>
          </a:prstGeom>
        </p:spPr>
      </p:pic>
      <p:pic>
        <p:nvPicPr>
          <p:cNvPr id="14" name="图形 13">
            <a:extLst>
              <a:ext uri="{FF2B5EF4-FFF2-40B4-BE49-F238E27FC236}">
                <a16:creationId xmlns:a16="http://schemas.microsoft.com/office/drawing/2014/main" id="{063FF044-00AA-779E-46F9-2780115F9F4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00400" y="2565745"/>
            <a:ext cx="1543708" cy="1157781"/>
          </a:xfrm>
          <a:prstGeom prst="rect">
            <a:avLst/>
          </a:prstGeom>
        </p:spPr>
      </p:pic>
      <p:pic>
        <p:nvPicPr>
          <p:cNvPr id="16" name="图形 15">
            <a:extLst>
              <a:ext uri="{FF2B5EF4-FFF2-40B4-BE49-F238E27FC236}">
                <a16:creationId xmlns:a16="http://schemas.microsoft.com/office/drawing/2014/main" id="{3D7F6CF5-847C-CFA2-5F27-4E422A18C55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52291" y="2553543"/>
            <a:ext cx="1543708" cy="1157781"/>
          </a:xfrm>
          <a:prstGeom prst="rect">
            <a:avLst/>
          </a:prstGeom>
        </p:spPr>
      </p:pic>
      <p:pic>
        <p:nvPicPr>
          <p:cNvPr id="18" name="图形 17">
            <a:extLst>
              <a:ext uri="{FF2B5EF4-FFF2-40B4-BE49-F238E27FC236}">
                <a16:creationId xmlns:a16="http://schemas.microsoft.com/office/drawing/2014/main" id="{AF40D960-016B-1B10-33DD-1024409B8A3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27464" y="2553542"/>
            <a:ext cx="1543708" cy="1157781"/>
          </a:xfrm>
          <a:prstGeom prst="rect">
            <a:avLst/>
          </a:prstGeom>
        </p:spPr>
      </p:pic>
    </p:spTree>
    <p:extLst>
      <p:ext uri="{BB962C8B-B14F-4D97-AF65-F5344CB8AC3E}">
        <p14:creationId xmlns:p14="http://schemas.microsoft.com/office/powerpoint/2010/main" val="1851515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Physical experiments – settings</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066800"/>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AlternateContent xmlns:mc="http://schemas.openxmlformats.org/markup-compatibility/2006">
        <mc:Choice xmlns:a14="http://schemas.microsoft.com/office/drawing/2010/main" Requires="a14">
          <p:sp>
            <p:nvSpPr>
              <p:cNvPr id="8" name="Inhaltsplatzhalter 2">
                <a:extLst>
                  <a:ext uri="{FF2B5EF4-FFF2-40B4-BE49-F238E27FC236}">
                    <a16:creationId xmlns:a16="http://schemas.microsoft.com/office/drawing/2014/main" id="{B59F47D8-111D-2E03-248F-3C265CAFF591}"/>
                  </a:ext>
                </a:extLst>
              </p:cNvPr>
              <p:cNvSpPr txBox="1">
                <a:spLocks/>
              </p:cNvSpPr>
              <p:nvPr/>
            </p:nvSpPr>
            <p:spPr>
              <a:xfrm>
                <a:off x="884237" y="1219200"/>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latin typeface="Arial"/>
                  </a:rPr>
                  <a:t>4 PNI RM3100 sensors are put on a circle of two radii,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0.05, 0.1</m:t>
                        </m:r>
                      </m:e>
                    </m:d>
                    <m:r>
                      <a:rPr lang="en-US" altLang="zh-CN" b="0" i="1" smtClean="0">
                        <a:latin typeface="Cambria Math" panose="02040503050406030204" pitchFamily="18" charset="0"/>
                      </a:rPr>
                      <m:t>𝑚</m:t>
                    </m:r>
                  </m:oMath>
                </a14:m>
                <a:r>
                  <a:rPr lang="de-DE" altLang="zh-CN" dirty="0">
                    <a:latin typeface="Arial"/>
                  </a:rPr>
                  <a:t>.</a:t>
                </a: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effectLst/>
                    <a:uLnTx/>
                    <a:uFillTx/>
                    <a:latin typeface="Arial"/>
                    <a:ea typeface="+mn-ea"/>
                    <a:cs typeface="+mn-cs"/>
                  </a:rPr>
                  <a:t>7 positions are sampled in the spherical workspace, 32 orientations are sampled at each position. The magnetic field is recorded for each configuration.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solidFill>
                    <a:prstClr val="black"/>
                  </a:solidFill>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solidFill>
                    <a:prstClr val="black"/>
                  </a:solidFill>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solidFill>
                    <a:prstClr val="black"/>
                  </a:solidFill>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solidFill>
                    <a:prstClr val="black"/>
                  </a:solidFill>
                  <a:latin typeface="Arial"/>
                </a:endParaRPr>
              </a:p>
            </p:txBody>
          </p:sp>
        </mc:Choice>
        <mc:Fallback>
          <p:sp>
            <p:nvSpPr>
              <p:cNvPr id="8" name="Inhaltsplatzhalter 2">
                <a:extLst>
                  <a:ext uri="{FF2B5EF4-FFF2-40B4-BE49-F238E27FC236}">
                    <a16:creationId xmlns:a16="http://schemas.microsoft.com/office/drawing/2014/main" id="{B59F47D8-111D-2E03-248F-3C265CAFF591}"/>
                  </a:ext>
                </a:extLst>
              </p:cNvPr>
              <p:cNvSpPr txBox="1">
                <a:spLocks noRot="1" noChangeAspect="1" noMove="1" noResize="1" noEditPoints="1" noAdjustHandles="1" noChangeArrowheads="1" noChangeShapeType="1" noTextEdit="1"/>
              </p:cNvSpPr>
              <p:nvPr/>
            </p:nvSpPr>
            <p:spPr>
              <a:xfrm>
                <a:off x="884237" y="1219200"/>
                <a:ext cx="10728325" cy="4680000"/>
              </a:xfrm>
              <a:prstGeom prst="rect">
                <a:avLst/>
              </a:prstGeom>
              <a:blipFill>
                <a:blip r:embed="rId3"/>
                <a:stretch>
                  <a:fillRect l="-1193" t="-1693"/>
                </a:stretch>
              </a:blipFill>
            </p:spPr>
            <p:txBody>
              <a:bodyPr/>
              <a:lstStyle/>
              <a:p>
                <a:r>
                  <a:rPr lang="zh-CN" altLang="en-US">
                    <a:noFill/>
                  </a:rPr>
                  <a:t> </a:t>
                </a:r>
              </a:p>
            </p:txBody>
          </p:sp>
        </mc:Fallback>
      </mc:AlternateContent>
      <p:pic>
        <p:nvPicPr>
          <p:cNvPr id="10" name="图形 9">
            <a:extLst>
              <a:ext uri="{FF2B5EF4-FFF2-40B4-BE49-F238E27FC236}">
                <a16:creationId xmlns:a16="http://schemas.microsoft.com/office/drawing/2014/main" id="{4CCA200D-0F9E-1A95-6870-02C066F74E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00800" y="2583042"/>
            <a:ext cx="3797299" cy="2847974"/>
          </a:xfrm>
          <a:prstGeom prst="rect">
            <a:avLst/>
          </a:prstGeom>
        </p:spPr>
      </p:pic>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988C1EA7-E1EA-D0E4-7AF7-AE4D3D7FC16B}"/>
                  </a:ext>
                </a:extLst>
              </p:cNvPr>
              <p:cNvSpPr txBox="1"/>
              <p:nvPr/>
            </p:nvSpPr>
            <p:spPr>
              <a:xfrm>
                <a:off x="9807573" y="4507095"/>
                <a:ext cx="984248" cy="66210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0.1</m:t>
                                </m:r>
                              </m:e>
                            </m:mr>
                          </m:m>
                        </m:e>
                      </m:d>
                    </m:oMath>
                  </m:oMathPara>
                </a14:m>
                <a:endParaRPr lang="zh-CN" altLang="en-US" sz="1400" dirty="0">
                  <a:latin typeface="Times New Roman" panose="02020603050405020304" pitchFamily="18" charset="0"/>
                  <a:cs typeface="Times New Roman" panose="02020603050405020304" pitchFamily="18" charset="0"/>
                </a:endParaRPr>
              </a:p>
            </p:txBody>
          </p:sp>
        </mc:Choice>
        <mc:Fallback>
          <p:sp>
            <p:nvSpPr>
              <p:cNvPr id="13" name="文本框 12">
                <a:extLst>
                  <a:ext uri="{FF2B5EF4-FFF2-40B4-BE49-F238E27FC236}">
                    <a16:creationId xmlns:a16="http://schemas.microsoft.com/office/drawing/2014/main" id="{988C1EA7-E1EA-D0E4-7AF7-AE4D3D7FC16B}"/>
                  </a:ext>
                </a:extLst>
              </p:cNvPr>
              <p:cNvSpPr txBox="1">
                <a:spLocks noRot="1" noChangeAspect="1" noMove="1" noResize="1" noEditPoints="1" noAdjustHandles="1" noChangeArrowheads="1" noChangeShapeType="1" noTextEdit="1"/>
              </p:cNvSpPr>
              <p:nvPr/>
            </p:nvSpPr>
            <p:spPr>
              <a:xfrm>
                <a:off x="9807573" y="4507095"/>
                <a:ext cx="984248" cy="662104"/>
              </a:xfrm>
              <a:prstGeom prst="rect">
                <a:avLst/>
              </a:prstGeom>
              <a:blipFill>
                <a:blip r:embed="rId6"/>
                <a:stretch>
                  <a:fillRect/>
                </a:stretch>
              </a:blipFill>
            </p:spPr>
            <p:txBody>
              <a:bodyPr/>
              <a:lstStyle/>
              <a:p>
                <a:r>
                  <a:rPr lang="zh-CN" altLang="en-US">
                    <a:noFill/>
                  </a:rPr>
                  <a:t> </a:t>
                </a:r>
              </a:p>
            </p:txBody>
          </p:sp>
        </mc:Fallback>
      </mc:AlternateContent>
      <p:cxnSp>
        <p:nvCxnSpPr>
          <p:cNvPr id="15" name="直接箭头连接符 14">
            <a:extLst>
              <a:ext uri="{FF2B5EF4-FFF2-40B4-BE49-F238E27FC236}">
                <a16:creationId xmlns:a16="http://schemas.microsoft.com/office/drawing/2014/main" id="{BE8BF8BB-1594-9FC6-FFC3-5F1E1F79929B}"/>
              </a:ext>
            </a:extLst>
          </p:cNvPr>
          <p:cNvCxnSpPr>
            <a:cxnSpLocks/>
            <a:endCxn id="13" idx="1"/>
          </p:cNvCxnSpPr>
          <p:nvPr/>
        </p:nvCxnSpPr>
        <p:spPr>
          <a:xfrm>
            <a:off x="8375651" y="4202291"/>
            <a:ext cx="1431922" cy="6358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67EEEEF5-F098-AD44-E32F-8FDCA687AB3C}"/>
                  </a:ext>
                </a:extLst>
              </p:cNvPr>
              <p:cNvSpPr txBox="1"/>
              <p:nvPr/>
            </p:nvSpPr>
            <p:spPr>
              <a:xfrm>
                <a:off x="9782175" y="2806763"/>
                <a:ext cx="1031876" cy="66210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0.20</m:t>
                                </m:r>
                              </m:e>
                            </m:mr>
                          </m:m>
                        </m:e>
                      </m:d>
                    </m:oMath>
                  </m:oMathPara>
                </a14:m>
                <a:endParaRPr lang="zh-CN" altLang="en-US" sz="1400" dirty="0">
                  <a:latin typeface="Times New Roman" panose="02020603050405020304" pitchFamily="18" charset="0"/>
                  <a:cs typeface="Times New Roman" panose="02020603050405020304" pitchFamily="18" charset="0"/>
                </a:endParaRPr>
              </a:p>
            </p:txBody>
          </p:sp>
        </mc:Choice>
        <mc:Fallback>
          <p:sp>
            <p:nvSpPr>
              <p:cNvPr id="18" name="文本框 17">
                <a:extLst>
                  <a:ext uri="{FF2B5EF4-FFF2-40B4-BE49-F238E27FC236}">
                    <a16:creationId xmlns:a16="http://schemas.microsoft.com/office/drawing/2014/main" id="{67EEEEF5-F098-AD44-E32F-8FDCA687AB3C}"/>
                  </a:ext>
                </a:extLst>
              </p:cNvPr>
              <p:cNvSpPr txBox="1">
                <a:spLocks noRot="1" noChangeAspect="1" noMove="1" noResize="1" noEditPoints="1" noAdjustHandles="1" noChangeArrowheads="1" noChangeShapeType="1" noTextEdit="1"/>
              </p:cNvSpPr>
              <p:nvPr/>
            </p:nvSpPr>
            <p:spPr>
              <a:xfrm>
                <a:off x="9782175" y="2806763"/>
                <a:ext cx="1031876" cy="662104"/>
              </a:xfrm>
              <a:prstGeom prst="rect">
                <a:avLst/>
              </a:prstGeom>
              <a:blipFill>
                <a:blip r:embed="rId7"/>
                <a:stretch>
                  <a:fillRect/>
                </a:stretch>
              </a:blipFill>
            </p:spPr>
            <p:txBody>
              <a:bodyPr/>
              <a:lstStyle/>
              <a:p>
                <a:r>
                  <a:rPr lang="zh-CN" altLang="en-US">
                    <a:noFill/>
                  </a:rPr>
                  <a:t> </a:t>
                </a:r>
              </a:p>
            </p:txBody>
          </p:sp>
        </mc:Fallback>
      </mc:AlternateContent>
      <p:cxnSp>
        <p:nvCxnSpPr>
          <p:cNvPr id="19" name="直接箭头连接符 18">
            <a:extLst>
              <a:ext uri="{FF2B5EF4-FFF2-40B4-BE49-F238E27FC236}">
                <a16:creationId xmlns:a16="http://schemas.microsoft.com/office/drawing/2014/main" id="{34FB6EE9-57CE-F0AA-64C1-1F45B314E3A5}"/>
              </a:ext>
            </a:extLst>
          </p:cNvPr>
          <p:cNvCxnSpPr>
            <a:cxnSpLocks/>
            <a:endCxn id="18" idx="1"/>
          </p:cNvCxnSpPr>
          <p:nvPr/>
        </p:nvCxnSpPr>
        <p:spPr>
          <a:xfrm flipV="1">
            <a:off x="8324849" y="3137815"/>
            <a:ext cx="1457326" cy="2548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E090C1D8-DE10-0A84-07DD-A949ED37E061}"/>
                  </a:ext>
                </a:extLst>
              </p:cNvPr>
              <p:cNvSpPr txBox="1"/>
              <p:nvPr/>
            </p:nvSpPr>
            <p:spPr>
              <a:xfrm>
                <a:off x="10814051" y="3894940"/>
                <a:ext cx="1219200" cy="66210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−0.05</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p:txBody>
          </p:sp>
        </mc:Choice>
        <mc:Fallback>
          <p:sp>
            <p:nvSpPr>
              <p:cNvPr id="22" name="文本框 21">
                <a:extLst>
                  <a:ext uri="{FF2B5EF4-FFF2-40B4-BE49-F238E27FC236}">
                    <a16:creationId xmlns:a16="http://schemas.microsoft.com/office/drawing/2014/main" id="{E090C1D8-DE10-0A84-07DD-A949ED37E061}"/>
                  </a:ext>
                </a:extLst>
              </p:cNvPr>
              <p:cNvSpPr txBox="1">
                <a:spLocks noRot="1" noChangeAspect="1" noMove="1" noResize="1" noEditPoints="1" noAdjustHandles="1" noChangeArrowheads="1" noChangeShapeType="1" noTextEdit="1"/>
              </p:cNvSpPr>
              <p:nvPr/>
            </p:nvSpPr>
            <p:spPr>
              <a:xfrm>
                <a:off x="10814051" y="3894940"/>
                <a:ext cx="1219200" cy="662104"/>
              </a:xfrm>
              <a:prstGeom prst="rect">
                <a:avLst/>
              </a:prstGeom>
              <a:blipFill>
                <a:blip r:embed="rId8"/>
                <a:stretch>
                  <a:fillRect/>
                </a:stretch>
              </a:blipFill>
            </p:spPr>
            <p:txBody>
              <a:bodyPr/>
              <a:lstStyle/>
              <a:p>
                <a:r>
                  <a:rPr lang="zh-CN" altLang="en-US">
                    <a:noFill/>
                  </a:rPr>
                  <a:t> </a:t>
                </a:r>
              </a:p>
            </p:txBody>
          </p:sp>
        </mc:Fallback>
      </mc:AlternateContent>
      <p:cxnSp>
        <p:nvCxnSpPr>
          <p:cNvPr id="23" name="直接箭头连接符 22">
            <a:extLst>
              <a:ext uri="{FF2B5EF4-FFF2-40B4-BE49-F238E27FC236}">
                <a16:creationId xmlns:a16="http://schemas.microsoft.com/office/drawing/2014/main" id="{0900A13C-01BE-4AFC-A7EF-D9C7B33C9717}"/>
              </a:ext>
            </a:extLst>
          </p:cNvPr>
          <p:cNvCxnSpPr>
            <a:cxnSpLocks/>
          </p:cNvCxnSpPr>
          <p:nvPr/>
        </p:nvCxnSpPr>
        <p:spPr>
          <a:xfrm>
            <a:off x="8680451" y="3851015"/>
            <a:ext cx="2133600" cy="289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文本框 27">
                <a:extLst>
                  <a:ext uri="{FF2B5EF4-FFF2-40B4-BE49-F238E27FC236}">
                    <a16:creationId xmlns:a16="http://schemas.microsoft.com/office/drawing/2014/main" id="{921973C2-0C7D-FB3F-57F5-910C28195EB3}"/>
                  </a:ext>
                </a:extLst>
              </p:cNvPr>
              <p:cNvSpPr txBox="1"/>
              <p:nvPr/>
            </p:nvSpPr>
            <p:spPr>
              <a:xfrm>
                <a:off x="5105400" y="3519963"/>
                <a:ext cx="1219200" cy="66210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0.05</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p:txBody>
          </p:sp>
        </mc:Choice>
        <mc:Fallback>
          <p:sp>
            <p:nvSpPr>
              <p:cNvPr id="28" name="文本框 27">
                <a:extLst>
                  <a:ext uri="{FF2B5EF4-FFF2-40B4-BE49-F238E27FC236}">
                    <a16:creationId xmlns:a16="http://schemas.microsoft.com/office/drawing/2014/main" id="{921973C2-0C7D-FB3F-57F5-910C28195EB3}"/>
                  </a:ext>
                </a:extLst>
              </p:cNvPr>
              <p:cNvSpPr txBox="1">
                <a:spLocks noRot="1" noChangeAspect="1" noMove="1" noResize="1" noEditPoints="1" noAdjustHandles="1" noChangeArrowheads="1" noChangeShapeType="1" noTextEdit="1"/>
              </p:cNvSpPr>
              <p:nvPr/>
            </p:nvSpPr>
            <p:spPr>
              <a:xfrm>
                <a:off x="5105400" y="3519963"/>
                <a:ext cx="1219200" cy="662104"/>
              </a:xfrm>
              <a:prstGeom prst="rect">
                <a:avLst/>
              </a:prstGeom>
              <a:blipFill>
                <a:blip r:embed="rId9"/>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id="{6EC83005-1ADE-BE1E-A236-ABD97035A14C}"/>
              </a:ext>
            </a:extLst>
          </p:cNvPr>
          <p:cNvCxnSpPr>
            <a:cxnSpLocks/>
            <a:endCxn id="28" idx="3"/>
          </p:cNvCxnSpPr>
          <p:nvPr/>
        </p:nvCxnSpPr>
        <p:spPr>
          <a:xfrm flipH="1">
            <a:off x="6324600" y="3719638"/>
            <a:ext cx="1700212" cy="1313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E51D7757-4318-9F87-F64D-D1497450B9B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1522062" y="2974714"/>
            <a:ext cx="3133371" cy="2350028"/>
          </a:xfrm>
          <a:prstGeom prst="rect">
            <a:avLst/>
          </a:prstGeom>
        </p:spPr>
      </p:pic>
      <p:cxnSp>
        <p:nvCxnSpPr>
          <p:cNvPr id="9" name="直接箭头连接符 8">
            <a:extLst>
              <a:ext uri="{FF2B5EF4-FFF2-40B4-BE49-F238E27FC236}">
                <a16:creationId xmlns:a16="http://schemas.microsoft.com/office/drawing/2014/main" id="{92A81A09-B4FD-D69C-EB03-02D2736B0FA3}"/>
              </a:ext>
            </a:extLst>
          </p:cNvPr>
          <p:cNvCxnSpPr>
            <a:cxnSpLocks/>
          </p:cNvCxnSpPr>
          <p:nvPr/>
        </p:nvCxnSpPr>
        <p:spPr>
          <a:xfrm>
            <a:off x="2282369" y="4834342"/>
            <a:ext cx="224838" cy="2392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6209EEE-B95D-3598-2806-FA63507CC5F8}"/>
              </a:ext>
            </a:extLst>
          </p:cNvPr>
          <p:cNvCxnSpPr>
            <a:cxnSpLocks/>
          </p:cNvCxnSpPr>
          <p:nvPr/>
        </p:nvCxnSpPr>
        <p:spPr>
          <a:xfrm flipV="1">
            <a:off x="2286000" y="4474733"/>
            <a:ext cx="0" cy="3220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74FFA5FD-AEEC-1968-5441-1ADF8DFEDBF4}"/>
              </a:ext>
            </a:extLst>
          </p:cNvPr>
          <p:cNvCxnSpPr>
            <a:cxnSpLocks/>
          </p:cNvCxnSpPr>
          <p:nvPr/>
        </p:nvCxnSpPr>
        <p:spPr>
          <a:xfrm flipV="1">
            <a:off x="2286000" y="4726963"/>
            <a:ext cx="381000" cy="111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6F763EAF-157F-E4EB-4A6A-5AB0DE337AA3}"/>
              </a:ext>
            </a:extLst>
          </p:cNvPr>
          <p:cNvSpPr/>
          <p:nvPr/>
        </p:nvSpPr>
        <p:spPr>
          <a:xfrm>
            <a:off x="2234228" y="4768846"/>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878B3160-F357-D0F4-CE5E-949C74E0D327}"/>
                  </a:ext>
                </a:extLst>
              </p:cNvPr>
              <p:cNvSpPr txBox="1"/>
              <p:nvPr/>
            </p:nvSpPr>
            <p:spPr>
              <a:xfrm>
                <a:off x="2553597" y="4504378"/>
                <a:ext cx="37920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𝑥</m:t>
                      </m:r>
                    </m:oMath>
                  </m:oMathPara>
                </a14:m>
                <a:endParaRPr lang="zh-CN" altLang="en-US" dirty="0">
                  <a:solidFill>
                    <a:srgbClr val="FF0000"/>
                  </a:solidFill>
                </a:endParaRPr>
              </a:p>
            </p:txBody>
          </p:sp>
        </mc:Choice>
        <mc:Fallback>
          <p:sp>
            <p:nvSpPr>
              <p:cNvPr id="27" name="文本框 26">
                <a:extLst>
                  <a:ext uri="{FF2B5EF4-FFF2-40B4-BE49-F238E27FC236}">
                    <a16:creationId xmlns:a16="http://schemas.microsoft.com/office/drawing/2014/main" id="{878B3160-F357-D0F4-CE5E-949C74E0D327}"/>
                  </a:ext>
                </a:extLst>
              </p:cNvPr>
              <p:cNvSpPr txBox="1">
                <a:spLocks noRot="1" noChangeAspect="1" noMove="1" noResize="1" noEditPoints="1" noAdjustHandles="1" noChangeArrowheads="1" noChangeShapeType="1" noTextEdit="1"/>
              </p:cNvSpPr>
              <p:nvPr/>
            </p:nvSpPr>
            <p:spPr>
              <a:xfrm>
                <a:off x="2553597" y="4504378"/>
                <a:ext cx="379206"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29">
                <a:extLst>
                  <a:ext uri="{FF2B5EF4-FFF2-40B4-BE49-F238E27FC236}">
                    <a16:creationId xmlns:a16="http://schemas.microsoft.com/office/drawing/2014/main" id="{58531F59-3D97-FC39-767B-A5EBB4CC21CB}"/>
                  </a:ext>
                </a:extLst>
              </p:cNvPr>
              <p:cNvSpPr txBox="1"/>
              <p:nvPr/>
            </p:nvSpPr>
            <p:spPr>
              <a:xfrm>
                <a:off x="2087255" y="4061673"/>
                <a:ext cx="38664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𝒚</m:t>
                      </m:r>
                    </m:oMath>
                  </m:oMathPara>
                </a14:m>
                <a:endParaRPr lang="zh-CN" altLang="en-US" b="1" dirty="0">
                  <a:solidFill>
                    <a:srgbClr val="FF0000"/>
                  </a:solidFill>
                </a:endParaRPr>
              </a:p>
            </p:txBody>
          </p:sp>
        </mc:Choice>
        <mc:Fallback>
          <p:sp>
            <p:nvSpPr>
              <p:cNvPr id="30" name="文本框 29">
                <a:extLst>
                  <a:ext uri="{FF2B5EF4-FFF2-40B4-BE49-F238E27FC236}">
                    <a16:creationId xmlns:a16="http://schemas.microsoft.com/office/drawing/2014/main" id="{58531F59-3D97-FC39-767B-A5EBB4CC21CB}"/>
                  </a:ext>
                </a:extLst>
              </p:cNvPr>
              <p:cNvSpPr txBox="1">
                <a:spLocks noRot="1" noChangeAspect="1" noMove="1" noResize="1" noEditPoints="1" noAdjustHandles="1" noChangeArrowheads="1" noChangeShapeType="1" noTextEdit="1"/>
              </p:cNvSpPr>
              <p:nvPr/>
            </p:nvSpPr>
            <p:spPr>
              <a:xfrm>
                <a:off x="2087255" y="4061673"/>
                <a:ext cx="386644" cy="369332"/>
              </a:xfrm>
              <a:prstGeom prst="rect">
                <a:avLst/>
              </a:prstGeom>
              <a:blipFill>
                <a:blip r:embed="rId12"/>
                <a:stretch>
                  <a:fillRect b="-819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本框 31">
                <a:extLst>
                  <a:ext uri="{FF2B5EF4-FFF2-40B4-BE49-F238E27FC236}">
                    <a16:creationId xmlns:a16="http://schemas.microsoft.com/office/drawing/2014/main" id="{5D3792CC-8708-1A6C-EC76-4F11F0B1AF29}"/>
                  </a:ext>
                </a:extLst>
              </p:cNvPr>
              <p:cNvSpPr txBox="1"/>
              <p:nvPr/>
            </p:nvSpPr>
            <p:spPr>
              <a:xfrm>
                <a:off x="2390085" y="4974874"/>
                <a:ext cx="367408"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𝒛</m:t>
                      </m:r>
                    </m:oMath>
                  </m:oMathPara>
                </a14:m>
                <a:endParaRPr lang="zh-CN" altLang="en-US" b="1" dirty="0">
                  <a:solidFill>
                    <a:srgbClr val="FF0000"/>
                  </a:solidFill>
                </a:endParaRPr>
              </a:p>
            </p:txBody>
          </p:sp>
        </mc:Choice>
        <mc:Fallback>
          <p:sp>
            <p:nvSpPr>
              <p:cNvPr id="32" name="文本框 31">
                <a:extLst>
                  <a:ext uri="{FF2B5EF4-FFF2-40B4-BE49-F238E27FC236}">
                    <a16:creationId xmlns:a16="http://schemas.microsoft.com/office/drawing/2014/main" id="{5D3792CC-8708-1A6C-EC76-4F11F0B1AF29}"/>
                  </a:ext>
                </a:extLst>
              </p:cNvPr>
              <p:cNvSpPr txBox="1">
                <a:spLocks noRot="1" noChangeAspect="1" noMove="1" noResize="1" noEditPoints="1" noAdjustHandles="1" noChangeArrowheads="1" noChangeShapeType="1" noTextEdit="1"/>
              </p:cNvSpPr>
              <p:nvPr/>
            </p:nvSpPr>
            <p:spPr>
              <a:xfrm>
                <a:off x="2390085" y="4974874"/>
                <a:ext cx="367408" cy="369332"/>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65271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Physical experiments – settings</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089000"/>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AlternateContent xmlns:mc="http://schemas.openxmlformats.org/markup-compatibility/2006">
        <mc:Choice xmlns:a14="http://schemas.microsoft.com/office/drawing/2010/main" Requires="a14">
          <p:sp>
            <p:nvSpPr>
              <p:cNvPr id="8" name="Inhaltsplatzhalter 2">
                <a:extLst>
                  <a:ext uri="{FF2B5EF4-FFF2-40B4-BE49-F238E27FC236}">
                    <a16:creationId xmlns:a16="http://schemas.microsoft.com/office/drawing/2014/main" id="{B59F47D8-111D-2E03-248F-3C265CAFF591}"/>
                  </a:ext>
                </a:extLst>
              </p:cNvPr>
              <p:cNvSpPr txBox="1">
                <a:spLocks/>
              </p:cNvSpPr>
              <p:nvPr/>
            </p:nvSpPr>
            <p:spPr>
              <a:xfrm>
                <a:off x="884237" y="1241400"/>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startAt="4"/>
                  <a:defRPr/>
                </a:pPr>
                <a:r>
                  <a:rPr lang="de-DE" altLang="zh-CN" dirty="0">
                    <a:solidFill>
                      <a:prstClr val="black"/>
                    </a:solidFill>
                    <a:latin typeface="Arial"/>
                  </a:rPr>
                  <a:t>The sensor positions are calibrated using the recorded field. </a:t>
                </a: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a:p>
                <a:pPr>
                  <a:buFont typeface="+mj-lt"/>
                  <a:buAutoNum type="arabicPeriod" startAt="4"/>
                  <a:defRPr/>
                </a:pPr>
                <a:r>
                  <a:rPr kumimoji="0" lang="de-DE" altLang="zh-CN" sz="1800" b="0" i="0" u="none" strike="noStrike" kern="1200" cap="none" spc="0" normalizeH="0" baseline="0" noProof="0" dirty="0">
                    <a:ln>
                      <a:noFill/>
                    </a:ln>
                    <a:solidFill>
                      <a:prstClr val="black"/>
                    </a:solidFill>
                    <a:effectLst/>
                    <a:uLnTx/>
                    <a:uFillTx/>
                    <a:latin typeface="Arial"/>
                    <a:ea typeface="+mn-ea"/>
                    <a:cs typeface="+mn-cs"/>
                  </a:rPr>
                  <a:t>For each test configuration, the algorithm starts at the </a:t>
                </a:r>
                <a:r>
                  <a:rPr lang="de-DE" altLang="zh-CN" dirty="0">
                    <a:solidFill>
                      <a:prstClr val="black"/>
                    </a:solidFill>
                    <a:latin typeface="Arial"/>
                  </a:rPr>
                  <a:t>ground truth configuration to ensure convergence. </a:t>
                </a:r>
                <a:endParaRPr lang="de-DE" altLang="zh-CN" dirty="0">
                  <a:solidFill>
                    <a:prstClr val="black"/>
                  </a:solidFill>
                </a:endParaRPr>
              </a:p>
              <a:p>
                <a:pPr lvl="0">
                  <a:buFont typeface="+mj-lt"/>
                  <a:buAutoNum type="arabicPeriod" startAt="4"/>
                  <a:defRPr/>
                </a:pPr>
                <a:r>
                  <a:rPr lang="de-DE" altLang="zh-CN" dirty="0">
                    <a:solidFill>
                      <a:prstClr val="black"/>
                    </a:solidFill>
                  </a:rPr>
                  <a:t>The </a:t>
                </a:r>
                <a:r>
                  <a:rPr lang="de-DE" altLang="zh-CN" dirty="0"/>
                  <a:t>position error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𝑝</m:t>
                        </m:r>
                      </m:sub>
                    </m:sSub>
                  </m:oMath>
                </a14:m>
                <a:r>
                  <a:rPr lang="de-DE" altLang="zh-CN" dirty="0"/>
                  <a:t> is the discrepency between the ground truth postion and the solution given by the algorithm, measured in mm. The orientation is the discrepency between the ground truth z-axis and the z-axis after convergence, measured in deg.</a:t>
                </a:r>
              </a:p>
              <a:p>
                <a:pPr lvl="0">
                  <a:buFont typeface="+mj-lt"/>
                  <a:buAutoNum type="arabicPeriod" startAt="4"/>
                  <a:defRPr/>
                </a:pPr>
                <a:endParaRPr lang="de-DE" altLang="zh-CN" dirty="0"/>
              </a:p>
              <a:p>
                <a:pPr lvl="0">
                  <a:buFont typeface="+mj-lt"/>
                  <a:buAutoNum type="arabicPeriod" startAt="4"/>
                  <a:defRPr/>
                </a:pPr>
                <a:endParaRPr lang="de-DE" altLang="zh-CN" dirty="0"/>
              </a:p>
              <a:p>
                <a:pPr>
                  <a:buFont typeface="+mj-lt"/>
                  <a:buAutoNum type="arabicPeriod" startAt="4"/>
                  <a:defRPr/>
                </a:pPr>
                <a:endParaRPr kumimoji="0" lang="de-DE" altLang="zh-CN" sz="1800" b="0" i="0" u="none" strike="noStrike" kern="1200" cap="none" spc="0" normalizeH="0" baseline="0" noProof="0" dirty="0">
                  <a:ln>
                    <a:noFill/>
                  </a:ln>
                  <a:effectLst/>
                  <a:uLnTx/>
                  <a:uFillTx/>
                  <a:latin typeface="Arial"/>
                  <a:ea typeface="+mn-ea"/>
                  <a:cs typeface="+mn-cs"/>
                </a:endParaRPr>
              </a:p>
              <a:p>
                <a:pPr>
                  <a:buFont typeface="+mj-lt"/>
                  <a:buAutoNum type="arabicPeriod" startAt="4"/>
                  <a:defRPr/>
                </a:pPr>
                <a:r>
                  <a:rPr kumimoji="0" lang="de-DE" altLang="zh-CN" sz="1800" b="0" i="0" u="none" strike="noStrike" kern="1200" cap="none" spc="0" normalizeH="0" baseline="0" noProof="0" dirty="0">
                    <a:ln>
                      <a:noFill/>
                    </a:ln>
                    <a:effectLst/>
                    <a:uLnTx/>
                    <a:uFillTx/>
                    <a:latin typeface="Arial"/>
                    <a:ea typeface="+mn-ea"/>
                    <a:cs typeface="+mn-cs"/>
                  </a:rPr>
                  <a:t>The error vector is projected on the 5 singular vectors to examine the hypothesis.</a:t>
                </a:r>
              </a:p>
              <a:p>
                <a:pPr lvl="0">
                  <a:buFont typeface="+mj-lt"/>
                  <a:buAutoNum type="arabicPeriod" startAt="4"/>
                  <a:defRPr/>
                </a:pPr>
                <a:endParaRPr lang="de-DE" altLang="zh-CN" dirty="0"/>
              </a:p>
              <a:p>
                <a:pPr lvl="0">
                  <a:buFont typeface="+mj-lt"/>
                  <a:buAutoNum type="arabicPeriod" startAt="4"/>
                  <a:defRPr/>
                </a:pPr>
                <a:endParaRPr lang="de-DE" altLang="zh-CN" dirty="0"/>
              </a:p>
              <a:p>
                <a:pPr lvl="0">
                  <a:buFont typeface="+mj-lt"/>
                  <a:buAutoNum type="arabicPeriod" startAt="4"/>
                  <a:defRPr/>
                </a:pPr>
                <a:endParaRPr lang="de-DE" altLang="zh-CN" dirty="0"/>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Choice>
        <mc:Fallback>
          <p:sp>
            <p:nvSpPr>
              <p:cNvPr id="8" name="Inhaltsplatzhalter 2">
                <a:extLst>
                  <a:ext uri="{FF2B5EF4-FFF2-40B4-BE49-F238E27FC236}">
                    <a16:creationId xmlns:a16="http://schemas.microsoft.com/office/drawing/2014/main" id="{B59F47D8-111D-2E03-248F-3C265CAFF591}"/>
                  </a:ext>
                </a:extLst>
              </p:cNvPr>
              <p:cNvSpPr txBox="1">
                <a:spLocks noRot="1" noChangeAspect="1" noMove="1" noResize="1" noEditPoints="1" noAdjustHandles="1" noChangeArrowheads="1" noChangeShapeType="1" noTextEdit="1"/>
              </p:cNvSpPr>
              <p:nvPr/>
            </p:nvSpPr>
            <p:spPr>
              <a:xfrm>
                <a:off x="884237" y="1241400"/>
                <a:ext cx="10728325" cy="4680000"/>
              </a:xfrm>
              <a:prstGeom prst="rect">
                <a:avLst/>
              </a:prstGeom>
              <a:blipFill>
                <a:blip r:embed="rId3"/>
                <a:stretch>
                  <a:fillRect l="-1193" t="-1695"/>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C77017D6-03CC-3C6F-AC34-4F15C031505D}"/>
              </a:ext>
            </a:extLst>
          </p:cNvPr>
          <p:cNvCxnSpPr>
            <a:cxnSpLocks/>
          </p:cNvCxnSpPr>
          <p:nvPr/>
        </p:nvCxnSpPr>
        <p:spPr>
          <a:xfrm flipH="1" flipV="1">
            <a:off x="5821463" y="3742750"/>
            <a:ext cx="381000" cy="5334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255E034D-38B4-7A34-008D-7C101486EC01}"/>
              </a:ext>
            </a:extLst>
          </p:cNvPr>
          <p:cNvCxnSpPr>
            <a:cxnSpLocks/>
          </p:cNvCxnSpPr>
          <p:nvPr/>
        </p:nvCxnSpPr>
        <p:spPr>
          <a:xfrm flipV="1">
            <a:off x="6768428" y="3361750"/>
            <a:ext cx="119835" cy="6858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8BAD872-5084-415F-C930-0CC5B206A769}"/>
              </a:ext>
            </a:extLst>
          </p:cNvPr>
          <p:cNvCxnSpPr/>
          <p:nvPr/>
        </p:nvCxnSpPr>
        <p:spPr>
          <a:xfrm flipV="1">
            <a:off x="6202463" y="4047550"/>
            <a:ext cx="581194" cy="2286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44B4BB60-33A8-1B5B-AB10-8BB5E2C9BBBD}"/>
                  </a:ext>
                </a:extLst>
              </p:cNvPr>
              <p:cNvSpPr txBox="1"/>
              <p:nvPr/>
            </p:nvSpPr>
            <p:spPr>
              <a:xfrm>
                <a:off x="6400172" y="4144842"/>
                <a:ext cx="288604"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𝑝</m:t>
                          </m:r>
                        </m:sub>
                      </m:sSub>
                    </m:oMath>
                  </m:oMathPara>
                </a14:m>
                <a:endParaRPr lang="zh-CN" altLang="en-US" dirty="0"/>
              </a:p>
            </p:txBody>
          </p:sp>
        </mc:Choice>
        <mc:Fallback>
          <p:sp>
            <p:nvSpPr>
              <p:cNvPr id="11" name="文本框 10">
                <a:extLst>
                  <a:ext uri="{FF2B5EF4-FFF2-40B4-BE49-F238E27FC236}">
                    <a16:creationId xmlns:a16="http://schemas.microsoft.com/office/drawing/2014/main" id="{44B4BB60-33A8-1B5B-AB10-8BB5E2C9BBBD}"/>
                  </a:ext>
                </a:extLst>
              </p:cNvPr>
              <p:cNvSpPr txBox="1">
                <a:spLocks noRot="1" noChangeAspect="1" noMove="1" noResize="1" noEditPoints="1" noAdjustHandles="1" noChangeArrowheads="1" noChangeShapeType="1" noTextEdit="1"/>
              </p:cNvSpPr>
              <p:nvPr/>
            </p:nvSpPr>
            <p:spPr>
              <a:xfrm>
                <a:off x="6400172" y="4144842"/>
                <a:ext cx="288604" cy="298415"/>
              </a:xfrm>
              <a:prstGeom prst="rect">
                <a:avLst/>
              </a:prstGeom>
              <a:blipFill>
                <a:blip r:embed="rId4"/>
                <a:stretch>
                  <a:fillRect l="-10638" r="-8511" b="-20408"/>
                </a:stretch>
              </a:blipFill>
            </p:spPr>
            <p:txBody>
              <a:bodyPr/>
              <a:lstStyle/>
              <a:p>
                <a:r>
                  <a:rPr lang="zh-CN" altLang="en-US">
                    <a:noFill/>
                  </a:rPr>
                  <a:t> </a:t>
                </a:r>
              </a:p>
            </p:txBody>
          </p:sp>
        </mc:Fallback>
      </mc:AlternateContent>
      <p:cxnSp>
        <p:nvCxnSpPr>
          <p:cNvPr id="12" name="直接箭头连接符 11">
            <a:extLst>
              <a:ext uri="{FF2B5EF4-FFF2-40B4-BE49-F238E27FC236}">
                <a16:creationId xmlns:a16="http://schemas.microsoft.com/office/drawing/2014/main" id="{DAB1B1D3-85B2-D070-3247-C6BCBE36A889}"/>
              </a:ext>
            </a:extLst>
          </p:cNvPr>
          <p:cNvCxnSpPr>
            <a:cxnSpLocks/>
          </p:cNvCxnSpPr>
          <p:nvPr/>
        </p:nvCxnSpPr>
        <p:spPr>
          <a:xfrm flipH="1" flipV="1">
            <a:off x="6372507" y="3496250"/>
            <a:ext cx="381000" cy="533400"/>
          </a:xfrm>
          <a:prstGeom prst="straightConnector1">
            <a:avLst/>
          </a:prstGeom>
          <a:ln>
            <a:prstDash val="dash"/>
            <a:tailEnd type="triangle"/>
          </a:ln>
        </p:spPr>
        <p:style>
          <a:lnRef idx="3">
            <a:schemeClr val="accent1"/>
          </a:lnRef>
          <a:fillRef idx="0">
            <a:schemeClr val="accent1"/>
          </a:fillRef>
          <a:effectRef idx="2">
            <a:schemeClr val="accent1"/>
          </a:effectRef>
          <a:fontRef idx="minor">
            <a:schemeClr val="tx1"/>
          </a:fontRef>
        </p:style>
      </p:cxnSp>
      <p:sp>
        <p:nvSpPr>
          <p:cNvPr id="13" name="弧形 12">
            <a:extLst>
              <a:ext uri="{FF2B5EF4-FFF2-40B4-BE49-F238E27FC236}">
                <a16:creationId xmlns:a16="http://schemas.microsoft.com/office/drawing/2014/main" id="{F79EC370-404D-6695-7721-008BA3C5656D}"/>
              </a:ext>
            </a:extLst>
          </p:cNvPr>
          <p:cNvSpPr/>
          <p:nvPr/>
        </p:nvSpPr>
        <p:spPr>
          <a:xfrm>
            <a:off x="6400800" y="3581400"/>
            <a:ext cx="914400" cy="914400"/>
          </a:xfrm>
          <a:prstGeom prst="arc">
            <a:avLst>
              <a:gd name="adj1" fmla="val 13406096"/>
              <a:gd name="adj2" fmla="val 16064370"/>
            </a:avLst>
          </a:prstGeom>
          <a:ln>
            <a:prstDash val="dash"/>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2B2FA59B-2A1E-3CAB-E1D1-C60C53B63DA4}"/>
                  </a:ext>
                </a:extLst>
              </p:cNvPr>
              <p:cNvSpPr txBox="1"/>
              <p:nvPr/>
            </p:nvSpPr>
            <p:spPr>
              <a:xfrm>
                <a:off x="6511610" y="3227316"/>
                <a:ext cx="2964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𝑅</m:t>
                          </m:r>
                        </m:sub>
                      </m:sSub>
                    </m:oMath>
                  </m:oMathPara>
                </a14:m>
                <a:endParaRPr lang="zh-CN" altLang="en-US" dirty="0"/>
              </a:p>
            </p:txBody>
          </p:sp>
        </mc:Choice>
        <mc:Fallback>
          <p:sp>
            <p:nvSpPr>
              <p:cNvPr id="14" name="文本框 13">
                <a:extLst>
                  <a:ext uri="{FF2B5EF4-FFF2-40B4-BE49-F238E27FC236}">
                    <a16:creationId xmlns:a16="http://schemas.microsoft.com/office/drawing/2014/main" id="{2B2FA59B-2A1E-3CAB-E1D1-C60C53B63DA4}"/>
                  </a:ext>
                </a:extLst>
              </p:cNvPr>
              <p:cNvSpPr txBox="1">
                <a:spLocks noRot="1" noChangeAspect="1" noMove="1" noResize="1" noEditPoints="1" noAdjustHandles="1" noChangeArrowheads="1" noChangeShapeType="1" noTextEdit="1"/>
              </p:cNvSpPr>
              <p:nvPr/>
            </p:nvSpPr>
            <p:spPr>
              <a:xfrm>
                <a:off x="6511610" y="3227316"/>
                <a:ext cx="296428" cy="276999"/>
              </a:xfrm>
              <a:prstGeom prst="rect">
                <a:avLst/>
              </a:prstGeom>
              <a:blipFill>
                <a:blip r:embed="rId5"/>
                <a:stretch>
                  <a:fillRect l="-10204" r="-4082" b="-1739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6DB5E6A0-CFAA-0323-2FB1-F236718BD3E6}"/>
                  </a:ext>
                </a:extLst>
              </p:cNvPr>
              <p:cNvSpPr txBox="1"/>
              <p:nvPr/>
            </p:nvSpPr>
            <p:spPr>
              <a:xfrm>
                <a:off x="5384135" y="3868604"/>
                <a:ext cx="620619" cy="3767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solidFill>
                                <a:srgbClr val="215CAF"/>
                              </a:solidFill>
                              <a:latin typeface="Cambria Math" panose="02040503050406030204" pitchFamily="18" charset="0"/>
                            </a:rPr>
                          </m:ctrlPr>
                        </m:accPr>
                        <m:e>
                          <m:r>
                            <a:rPr lang="en-US" altLang="zh-CN" b="0" i="1" smtClean="0">
                              <a:solidFill>
                                <a:srgbClr val="215CAF"/>
                              </a:solidFill>
                              <a:latin typeface="Cambria Math" panose="02040503050406030204" pitchFamily="18" charset="0"/>
                            </a:rPr>
                            <m:t>𝑝</m:t>
                          </m:r>
                        </m:e>
                      </m:acc>
                      <m:r>
                        <a:rPr lang="en-US" altLang="zh-CN" b="0" i="1" smtClean="0">
                          <a:solidFill>
                            <a:srgbClr val="215CAF"/>
                          </a:solidFill>
                          <a:latin typeface="Cambria Math" panose="02040503050406030204" pitchFamily="18" charset="0"/>
                        </a:rPr>
                        <m:t>, </m:t>
                      </m:r>
                      <m:acc>
                        <m:accPr>
                          <m:chr m:val="̂"/>
                          <m:ctrlPr>
                            <a:rPr lang="en-US" altLang="zh-CN" b="0" i="1" smtClean="0">
                              <a:solidFill>
                                <a:srgbClr val="215CAF"/>
                              </a:solidFill>
                              <a:latin typeface="Cambria Math" panose="02040503050406030204" pitchFamily="18" charset="0"/>
                            </a:rPr>
                          </m:ctrlPr>
                        </m:accPr>
                        <m:e>
                          <m:r>
                            <a:rPr lang="en-US" altLang="zh-CN" b="0" i="1" smtClean="0">
                              <a:solidFill>
                                <a:srgbClr val="215CAF"/>
                              </a:solidFill>
                              <a:latin typeface="Cambria Math" panose="02040503050406030204" pitchFamily="18" charset="0"/>
                            </a:rPr>
                            <m:t>𝑅</m:t>
                          </m:r>
                        </m:e>
                      </m:acc>
                    </m:oMath>
                  </m:oMathPara>
                </a14:m>
                <a:endParaRPr lang="zh-CN" altLang="en-US" dirty="0">
                  <a:solidFill>
                    <a:srgbClr val="215CAF"/>
                  </a:solidFill>
                </a:endParaRPr>
              </a:p>
            </p:txBody>
          </p:sp>
        </mc:Choice>
        <mc:Fallback>
          <p:sp>
            <p:nvSpPr>
              <p:cNvPr id="15" name="文本框 14">
                <a:extLst>
                  <a:ext uri="{FF2B5EF4-FFF2-40B4-BE49-F238E27FC236}">
                    <a16:creationId xmlns:a16="http://schemas.microsoft.com/office/drawing/2014/main" id="{6DB5E6A0-CFAA-0323-2FB1-F236718BD3E6}"/>
                  </a:ext>
                </a:extLst>
              </p:cNvPr>
              <p:cNvSpPr txBox="1">
                <a:spLocks noRot="1" noChangeAspect="1" noMove="1" noResize="1" noEditPoints="1" noAdjustHandles="1" noChangeArrowheads="1" noChangeShapeType="1" noTextEdit="1"/>
              </p:cNvSpPr>
              <p:nvPr/>
            </p:nvSpPr>
            <p:spPr>
              <a:xfrm>
                <a:off x="5384135" y="3868604"/>
                <a:ext cx="620619" cy="376770"/>
              </a:xfrm>
              <a:prstGeom prst="rect">
                <a:avLst/>
              </a:prstGeom>
              <a:blipFill>
                <a:blip r:embed="rId6"/>
                <a:stretch>
                  <a:fillRect t="-1639" r="-36275" b="-98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0663D88C-6479-4A03-639D-BA42DF744F38}"/>
                  </a:ext>
                </a:extLst>
              </p:cNvPr>
              <p:cNvSpPr txBox="1"/>
              <p:nvPr/>
            </p:nvSpPr>
            <p:spPr>
              <a:xfrm>
                <a:off x="6723427" y="3842270"/>
                <a:ext cx="8054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𝑝</m:t>
                          </m:r>
                        </m:e>
                        <m:sup>
                          <m:r>
                            <a:rPr lang="en-US" altLang="zh-CN" b="0" i="1" smtClean="0">
                              <a:solidFill>
                                <a:srgbClr val="FF0000"/>
                              </a:solidFill>
                              <a:latin typeface="Cambria Math" panose="02040503050406030204" pitchFamily="18" charset="0"/>
                            </a:rPr>
                            <m:t>∗</m:t>
                          </m:r>
                        </m:sup>
                      </m:sSup>
                      <m:r>
                        <a:rPr lang="en-US" altLang="zh-CN" b="0" i="1" smtClean="0">
                          <a:solidFill>
                            <a:srgbClr val="FF0000"/>
                          </a:solidFill>
                          <a:latin typeface="Cambria Math" panose="02040503050406030204" pitchFamily="18" charset="0"/>
                        </a:rPr>
                        <m:t>, </m:t>
                      </m:r>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𝑅</m:t>
                          </m:r>
                        </m:e>
                        <m:sup>
                          <m:r>
                            <a:rPr lang="en-US" altLang="zh-CN" b="0" i="1" smtClean="0">
                              <a:solidFill>
                                <a:srgbClr val="FF0000"/>
                              </a:solidFill>
                              <a:latin typeface="Cambria Math" panose="02040503050406030204" pitchFamily="18" charset="0"/>
                            </a:rPr>
                            <m:t>∗</m:t>
                          </m:r>
                        </m:sup>
                      </m:sSup>
                    </m:oMath>
                  </m:oMathPara>
                </a14:m>
                <a:endParaRPr lang="zh-CN" altLang="en-US" dirty="0">
                  <a:solidFill>
                    <a:srgbClr val="FF0000"/>
                  </a:solidFill>
                </a:endParaRPr>
              </a:p>
            </p:txBody>
          </p:sp>
        </mc:Choice>
        <mc:Fallback>
          <p:sp>
            <p:nvSpPr>
              <p:cNvPr id="16" name="文本框 15">
                <a:extLst>
                  <a:ext uri="{FF2B5EF4-FFF2-40B4-BE49-F238E27FC236}">
                    <a16:creationId xmlns:a16="http://schemas.microsoft.com/office/drawing/2014/main" id="{0663D88C-6479-4A03-639D-BA42DF744F38}"/>
                  </a:ext>
                </a:extLst>
              </p:cNvPr>
              <p:cNvSpPr txBox="1">
                <a:spLocks noRot="1" noChangeAspect="1" noMove="1" noResize="1" noEditPoints="1" noAdjustHandles="1" noChangeArrowheads="1" noChangeShapeType="1" noTextEdit="1"/>
              </p:cNvSpPr>
              <p:nvPr/>
            </p:nvSpPr>
            <p:spPr>
              <a:xfrm>
                <a:off x="6723427" y="3842270"/>
                <a:ext cx="805477" cy="369332"/>
              </a:xfrm>
              <a:prstGeom prst="rect">
                <a:avLst/>
              </a:prstGeom>
              <a:blipFill>
                <a:blip r:embed="rId7"/>
                <a:stretch>
                  <a:fillRect b="-8197"/>
                </a:stretch>
              </a:blipFill>
            </p:spPr>
            <p:txBody>
              <a:bodyPr/>
              <a:lstStyle/>
              <a:p>
                <a:r>
                  <a:rPr lang="zh-CN" altLang="en-US">
                    <a:noFill/>
                  </a:rPr>
                  <a:t> </a:t>
                </a:r>
              </a:p>
            </p:txBody>
          </p:sp>
        </mc:Fallback>
      </mc:AlternateContent>
      <p:cxnSp>
        <p:nvCxnSpPr>
          <p:cNvPr id="17" name="直接箭头连接符 16">
            <a:extLst>
              <a:ext uri="{FF2B5EF4-FFF2-40B4-BE49-F238E27FC236}">
                <a16:creationId xmlns:a16="http://schemas.microsoft.com/office/drawing/2014/main" id="{7704E0FF-C5B9-47DD-FEA0-78F6A2EF1BAD}"/>
              </a:ext>
            </a:extLst>
          </p:cNvPr>
          <p:cNvCxnSpPr>
            <a:cxnSpLocks/>
          </p:cNvCxnSpPr>
          <p:nvPr/>
        </p:nvCxnSpPr>
        <p:spPr>
          <a:xfrm flipV="1">
            <a:off x="6172200" y="5829155"/>
            <a:ext cx="990600" cy="15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DABD4894-E89C-3419-9F37-E2C639EF6F04}"/>
              </a:ext>
            </a:extLst>
          </p:cNvPr>
          <p:cNvCxnSpPr>
            <a:cxnSpLocks/>
          </p:cNvCxnSpPr>
          <p:nvPr/>
        </p:nvCxnSpPr>
        <p:spPr>
          <a:xfrm flipH="1">
            <a:off x="5618244" y="5829155"/>
            <a:ext cx="553955" cy="5349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DD98695F-57B8-5E70-CCFB-C83169E567C3}"/>
              </a:ext>
            </a:extLst>
          </p:cNvPr>
          <p:cNvCxnSpPr>
            <a:cxnSpLocks/>
          </p:cNvCxnSpPr>
          <p:nvPr/>
        </p:nvCxnSpPr>
        <p:spPr>
          <a:xfrm flipH="1" flipV="1">
            <a:off x="6172199" y="4992517"/>
            <a:ext cx="2274" cy="8366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5FDEDCAE-4F33-B0A1-DE92-820FFAC84E2A}"/>
                  </a:ext>
                </a:extLst>
              </p:cNvPr>
              <p:cNvSpPr txBox="1"/>
              <p:nvPr/>
            </p:nvSpPr>
            <p:spPr>
              <a:xfrm>
                <a:off x="7067936" y="5713648"/>
                <a:ext cx="47891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3</m:t>
                          </m:r>
                        </m:sub>
                      </m:sSub>
                    </m:oMath>
                  </m:oMathPara>
                </a14:m>
                <a:endParaRPr lang="zh-CN" altLang="en-US" dirty="0"/>
              </a:p>
            </p:txBody>
          </p:sp>
        </mc:Choice>
        <mc:Fallback>
          <p:sp>
            <p:nvSpPr>
              <p:cNvPr id="20" name="文本框 19">
                <a:extLst>
                  <a:ext uri="{FF2B5EF4-FFF2-40B4-BE49-F238E27FC236}">
                    <a16:creationId xmlns:a16="http://schemas.microsoft.com/office/drawing/2014/main" id="{5FDEDCAE-4F33-B0A1-DE92-820FFAC84E2A}"/>
                  </a:ext>
                </a:extLst>
              </p:cNvPr>
              <p:cNvSpPr txBox="1">
                <a:spLocks noRot="1" noChangeAspect="1" noMove="1" noResize="1" noEditPoints="1" noAdjustHandles="1" noChangeArrowheads="1" noChangeShapeType="1" noTextEdit="1"/>
              </p:cNvSpPr>
              <p:nvPr/>
            </p:nvSpPr>
            <p:spPr>
              <a:xfrm>
                <a:off x="7067936" y="5713648"/>
                <a:ext cx="47891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a:extLst>
                  <a:ext uri="{FF2B5EF4-FFF2-40B4-BE49-F238E27FC236}">
                    <a16:creationId xmlns:a16="http://schemas.microsoft.com/office/drawing/2014/main" id="{D50D8BAD-6B33-DE87-C16A-53339164EDA2}"/>
                  </a:ext>
                </a:extLst>
              </p:cNvPr>
              <p:cNvSpPr txBox="1"/>
              <p:nvPr/>
            </p:nvSpPr>
            <p:spPr>
              <a:xfrm>
                <a:off x="5182469" y="6161481"/>
                <a:ext cx="46903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4</m:t>
                          </m:r>
                        </m:sub>
                      </m:sSub>
                    </m:oMath>
                  </m:oMathPara>
                </a14:m>
                <a:endParaRPr lang="zh-CN" altLang="en-US" dirty="0"/>
              </a:p>
            </p:txBody>
          </p:sp>
        </mc:Choice>
        <mc:Fallback>
          <p:sp>
            <p:nvSpPr>
              <p:cNvPr id="21" name="文本框 20">
                <a:extLst>
                  <a:ext uri="{FF2B5EF4-FFF2-40B4-BE49-F238E27FC236}">
                    <a16:creationId xmlns:a16="http://schemas.microsoft.com/office/drawing/2014/main" id="{D50D8BAD-6B33-DE87-C16A-53339164EDA2}"/>
                  </a:ext>
                </a:extLst>
              </p:cNvPr>
              <p:cNvSpPr txBox="1">
                <a:spLocks noRot="1" noChangeAspect="1" noMove="1" noResize="1" noEditPoints="1" noAdjustHandles="1" noChangeArrowheads="1" noChangeShapeType="1" noTextEdit="1"/>
              </p:cNvSpPr>
              <p:nvPr/>
            </p:nvSpPr>
            <p:spPr>
              <a:xfrm>
                <a:off x="5182469" y="6161481"/>
                <a:ext cx="469039" cy="369332"/>
              </a:xfrm>
              <a:prstGeom prst="rect">
                <a:avLst/>
              </a:prstGeom>
              <a:blipFill>
                <a:blip r:embed="rId9"/>
                <a:stretch>
                  <a:fillRect b="-1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32241349-167A-6ECB-EC0D-630A00D311A6}"/>
                  </a:ext>
                </a:extLst>
              </p:cNvPr>
              <p:cNvSpPr txBox="1"/>
              <p:nvPr/>
            </p:nvSpPr>
            <p:spPr>
              <a:xfrm>
                <a:off x="6115370" y="4696400"/>
                <a:ext cx="47891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5</m:t>
                          </m:r>
                        </m:sub>
                      </m:sSub>
                    </m:oMath>
                  </m:oMathPara>
                </a14:m>
                <a:endParaRPr lang="zh-CN" altLang="en-US" dirty="0"/>
              </a:p>
            </p:txBody>
          </p:sp>
        </mc:Choice>
        <mc:Fallback>
          <p:sp>
            <p:nvSpPr>
              <p:cNvPr id="22" name="文本框 21">
                <a:extLst>
                  <a:ext uri="{FF2B5EF4-FFF2-40B4-BE49-F238E27FC236}">
                    <a16:creationId xmlns:a16="http://schemas.microsoft.com/office/drawing/2014/main" id="{32241349-167A-6ECB-EC0D-630A00D311A6}"/>
                  </a:ext>
                </a:extLst>
              </p:cNvPr>
              <p:cNvSpPr txBox="1">
                <a:spLocks noRot="1" noChangeAspect="1" noMove="1" noResize="1" noEditPoints="1" noAdjustHandles="1" noChangeArrowheads="1" noChangeShapeType="1" noTextEdit="1"/>
              </p:cNvSpPr>
              <p:nvPr/>
            </p:nvSpPr>
            <p:spPr>
              <a:xfrm>
                <a:off x="6115370" y="4696400"/>
                <a:ext cx="478913" cy="369332"/>
              </a:xfrm>
              <a:prstGeom prst="rect">
                <a:avLst/>
              </a:prstGeom>
              <a:blipFill>
                <a:blip r:embed="rId10"/>
                <a:stretch>
                  <a:fillRect b="-1639"/>
                </a:stretch>
              </a:blipFill>
            </p:spPr>
            <p:txBody>
              <a:bodyPr/>
              <a:lstStyle/>
              <a:p>
                <a:r>
                  <a:rPr lang="zh-CN" altLang="en-US">
                    <a:noFill/>
                  </a:rPr>
                  <a:t> </a:t>
                </a:r>
              </a:p>
            </p:txBody>
          </p:sp>
        </mc:Fallback>
      </mc:AlternateContent>
      <p:cxnSp>
        <p:nvCxnSpPr>
          <p:cNvPr id="23" name="直接箭头连接符 22">
            <a:extLst>
              <a:ext uri="{FF2B5EF4-FFF2-40B4-BE49-F238E27FC236}">
                <a16:creationId xmlns:a16="http://schemas.microsoft.com/office/drawing/2014/main" id="{8116DE02-26F6-88D4-40E8-1E103DF1890C}"/>
              </a:ext>
            </a:extLst>
          </p:cNvPr>
          <p:cNvCxnSpPr>
            <a:cxnSpLocks/>
          </p:cNvCxnSpPr>
          <p:nvPr/>
        </p:nvCxnSpPr>
        <p:spPr>
          <a:xfrm flipV="1">
            <a:off x="6172199" y="5297317"/>
            <a:ext cx="422084" cy="531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25646B79-BF0C-944E-ED07-F21CE8DEA282}"/>
                  </a:ext>
                </a:extLst>
              </p:cNvPr>
              <p:cNvSpPr txBox="1"/>
              <p:nvPr/>
            </p:nvSpPr>
            <p:spPr>
              <a:xfrm>
                <a:off x="6534434" y="5007311"/>
                <a:ext cx="36766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𝑒</m:t>
                      </m:r>
                    </m:oMath>
                  </m:oMathPara>
                </a14:m>
                <a:endParaRPr lang="zh-CN" altLang="en-US" dirty="0"/>
              </a:p>
            </p:txBody>
          </p:sp>
        </mc:Choice>
        <mc:Fallback>
          <p:sp>
            <p:nvSpPr>
              <p:cNvPr id="24" name="文本框 23">
                <a:extLst>
                  <a:ext uri="{FF2B5EF4-FFF2-40B4-BE49-F238E27FC236}">
                    <a16:creationId xmlns:a16="http://schemas.microsoft.com/office/drawing/2014/main" id="{25646B79-BF0C-944E-ED07-F21CE8DEA282}"/>
                  </a:ext>
                </a:extLst>
              </p:cNvPr>
              <p:cNvSpPr txBox="1">
                <a:spLocks noRot="1" noChangeAspect="1" noMove="1" noResize="1" noEditPoints="1" noAdjustHandles="1" noChangeArrowheads="1" noChangeShapeType="1" noTextEdit="1"/>
              </p:cNvSpPr>
              <p:nvPr/>
            </p:nvSpPr>
            <p:spPr>
              <a:xfrm>
                <a:off x="6534434" y="5007311"/>
                <a:ext cx="367665" cy="369332"/>
              </a:xfrm>
              <a:prstGeom prst="rect">
                <a:avLst/>
              </a:prstGeom>
              <a:blipFill>
                <a:blip r:embed="rId11"/>
                <a:stretch>
                  <a:fillRect/>
                </a:stretch>
              </a:blipFill>
            </p:spPr>
            <p:txBody>
              <a:bodyPr/>
              <a:lstStyle/>
              <a:p>
                <a:r>
                  <a:rPr lang="zh-CN" altLang="en-US">
                    <a:noFill/>
                  </a:rPr>
                  <a:t> </a:t>
                </a:r>
              </a:p>
            </p:txBody>
          </p:sp>
        </mc:Fallback>
      </mc:AlternateContent>
      <p:cxnSp>
        <p:nvCxnSpPr>
          <p:cNvPr id="25" name="直接连接符 24">
            <a:extLst>
              <a:ext uri="{FF2B5EF4-FFF2-40B4-BE49-F238E27FC236}">
                <a16:creationId xmlns:a16="http://schemas.microsoft.com/office/drawing/2014/main" id="{7F1F2093-E236-0E85-EEFA-B7A1411608CC}"/>
              </a:ext>
            </a:extLst>
          </p:cNvPr>
          <p:cNvCxnSpPr>
            <a:cxnSpLocks/>
          </p:cNvCxnSpPr>
          <p:nvPr/>
        </p:nvCxnSpPr>
        <p:spPr>
          <a:xfrm>
            <a:off x="6553199" y="5353105"/>
            <a:ext cx="1" cy="85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52AAD8D1-9BF0-2E32-E2FC-61AFADC3BAFD}"/>
              </a:ext>
            </a:extLst>
          </p:cNvPr>
          <p:cNvCxnSpPr>
            <a:cxnSpLocks/>
          </p:cNvCxnSpPr>
          <p:nvPr/>
        </p:nvCxnSpPr>
        <p:spPr>
          <a:xfrm flipH="1">
            <a:off x="5791201" y="6211717"/>
            <a:ext cx="7619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29706B9-543B-BC6B-86CB-176FF6E38DDF}"/>
              </a:ext>
            </a:extLst>
          </p:cNvPr>
          <p:cNvCxnSpPr>
            <a:cxnSpLocks/>
          </p:cNvCxnSpPr>
          <p:nvPr/>
        </p:nvCxnSpPr>
        <p:spPr>
          <a:xfrm flipV="1">
            <a:off x="6553200" y="5829155"/>
            <a:ext cx="381000" cy="382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17ADFCF3-1D31-20F5-1AB2-D378E3FC9070}"/>
              </a:ext>
            </a:extLst>
          </p:cNvPr>
          <p:cNvCxnSpPr>
            <a:cxnSpLocks/>
          </p:cNvCxnSpPr>
          <p:nvPr/>
        </p:nvCxnSpPr>
        <p:spPr>
          <a:xfrm flipH="1" flipV="1">
            <a:off x="6164325" y="5200705"/>
            <a:ext cx="381002"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FE0E922C-3C65-0791-CAC8-5A90347A4414}"/>
              </a:ext>
            </a:extLst>
          </p:cNvPr>
          <p:cNvCxnSpPr>
            <a:cxnSpLocks/>
          </p:cNvCxnSpPr>
          <p:nvPr/>
        </p:nvCxnSpPr>
        <p:spPr>
          <a:xfrm>
            <a:off x="5895221" y="6096636"/>
            <a:ext cx="1561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61AC5946-58F0-6482-5F8C-A1D04942F5B0}"/>
              </a:ext>
            </a:extLst>
          </p:cNvPr>
          <p:cNvCxnSpPr>
            <a:cxnSpLocks/>
          </p:cNvCxnSpPr>
          <p:nvPr/>
        </p:nvCxnSpPr>
        <p:spPr>
          <a:xfrm flipH="1">
            <a:off x="5926785" y="6096636"/>
            <a:ext cx="124580" cy="115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E78DC56E-599D-ABED-9D37-AF1E1914AA44}"/>
              </a:ext>
            </a:extLst>
          </p:cNvPr>
          <p:cNvCxnSpPr>
            <a:cxnSpLocks/>
          </p:cNvCxnSpPr>
          <p:nvPr/>
        </p:nvCxnSpPr>
        <p:spPr>
          <a:xfrm>
            <a:off x="6164325" y="5311135"/>
            <a:ext cx="84075" cy="419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ABB8E9DB-27D7-D250-92BF-CF9BFDF6F619}"/>
              </a:ext>
            </a:extLst>
          </p:cNvPr>
          <p:cNvCxnSpPr>
            <a:cxnSpLocks/>
          </p:cNvCxnSpPr>
          <p:nvPr/>
        </p:nvCxnSpPr>
        <p:spPr>
          <a:xfrm flipV="1">
            <a:off x="6248400" y="5227557"/>
            <a:ext cx="0" cy="125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B13BD0D-6ED7-FB44-E667-EC4527883663}"/>
              </a:ext>
            </a:extLst>
          </p:cNvPr>
          <p:cNvCxnSpPr>
            <a:cxnSpLocks/>
          </p:cNvCxnSpPr>
          <p:nvPr/>
        </p:nvCxnSpPr>
        <p:spPr>
          <a:xfrm flipH="1">
            <a:off x="6717360" y="5827593"/>
            <a:ext cx="94703" cy="85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B1950961-F8F6-8C1B-14EF-8CF71B245DF0}"/>
              </a:ext>
            </a:extLst>
          </p:cNvPr>
          <p:cNvCxnSpPr>
            <a:cxnSpLocks/>
          </p:cNvCxnSpPr>
          <p:nvPr/>
        </p:nvCxnSpPr>
        <p:spPr>
          <a:xfrm>
            <a:off x="6717360" y="5912733"/>
            <a:ext cx="1363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98A2B30-AD50-438B-CD4E-1FDCA6F0E17F}"/>
              </a:ext>
            </a:extLst>
          </p:cNvPr>
          <p:cNvCxnSpPr>
            <a:cxnSpLocks/>
          </p:cNvCxnSpPr>
          <p:nvPr/>
        </p:nvCxnSpPr>
        <p:spPr>
          <a:xfrm flipH="1" flipV="1">
            <a:off x="6172199" y="5837687"/>
            <a:ext cx="381000" cy="372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5097CE1-02D7-2B2A-A0F1-55206062DD83}"/>
              </a:ext>
            </a:extLst>
          </p:cNvPr>
          <p:cNvCxnSpPr>
            <a:cxnSpLocks/>
          </p:cNvCxnSpPr>
          <p:nvPr/>
        </p:nvCxnSpPr>
        <p:spPr>
          <a:xfrm>
            <a:off x="6486807" y="5983117"/>
            <a:ext cx="66445" cy="37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EB79E1A-28D0-EA82-6AF0-8A5224FBF986}"/>
              </a:ext>
            </a:extLst>
          </p:cNvPr>
          <p:cNvCxnSpPr>
            <a:cxnSpLocks/>
          </p:cNvCxnSpPr>
          <p:nvPr/>
        </p:nvCxnSpPr>
        <p:spPr>
          <a:xfrm>
            <a:off x="6486807" y="5983117"/>
            <a:ext cx="0" cy="16659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9" name="文本框 58">
                <a:extLst>
                  <a:ext uri="{FF2B5EF4-FFF2-40B4-BE49-F238E27FC236}">
                    <a16:creationId xmlns:a16="http://schemas.microsoft.com/office/drawing/2014/main" id="{08ED2304-CA3F-EB6D-B948-0FF5CB0E6529}"/>
                  </a:ext>
                </a:extLst>
              </p:cNvPr>
              <p:cNvSpPr txBox="1"/>
              <p:nvPr/>
            </p:nvSpPr>
            <p:spPr>
              <a:xfrm>
                <a:off x="6648126" y="5490231"/>
                <a:ext cx="836383"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3</m:t>
                          </m:r>
                        </m:sub>
                      </m:sSub>
                      <m:r>
                        <a:rPr lang="en-US" altLang="zh-CN" sz="1200" b="0" i="1" smtClean="0">
                          <a:latin typeface="Cambria Math" panose="02040503050406030204" pitchFamily="18" charset="0"/>
                        </a:rPr>
                        <m:t>&gt;</m:t>
                      </m:r>
                    </m:oMath>
                  </m:oMathPara>
                </a14:m>
                <a:endParaRPr lang="zh-CN" altLang="en-US" sz="1200" dirty="0"/>
              </a:p>
            </p:txBody>
          </p:sp>
        </mc:Choice>
        <mc:Fallback>
          <p:sp>
            <p:nvSpPr>
              <p:cNvPr id="59" name="文本框 58">
                <a:extLst>
                  <a:ext uri="{FF2B5EF4-FFF2-40B4-BE49-F238E27FC236}">
                    <a16:creationId xmlns:a16="http://schemas.microsoft.com/office/drawing/2014/main" id="{08ED2304-CA3F-EB6D-B948-0FF5CB0E6529}"/>
                  </a:ext>
                </a:extLst>
              </p:cNvPr>
              <p:cNvSpPr txBox="1">
                <a:spLocks noRot="1" noChangeAspect="1" noMove="1" noResize="1" noEditPoints="1" noAdjustHandles="1" noChangeArrowheads="1" noChangeShapeType="1" noTextEdit="1"/>
              </p:cNvSpPr>
              <p:nvPr/>
            </p:nvSpPr>
            <p:spPr>
              <a:xfrm>
                <a:off x="6648126" y="5490231"/>
                <a:ext cx="836383" cy="276999"/>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0" name="文本框 59">
                <a:extLst>
                  <a:ext uri="{FF2B5EF4-FFF2-40B4-BE49-F238E27FC236}">
                    <a16:creationId xmlns:a16="http://schemas.microsoft.com/office/drawing/2014/main" id="{4F7694B9-ED95-FAEA-B831-DAF9FC65245B}"/>
                  </a:ext>
                </a:extLst>
              </p:cNvPr>
              <p:cNvSpPr txBox="1"/>
              <p:nvPr/>
            </p:nvSpPr>
            <p:spPr>
              <a:xfrm>
                <a:off x="5128757" y="5902941"/>
                <a:ext cx="82977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4</m:t>
                          </m:r>
                        </m:sub>
                      </m:sSub>
                      <m:r>
                        <a:rPr lang="en-US" altLang="zh-CN" sz="1200" b="0" i="1" smtClean="0">
                          <a:latin typeface="Cambria Math" panose="02040503050406030204" pitchFamily="18" charset="0"/>
                        </a:rPr>
                        <m:t>&gt;</m:t>
                      </m:r>
                    </m:oMath>
                  </m:oMathPara>
                </a14:m>
                <a:endParaRPr lang="zh-CN" altLang="en-US" sz="1200" dirty="0"/>
              </a:p>
            </p:txBody>
          </p:sp>
        </mc:Choice>
        <mc:Fallback>
          <p:sp>
            <p:nvSpPr>
              <p:cNvPr id="60" name="文本框 59">
                <a:extLst>
                  <a:ext uri="{FF2B5EF4-FFF2-40B4-BE49-F238E27FC236}">
                    <a16:creationId xmlns:a16="http://schemas.microsoft.com/office/drawing/2014/main" id="{4F7694B9-ED95-FAEA-B831-DAF9FC65245B}"/>
                  </a:ext>
                </a:extLst>
              </p:cNvPr>
              <p:cNvSpPr txBox="1">
                <a:spLocks noRot="1" noChangeAspect="1" noMove="1" noResize="1" noEditPoints="1" noAdjustHandles="1" noChangeArrowheads="1" noChangeShapeType="1" noTextEdit="1"/>
              </p:cNvSpPr>
              <p:nvPr/>
            </p:nvSpPr>
            <p:spPr>
              <a:xfrm>
                <a:off x="5128757" y="5902941"/>
                <a:ext cx="829779" cy="27699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1" name="文本框 60">
                <a:extLst>
                  <a:ext uri="{FF2B5EF4-FFF2-40B4-BE49-F238E27FC236}">
                    <a16:creationId xmlns:a16="http://schemas.microsoft.com/office/drawing/2014/main" id="{0560B4B2-AC3F-D3E6-7EB0-A8B66924F79B}"/>
                  </a:ext>
                </a:extLst>
              </p:cNvPr>
              <p:cNvSpPr txBox="1"/>
              <p:nvPr/>
            </p:nvSpPr>
            <p:spPr>
              <a:xfrm>
                <a:off x="5344579" y="5045654"/>
                <a:ext cx="836383"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5</m:t>
                          </m:r>
                        </m:sub>
                      </m:sSub>
                      <m:r>
                        <a:rPr lang="en-US" altLang="zh-CN" sz="1200" b="0" i="1" smtClean="0">
                          <a:latin typeface="Cambria Math" panose="02040503050406030204" pitchFamily="18" charset="0"/>
                        </a:rPr>
                        <m:t>&gt;</m:t>
                      </m:r>
                    </m:oMath>
                  </m:oMathPara>
                </a14:m>
                <a:endParaRPr lang="zh-CN" altLang="en-US" sz="1200" dirty="0"/>
              </a:p>
            </p:txBody>
          </p:sp>
        </mc:Choice>
        <mc:Fallback>
          <p:sp>
            <p:nvSpPr>
              <p:cNvPr id="61" name="文本框 60">
                <a:extLst>
                  <a:ext uri="{FF2B5EF4-FFF2-40B4-BE49-F238E27FC236}">
                    <a16:creationId xmlns:a16="http://schemas.microsoft.com/office/drawing/2014/main" id="{0560B4B2-AC3F-D3E6-7EB0-A8B66924F79B}"/>
                  </a:ext>
                </a:extLst>
              </p:cNvPr>
              <p:cNvSpPr txBox="1">
                <a:spLocks noRot="1" noChangeAspect="1" noMove="1" noResize="1" noEditPoints="1" noAdjustHandles="1" noChangeArrowheads="1" noChangeShapeType="1" noTextEdit="1"/>
              </p:cNvSpPr>
              <p:nvPr/>
            </p:nvSpPr>
            <p:spPr>
              <a:xfrm>
                <a:off x="5344579" y="5045654"/>
                <a:ext cx="836383" cy="276999"/>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611834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Physical experiments – results</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7AD12FDA-B458-5EC4-9C7E-D0A3CB216742}"/>
                  </a:ext>
                </a:extLst>
              </p:cNvPr>
              <p:cNvGraphicFramePr>
                <a:graphicFrameLocks noGrp="1"/>
              </p:cNvGraphicFramePr>
              <p:nvPr>
                <p:extLst>
                  <p:ext uri="{D42A27DB-BD31-4B8C-83A1-F6EECF244321}">
                    <p14:modId xmlns:p14="http://schemas.microsoft.com/office/powerpoint/2010/main" val="2155229574"/>
                  </p:ext>
                </p:extLst>
              </p:nvPr>
            </p:nvGraphicFramePr>
            <p:xfrm>
              <a:off x="731837" y="838200"/>
              <a:ext cx="5192716" cy="5548503"/>
            </p:xfrm>
            <a:graphic>
              <a:graphicData uri="http://schemas.openxmlformats.org/drawingml/2006/table">
                <a:tbl>
                  <a:tblPr firstRow="1" bandRow="1">
                    <a:tableStyleId>{5C22544A-7EE6-4342-B048-85BDC9FD1C3A}</a:tableStyleId>
                  </a:tblPr>
                  <a:tblGrid>
                    <a:gridCol w="1298179">
                      <a:extLst>
                        <a:ext uri="{9D8B030D-6E8A-4147-A177-3AD203B41FA5}">
                          <a16:colId xmlns:a16="http://schemas.microsoft.com/office/drawing/2014/main" val="2970937003"/>
                        </a:ext>
                      </a:extLst>
                    </a:gridCol>
                    <a:gridCol w="1298179">
                      <a:extLst>
                        <a:ext uri="{9D8B030D-6E8A-4147-A177-3AD203B41FA5}">
                          <a16:colId xmlns:a16="http://schemas.microsoft.com/office/drawing/2014/main" val="760439764"/>
                        </a:ext>
                      </a:extLst>
                    </a:gridCol>
                    <a:gridCol w="1298179">
                      <a:extLst>
                        <a:ext uri="{9D8B030D-6E8A-4147-A177-3AD203B41FA5}">
                          <a16:colId xmlns:a16="http://schemas.microsoft.com/office/drawing/2014/main" val="2593401497"/>
                        </a:ext>
                      </a:extLst>
                    </a:gridCol>
                    <a:gridCol w="1298179">
                      <a:extLst>
                        <a:ext uri="{9D8B030D-6E8A-4147-A177-3AD203B41FA5}">
                          <a16:colId xmlns:a16="http://schemas.microsoft.com/office/drawing/2014/main" val="305770488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𝒓</m:t>
                                </m:r>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m:t>
                                </m:r>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𝟎</m:t>
                                </m:r>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m:t>
                                </m:r>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𝟎𝟓</m:t>
                                </m:r>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𝒎</m:t>
                                </m:r>
                              </m:oMath>
                            </m:oMathPara>
                          </a14:m>
                          <a:endParaRPr kumimoji="0" lang="zh-CN" altLang="en-US" sz="1400" b="1" i="0" u="none" strike="noStrike" kern="1200" cap="none" spc="0" normalizeH="0" baseline="0" noProof="0" dirty="0">
                            <a:ln>
                              <a:noFill/>
                            </a:ln>
                            <a:solidFill>
                              <a:schemeClr val="accent5">
                                <a:lumMod val="40000"/>
                                <a:lumOff val="60000"/>
                              </a:schemeClr>
                            </a:solidFill>
                            <a:effectLst/>
                            <a:uLnTx/>
                            <a:uFillTx/>
                            <a:latin typeface="Times New Roman" panose="02020603050405020304" pitchFamily="18" charset="0"/>
                            <a:ea typeface="+mn-ea"/>
                            <a:cs typeface="Times New Roman" panose="02020603050405020304" pitchFamily="18" charset="0"/>
                          </a:endParaRPr>
                        </a:p>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𝒎𝒆𝒂𝒏</m:t>
                                </m:r>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sSub>
                                  <m:sSubPr>
                                    <m:ctrlP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ctrlPr>
                                  </m:sSubPr>
                                  <m:e>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𝝈</m:t>
                                    </m:r>
                                  </m:e>
                                  <m: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𝒎𝒊𝒏</m:t>
                                    </m:r>
                                  </m:sub>
                                </m:s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oMath>
                            </m:oMathPara>
                          </a14:m>
                          <a:endParaRPr kumimoji="0" lang="zh-CN" altLang="en-US"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𝒎𝒆𝒂𝒏</m:t>
                                </m:r>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sSub>
                                  <m:sSubPr>
                                    <m:ctrlP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ctrlPr>
                                  </m:sSubPr>
                                  <m:e>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𝒆</m:t>
                                    </m:r>
                                  </m:e>
                                  <m: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𝒑</m:t>
                                    </m:r>
                                  </m:sub>
                                </m:s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oMath>
                            </m:oMathPara>
                          </a14:m>
                          <a:endParaRPr kumimoji="0" lang="en-US" altLang="zh-CN"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(mm)</a:t>
                          </a:r>
                          <a:endParaRPr kumimoji="0" lang="zh-CN" altLang="en-US"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𝒎𝒆𝒂𝒏</m:t>
                                </m:r>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sSub>
                                  <m:sSubPr>
                                    <m:ctrlP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ctrlPr>
                                  </m:sSubPr>
                                  <m:e>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𝒆</m:t>
                                    </m:r>
                                  </m:e>
                                  <m: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𝑹</m:t>
                                    </m:r>
                                  </m:sub>
                                </m:s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oMath>
                            </m:oMathPara>
                          </a14:m>
                          <a:endParaRPr kumimoji="0" lang="en-US" altLang="zh-CN"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(deg)</a:t>
                          </a:r>
                          <a:endParaRPr kumimoji="0" lang="zh-CN" altLang="en-US"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79165739"/>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Overall</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1.25</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3.77</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2.62</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2895415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0.1</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4.43</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1.90</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1.39</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4871501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9.44</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2.91</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2.06</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3677763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0.20</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2.78</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5.61</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3.23</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390162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r>
                                            <a:rPr lang="en-US" altLang="zh-CN" sz="1400" b="0" i="1" dirty="0" smtClean="0">
                                              <a:latin typeface="Cambria Math" panose="02040503050406030204" pitchFamily="18" charset="0"/>
                                            </a:rPr>
                                            <m:t>.05</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7.49</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4.32</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2.90</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7857656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0.05</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7.60</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4.49</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3.45</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72575730"/>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m:t>
                                          </m:r>
                                          <m:r>
                                            <a:rPr lang="en-US" altLang="zh-CN" sz="1400" b="0" i="1" dirty="0" smtClean="0">
                                              <a:latin typeface="Cambria Math" panose="02040503050406030204" pitchFamily="18" charset="0"/>
                                            </a:rPr>
                                            <m:t>0.05</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7.95</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3.50</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2.66</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56370206"/>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−0.05</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7.61</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3.70</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2.69</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35037227"/>
                      </a:ext>
                    </a:extLst>
                  </a:tr>
                </a:tbl>
              </a:graphicData>
            </a:graphic>
          </p:graphicFrame>
        </mc:Choice>
        <mc:Fallback xmlns="">
          <p:graphicFrame>
            <p:nvGraphicFramePr>
              <p:cNvPr id="3" name="表格 2">
                <a:extLst>
                  <a:ext uri="{FF2B5EF4-FFF2-40B4-BE49-F238E27FC236}">
                    <a16:creationId xmlns:a16="http://schemas.microsoft.com/office/drawing/2014/main" id="{7AD12FDA-B458-5EC4-9C7E-D0A3CB216742}"/>
                  </a:ext>
                </a:extLst>
              </p:cNvPr>
              <p:cNvGraphicFramePr>
                <a:graphicFrameLocks noGrp="1"/>
              </p:cNvGraphicFramePr>
              <p:nvPr>
                <p:extLst>
                  <p:ext uri="{D42A27DB-BD31-4B8C-83A1-F6EECF244321}">
                    <p14:modId xmlns:p14="http://schemas.microsoft.com/office/powerpoint/2010/main" val="2155229574"/>
                  </p:ext>
                </p:extLst>
              </p:nvPr>
            </p:nvGraphicFramePr>
            <p:xfrm>
              <a:off x="731837" y="838200"/>
              <a:ext cx="5192716" cy="5548503"/>
            </p:xfrm>
            <a:graphic>
              <a:graphicData uri="http://schemas.openxmlformats.org/drawingml/2006/table">
                <a:tbl>
                  <a:tblPr firstRow="1" bandRow="1">
                    <a:tableStyleId>{5C22544A-7EE6-4342-B048-85BDC9FD1C3A}</a:tableStyleId>
                  </a:tblPr>
                  <a:tblGrid>
                    <a:gridCol w="1298179">
                      <a:extLst>
                        <a:ext uri="{9D8B030D-6E8A-4147-A177-3AD203B41FA5}">
                          <a16:colId xmlns:a16="http://schemas.microsoft.com/office/drawing/2014/main" val="2970937003"/>
                        </a:ext>
                      </a:extLst>
                    </a:gridCol>
                    <a:gridCol w="1298179">
                      <a:extLst>
                        <a:ext uri="{9D8B030D-6E8A-4147-A177-3AD203B41FA5}">
                          <a16:colId xmlns:a16="http://schemas.microsoft.com/office/drawing/2014/main" val="760439764"/>
                        </a:ext>
                      </a:extLst>
                    </a:gridCol>
                    <a:gridCol w="1298179">
                      <a:extLst>
                        <a:ext uri="{9D8B030D-6E8A-4147-A177-3AD203B41FA5}">
                          <a16:colId xmlns:a16="http://schemas.microsoft.com/office/drawing/2014/main" val="2593401497"/>
                        </a:ext>
                      </a:extLst>
                    </a:gridCol>
                    <a:gridCol w="1298179">
                      <a:extLst>
                        <a:ext uri="{9D8B030D-6E8A-4147-A177-3AD203B41FA5}">
                          <a16:colId xmlns:a16="http://schemas.microsoft.com/office/drawing/2014/main" val="3057704880"/>
                        </a:ext>
                      </a:extLst>
                    </a:gridCol>
                  </a:tblGrid>
                  <a:tr h="579120">
                    <a:tc>
                      <a:txBody>
                        <a:bodyPr/>
                        <a:lstStyle/>
                        <a:p>
                          <a:endParaRPr lang="zh-CN"/>
                        </a:p>
                      </a:txBody>
                      <a:tcPr>
                        <a:blipFill>
                          <a:blip r:embed="rId3"/>
                          <a:stretch>
                            <a:fillRect l="-469" t="-1053" r="-302347" b="-861053"/>
                          </a:stretch>
                        </a:blipFill>
                      </a:tcPr>
                    </a:tc>
                    <a:tc>
                      <a:txBody>
                        <a:bodyPr/>
                        <a:lstStyle/>
                        <a:p>
                          <a:endParaRPr lang="zh-CN"/>
                        </a:p>
                      </a:txBody>
                      <a:tcPr>
                        <a:blipFill>
                          <a:blip r:embed="rId3"/>
                          <a:stretch>
                            <a:fillRect l="-100469" t="-1053" r="-202347" b="-861053"/>
                          </a:stretch>
                        </a:blipFill>
                      </a:tcPr>
                    </a:tc>
                    <a:tc>
                      <a:txBody>
                        <a:bodyPr/>
                        <a:lstStyle/>
                        <a:p>
                          <a:endParaRPr lang="zh-CN"/>
                        </a:p>
                      </a:txBody>
                      <a:tcPr>
                        <a:blipFill>
                          <a:blip r:embed="rId3"/>
                          <a:stretch>
                            <a:fillRect l="-200469" t="-1053" r="-102347" b="-861053"/>
                          </a:stretch>
                        </a:blipFill>
                      </a:tcPr>
                    </a:tc>
                    <a:tc>
                      <a:txBody>
                        <a:bodyPr/>
                        <a:lstStyle/>
                        <a:p>
                          <a:endParaRPr lang="zh-CN"/>
                        </a:p>
                      </a:txBody>
                      <a:tcPr>
                        <a:blipFill>
                          <a:blip r:embed="rId3"/>
                          <a:stretch>
                            <a:fillRect l="-300469" t="-1053" r="-2347" b="-861053"/>
                          </a:stretch>
                        </a:blipFill>
                      </a:tcPr>
                    </a:tc>
                    <a:extLst>
                      <a:ext uri="{0D108BD9-81ED-4DB2-BD59-A6C34878D82A}">
                        <a16:rowId xmlns:a16="http://schemas.microsoft.com/office/drawing/2014/main" val="79165739"/>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Overall</a:t>
                          </a:r>
                          <a:endParaRPr lang="zh-CN" altLang="en-US" sz="1400"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3"/>
                          <a:stretch>
                            <a:fillRect l="-100469" t="-157377" r="-202347" b="-1240984"/>
                          </a:stretch>
                        </a:blipFill>
                      </a:tcPr>
                    </a:tc>
                    <a:tc>
                      <a:txBody>
                        <a:bodyPr/>
                        <a:lstStyle/>
                        <a:p>
                          <a:endParaRPr lang="zh-CN"/>
                        </a:p>
                      </a:txBody>
                      <a:tcPr>
                        <a:blipFill>
                          <a:blip r:embed="rId3"/>
                          <a:stretch>
                            <a:fillRect l="-200469" t="-157377" r="-102347" b="-1240984"/>
                          </a:stretch>
                        </a:blipFill>
                      </a:tcPr>
                    </a:tc>
                    <a:tc>
                      <a:txBody>
                        <a:bodyPr/>
                        <a:lstStyle/>
                        <a:p>
                          <a:endParaRPr lang="zh-CN"/>
                        </a:p>
                      </a:txBody>
                      <a:tcPr>
                        <a:blipFill>
                          <a:blip r:embed="rId3"/>
                          <a:stretch>
                            <a:fillRect l="-300469" t="-157377" r="-2347" b="-1240984"/>
                          </a:stretch>
                        </a:blipFill>
                      </a:tcPr>
                    </a:tc>
                    <a:extLst>
                      <a:ext uri="{0D108BD9-81ED-4DB2-BD59-A6C34878D82A}">
                        <a16:rowId xmlns:a16="http://schemas.microsoft.com/office/drawing/2014/main" val="828954157"/>
                      </a:ext>
                    </a:extLst>
                  </a:tr>
                  <a:tr h="655701">
                    <a:tc>
                      <a:txBody>
                        <a:bodyPr/>
                        <a:lstStyle/>
                        <a:p>
                          <a:endParaRPr lang="zh-CN"/>
                        </a:p>
                      </a:txBody>
                      <a:tcPr>
                        <a:blipFill>
                          <a:blip r:embed="rId3"/>
                          <a:stretch>
                            <a:fillRect l="-469" t="-145370" r="-302347" b="-600926"/>
                          </a:stretch>
                        </a:blipFill>
                      </a:tcPr>
                    </a:tc>
                    <a:tc>
                      <a:txBody>
                        <a:bodyPr/>
                        <a:lstStyle/>
                        <a:p>
                          <a:endParaRPr lang="zh-CN"/>
                        </a:p>
                      </a:txBody>
                      <a:tcPr>
                        <a:blipFill>
                          <a:blip r:embed="rId3"/>
                          <a:stretch>
                            <a:fillRect l="-100469" t="-145370" r="-202347" b="-600926"/>
                          </a:stretch>
                        </a:blipFill>
                      </a:tcPr>
                    </a:tc>
                    <a:tc>
                      <a:txBody>
                        <a:bodyPr/>
                        <a:lstStyle/>
                        <a:p>
                          <a:endParaRPr lang="zh-CN"/>
                        </a:p>
                      </a:txBody>
                      <a:tcPr>
                        <a:blipFill>
                          <a:blip r:embed="rId3"/>
                          <a:stretch>
                            <a:fillRect l="-200469" t="-145370" r="-102347" b="-600926"/>
                          </a:stretch>
                        </a:blipFill>
                      </a:tcPr>
                    </a:tc>
                    <a:tc>
                      <a:txBody>
                        <a:bodyPr/>
                        <a:lstStyle/>
                        <a:p>
                          <a:endParaRPr lang="zh-CN"/>
                        </a:p>
                      </a:txBody>
                      <a:tcPr>
                        <a:blipFill>
                          <a:blip r:embed="rId3"/>
                          <a:stretch>
                            <a:fillRect l="-300469" t="-145370" r="-2347" b="-600926"/>
                          </a:stretch>
                        </a:blipFill>
                      </a:tcPr>
                    </a:tc>
                    <a:extLst>
                      <a:ext uri="{0D108BD9-81ED-4DB2-BD59-A6C34878D82A}">
                        <a16:rowId xmlns:a16="http://schemas.microsoft.com/office/drawing/2014/main" val="548715014"/>
                      </a:ext>
                    </a:extLst>
                  </a:tr>
                  <a:tr h="655701">
                    <a:tc>
                      <a:txBody>
                        <a:bodyPr/>
                        <a:lstStyle/>
                        <a:p>
                          <a:endParaRPr lang="zh-CN"/>
                        </a:p>
                      </a:txBody>
                      <a:tcPr>
                        <a:blipFill>
                          <a:blip r:embed="rId3"/>
                          <a:stretch>
                            <a:fillRect l="-469" t="-247664" r="-302347" b="-506542"/>
                          </a:stretch>
                        </a:blipFill>
                      </a:tcPr>
                    </a:tc>
                    <a:tc>
                      <a:txBody>
                        <a:bodyPr/>
                        <a:lstStyle/>
                        <a:p>
                          <a:endParaRPr lang="zh-CN"/>
                        </a:p>
                      </a:txBody>
                      <a:tcPr>
                        <a:blipFill>
                          <a:blip r:embed="rId3"/>
                          <a:stretch>
                            <a:fillRect l="-100469" t="-247664" r="-202347" b="-506542"/>
                          </a:stretch>
                        </a:blipFill>
                      </a:tcPr>
                    </a:tc>
                    <a:tc>
                      <a:txBody>
                        <a:bodyPr/>
                        <a:lstStyle/>
                        <a:p>
                          <a:endParaRPr lang="zh-CN"/>
                        </a:p>
                      </a:txBody>
                      <a:tcPr>
                        <a:blipFill>
                          <a:blip r:embed="rId3"/>
                          <a:stretch>
                            <a:fillRect l="-200469" t="-247664" r="-102347" b="-506542"/>
                          </a:stretch>
                        </a:blipFill>
                      </a:tcPr>
                    </a:tc>
                    <a:tc>
                      <a:txBody>
                        <a:bodyPr/>
                        <a:lstStyle/>
                        <a:p>
                          <a:endParaRPr lang="zh-CN"/>
                        </a:p>
                      </a:txBody>
                      <a:tcPr>
                        <a:blipFill>
                          <a:blip r:embed="rId3"/>
                          <a:stretch>
                            <a:fillRect l="-300469" t="-247664" r="-2347" b="-506542"/>
                          </a:stretch>
                        </a:blipFill>
                      </a:tcPr>
                    </a:tc>
                    <a:extLst>
                      <a:ext uri="{0D108BD9-81ED-4DB2-BD59-A6C34878D82A}">
                        <a16:rowId xmlns:a16="http://schemas.microsoft.com/office/drawing/2014/main" val="2736777630"/>
                      </a:ext>
                    </a:extLst>
                  </a:tr>
                  <a:tr h="655701">
                    <a:tc>
                      <a:txBody>
                        <a:bodyPr/>
                        <a:lstStyle/>
                        <a:p>
                          <a:endParaRPr lang="zh-CN"/>
                        </a:p>
                      </a:txBody>
                      <a:tcPr>
                        <a:blipFill>
                          <a:blip r:embed="rId3"/>
                          <a:stretch>
                            <a:fillRect l="-469" t="-344444" r="-302347" b="-401852"/>
                          </a:stretch>
                        </a:blipFill>
                      </a:tcPr>
                    </a:tc>
                    <a:tc>
                      <a:txBody>
                        <a:bodyPr/>
                        <a:lstStyle/>
                        <a:p>
                          <a:endParaRPr lang="zh-CN"/>
                        </a:p>
                      </a:txBody>
                      <a:tcPr>
                        <a:blipFill>
                          <a:blip r:embed="rId3"/>
                          <a:stretch>
                            <a:fillRect l="-100469" t="-344444" r="-202347" b="-401852"/>
                          </a:stretch>
                        </a:blipFill>
                      </a:tcPr>
                    </a:tc>
                    <a:tc>
                      <a:txBody>
                        <a:bodyPr/>
                        <a:lstStyle/>
                        <a:p>
                          <a:endParaRPr lang="zh-CN"/>
                        </a:p>
                      </a:txBody>
                      <a:tcPr>
                        <a:blipFill>
                          <a:blip r:embed="rId3"/>
                          <a:stretch>
                            <a:fillRect l="-200469" t="-344444" r="-102347" b="-401852"/>
                          </a:stretch>
                        </a:blipFill>
                      </a:tcPr>
                    </a:tc>
                    <a:tc>
                      <a:txBody>
                        <a:bodyPr/>
                        <a:lstStyle/>
                        <a:p>
                          <a:endParaRPr lang="zh-CN"/>
                        </a:p>
                      </a:txBody>
                      <a:tcPr>
                        <a:blipFill>
                          <a:blip r:embed="rId3"/>
                          <a:stretch>
                            <a:fillRect l="-300469" t="-344444" r="-2347" b="-401852"/>
                          </a:stretch>
                        </a:blipFill>
                      </a:tcPr>
                    </a:tc>
                    <a:extLst>
                      <a:ext uri="{0D108BD9-81ED-4DB2-BD59-A6C34878D82A}">
                        <a16:rowId xmlns:a16="http://schemas.microsoft.com/office/drawing/2014/main" val="1939016210"/>
                      </a:ext>
                    </a:extLst>
                  </a:tr>
                  <a:tr h="660019">
                    <a:tc>
                      <a:txBody>
                        <a:bodyPr/>
                        <a:lstStyle/>
                        <a:p>
                          <a:endParaRPr lang="zh-CN"/>
                        </a:p>
                      </a:txBody>
                      <a:tcPr>
                        <a:blipFill>
                          <a:blip r:embed="rId3"/>
                          <a:stretch>
                            <a:fillRect l="-469" t="-444444" r="-302347" b="-301852"/>
                          </a:stretch>
                        </a:blipFill>
                      </a:tcPr>
                    </a:tc>
                    <a:tc>
                      <a:txBody>
                        <a:bodyPr/>
                        <a:lstStyle/>
                        <a:p>
                          <a:endParaRPr lang="zh-CN"/>
                        </a:p>
                      </a:txBody>
                      <a:tcPr>
                        <a:blipFill>
                          <a:blip r:embed="rId3"/>
                          <a:stretch>
                            <a:fillRect l="-100469" t="-444444" r="-202347" b="-301852"/>
                          </a:stretch>
                        </a:blipFill>
                      </a:tcPr>
                    </a:tc>
                    <a:tc>
                      <a:txBody>
                        <a:bodyPr/>
                        <a:lstStyle/>
                        <a:p>
                          <a:endParaRPr lang="zh-CN"/>
                        </a:p>
                      </a:txBody>
                      <a:tcPr>
                        <a:blipFill>
                          <a:blip r:embed="rId3"/>
                          <a:stretch>
                            <a:fillRect l="-200469" t="-444444" r="-102347" b="-301852"/>
                          </a:stretch>
                        </a:blipFill>
                      </a:tcPr>
                    </a:tc>
                    <a:tc>
                      <a:txBody>
                        <a:bodyPr/>
                        <a:lstStyle/>
                        <a:p>
                          <a:endParaRPr lang="zh-CN"/>
                        </a:p>
                      </a:txBody>
                      <a:tcPr>
                        <a:blipFill>
                          <a:blip r:embed="rId3"/>
                          <a:stretch>
                            <a:fillRect l="-300469" t="-444444" r="-2347" b="-301852"/>
                          </a:stretch>
                        </a:blipFill>
                      </a:tcPr>
                    </a:tc>
                    <a:extLst>
                      <a:ext uri="{0D108BD9-81ED-4DB2-BD59-A6C34878D82A}">
                        <a16:rowId xmlns:a16="http://schemas.microsoft.com/office/drawing/2014/main" val="3778576567"/>
                      </a:ext>
                    </a:extLst>
                  </a:tr>
                  <a:tr h="655701">
                    <a:tc>
                      <a:txBody>
                        <a:bodyPr/>
                        <a:lstStyle/>
                        <a:p>
                          <a:endParaRPr lang="zh-CN"/>
                        </a:p>
                      </a:txBody>
                      <a:tcPr>
                        <a:blipFill>
                          <a:blip r:embed="rId3"/>
                          <a:stretch>
                            <a:fillRect l="-469" t="-544444" r="-302347" b="-201852"/>
                          </a:stretch>
                        </a:blipFill>
                      </a:tcPr>
                    </a:tc>
                    <a:tc>
                      <a:txBody>
                        <a:bodyPr/>
                        <a:lstStyle/>
                        <a:p>
                          <a:endParaRPr lang="zh-CN"/>
                        </a:p>
                      </a:txBody>
                      <a:tcPr>
                        <a:blipFill>
                          <a:blip r:embed="rId3"/>
                          <a:stretch>
                            <a:fillRect l="-100469" t="-544444" r="-202347" b="-201852"/>
                          </a:stretch>
                        </a:blipFill>
                      </a:tcPr>
                    </a:tc>
                    <a:tc>
                      <a:txBody>
                        <a:bodyPr/>
                        <a:lstStyle/>
                        <a:p>
                          <a:endParaRPr lang="zh-CN"/>
                        </a:p>
                      </a:txBody>
                      <a:tcPr>
                        <a:blipFill>
                          <a:blip r:embed="rId3"/>
                          <a:stretch>
                            <a:fillRect l="-200469" t="-544444" r="-102347" b="-201852"/>
                          </a:stretch>
                        </a:blipFill>
                      </a:tcPr>
                    </a:tc>
                    <a:tc>
                      <a:txBody>
                        <a:bodyPr/>
                        <a:lstStyle/>
                        <a:p>
                          <a:endParaRPr lang="zh-CN"/>
                        </a:p>
                      </a:txBody>
                      <a:tcPr>
                        <a:blipFill>
                          <a:blip r:embed="rId3"/>
                          <a:stretch>
                            <a:fillRect l="-300469" t="-544444" r="-2347" b="-201852"/>
                          </a:stretch>
                        </a:blipFill>
                      </a:tcPr>
                    </a:tc>
                    <a:extLst>
                      <a:ext uri="{0D108BD9-81ED-4DB2-BD59-A6C34878D82A}">
                        <a16:rowId xmlns:a16="http://schemas.microsoft.com/office/drawing/2014/main" val="772575730"/>
                      </a:ext>
                    </a:extLst>
                  </a:tr>
                  <a:tr h="660019">
                    <a:tc>
                      <a:txBody>
                        <a:bodyPr/>
                        <a:lstStyle/>
                        <a:p>
                          <a:endParaRPr lang="zh-CN"/>
                        </a:p>
                      </a:txBody>
                      <a:tcPr>
                        <a:blipFill>
                          <a:blip r:embed="rId3"/>
                          <a:stretch>
                            <a:fillRect l="-469" t="-644444" r="-302347" b="-101852"/>
                          </a:stretch>
                        </a:blipFill>
                      </a:tcPr>
                    </a:tc>
                    <a:tc>
                      <a:txBody>
                        <a:bodyPr/>
                        <a:lstStyle/>
                        <a:p>
                          <a:endParaRPr lang="zh-CN"/>
                        </a:p>
                      </a:txBody>
                      <a:tcPr>
                        <a:blipFill>
                          <a:blip r:embed="rId3"/>
                          <a:stretch>
                            <a:fillRect l="-100469" t="-644444" r="-202347" b="-101852"/>
                          </a:stretch>
                        </a:blipFill>
                      </a:tcPr>
                    </a:tc>
                    <a:tc>
                      <a:txBody>
                        <a:bodyPr/>
                        <a:lstStyle/>
                        <a:p>
                          <a:endParaRPr lang="zh-CN"/>
                        </a:p>
                      </a:txBody>
                      <a:tcPr>
                        <a:blipFill>
                          <a:blip r:embed="rId3"/>
                          <a:stretch>
                            <a:fillRect l="-200469" t="-644444" r="-102347" b="-101852"/>
                          </a:stretch>
                        </a:blipFill>
                      </a:tcPr>
                    </a:tc>
                    <a:tc>
                      <a:txBody>
                        <a:bodyPr/>
                        <a:lstStyle/>
                        <a:p>
                          <a:endParaRPr lang="zh-CN"/>
                        </a:p>
                      </a:txBody>
                      <a:tcPr>
                        <a:blipFill>
                          <a:blip r:embed="rId3"/>
                          <a:stretch>
                            <a:fillRect l="-300469" t="-644444" r="-2347" b="-101852"/>
                          </a:stretch>
                        </a:blipFill>
                      </a:tcPr>
                    </a:tc>
                    <a:extLst>
                      <a:ext uri="{0D108BD9-81ED-4DB2-BD59-A6C34878D82A}">
                        <a16:rowId xmlns:a16="http://schemas.microsoft.com/office/drawing/2014/main" val="1256370206"/>
                      </a:ext>
                    </a:extLst>
                  </a:tr>
                  <a:tr h="655701">
                    <a:tc>
                      <a:txBody>
                        <a:bodyPr/>
                        <a:lstStyle/>
                        <a:p>
                          <a:endParaRPr lang="zh-CN"/>
                        </a:p>
                      </a:txBody>
                      <a:tcPr>
                        <a:blipFill>
                          <a:blip r:embed="rId3"/>
                          <a:stretch>
                            <a:fillRect l="-469" t="-744444" r="-302347" b="-1852"/>
                          </a:stretch>
                        </a:blipFill>
                      </a:tcPr>
                    </a:tc>
                    <a:tc>
                      <a:txBody>
                        <a:bodyPr/>
                        <a:lstStyle/>
                        <a:p>
                          <a:endParaRPr lang="zh-CN"/>
                        </a:p>
                      </a:txBody>
                      <a:tcPr>
                        <a:blipFill>
                          <a:blip r:embed="rId3"/>
                          <a:stretch>
                            <a:fillRect l="-100469" t="-744444" r="-202347" b="-1852"/>
                          </a:stretch>
                        </a:blipFill>
                      </a:tcPr>
                    </a:tc>
                    <a:tc>
                      <a:txBody>
                        <a:bodyPr/>
                        <a:lstStyle/>
                        <a:p>
                          <a:endParaRPr lang="zh-CN"/>
                        </a:p>
                      </a:txBody>
                      <a:tcPr>
                        <a:blipFill>
                          <a:blip r:embed="rId3"/>
                          <a:stretch>
                            <a:fillRect l="-200469" t="-744444" r="-102347" b="-1852"/>
                          </a:stretch>
                        </a:blipFill>
                      </a:tcPr>
                    </a:tc>
                    <a:tc>
                      <a:txBody>
                        <a:bodyPr/>
                        <a:lstStyle/>
                        <a:p>
                          <a:endParaRPr lang="zh-CN"/>
                        </a:p>
                      </a:txBody>
                      <a:tcPr>
                        <a:blipFill>
                          <a:blip r:embed="rId3"/>
                          <a:stretch>
                            <a:fillRect l="-300469" t="-744444" r="-2347" b="-1852"/>
                          </a:stretch>
                        </a:blipFill>
                      </a:tcPr>
                    </a:tc>
                    <a:extLst>
                      <a:ext uri="{0D108BD9-81ED-4DB2-BD59-A6C34878D82A}">
                        <a16:rowId xmlns:a16="http://schemas.microsoft.com/office/drawing/2014/main" val="29350372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B55C8850-AC63-A5AE-F92F-933C8FD1B3FC}"/>
                  </a:ext>
                </a:extLst>
              </p:cNvPr>
              <p:cNvGraphicFramePr>
                <a:graphicFrameLocks noGrp="1"/>
              </p:cNvGraphicFramePr>
              <p:nvPr>
                <p:extLst>
                  <p:ext uri="{D42A27DB-BD31-4B8C-83A1-F6EECF244321}">
                    <p14:modId xmlns:p14="http://schemas.microsoft.com/office/powerpoint/2010/main" val="378361703"/>
                  </p:ext>
                </p:extLst>
              </p:nvPr>
            </p:nvGraphicFramePr>
            <p:xfrm>
              <a:off x="6267446" y="838200"/>
              <a:ext cx="5192716" cy="5548503"/>
            </p:xfrm>
            <a:graphic>
              <a:graphicData uri="http://schemas.openxmlformats.org/drawingml/2006/table">
                <a:tbl>
                  <a:tblPr firstRow="1" bandRow="1">
                    <a:tableStyleId>{5C22544A-7EE6-4342-B048-85BDC9FD1C3A}</a:tableStyleId>
                  </a:tblPr>
                  <a:tblGrid>
                    <a:gridCol w="1298179">
                      <a:extLst>
                        <a:ext uri="{9D8B030D-6E8A-4147-A177-3AD203B41FA5}">
                          <a16:colId xmlns:a16="http://schemas.microsoft.com/office/drawing/2014/main" val="2970937003"/>
                        </a:ext>
                      </a:extLst>
                    </a:gridCol>
                    <a:gridCol w="1298179">
                      <a:extLst>
                        <a:ext uri="{9D8B030D-6E8A-4147-A177-3AD203B41FA5}">
                          <a16:colId xmlns:a16="http://schemas.microsoft.com/office/drawing/2014/main" val="760439764"/>
                        </a:ext>
                      </a:extLst>
                    </a:gridCol>
                    <a:gridCol w="1298179">
                      <a:extLst>
                        <a:ext uri="{9D8B030D-6E8A-4147-A177-3AD203B41FA5}">
                          <a16:colId xmlns:a16="http://schemas.microsoft.com/office/drawing/2014/main" val="2593401497"/>
                        </a:ext>
                      </a:extLst>
                    </a:gridCol>
                    <a:gridCol w="1298179">
                      <a:extLst>
                        <a:ext uri="{9D8B030D-6E8A-4147-A177-3AD203B41FA5}">
                          <a16:colId xmlns:a16="http://schemas.microsoft.com/office/drawing/2014/main" val="305770488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𝒓</m:t>
                                </m:r>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m:t>
                                </m:r>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𝟎</m:t>
                                </m:r>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m:t>
                                </m:r>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𝟏𝟎</m:t>
                                </m:r>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𝒎</m:t>
                                </m:r>
                              </m:oMath>
                            </m:oMathPara>
                          </a14:m>
                          <a:endParaRPr kumimoji="0" lang="zh-CN" altLang="en-US" sz="1400" b="1" i="0" u="none" strike="noStrike" kern="1200" cap="none" spc="0" normalizeH="0" baseline="0" noProof="0" dirty="0">
                            <a:ln>
                              <a:noFill/>
                            </a:ln>
                            <a:solidFill>
                              <a:schemeClr val="accent5">
                                <a:lumMod val="40000"/>
                                <a:lumOff val="60000"/>
                              </a:schemeClr>
                            </a:solidFill>
                            <a:effectLst/>
                            <a:uLnTx/>
                            <a:uFillTx/>
                            <a:latin typeface="Times New Roman" panose="02020603050405020304" pitchFamily="18" charset="0"/>
                            <a:ea typeface="+mn-ea"/>
                            <a:cs typeface="Times New Roman" panose="02020603050405020304" pitchFamily="18" charset="0"/>
                          </a:endParaRPr>
                        </a:p>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𝒎𝒆𝒂𝒏</m:t>
                                </m:r>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sSub>
                                  <m:sSubPr>
                                    <m:ctrlP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ctrlPr>
                                  </m:sSubPr>
                                  <m:e>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𝝈</m:t>
                                    </m:r>
                                  </m:e>
                                  <m: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𝒎𝒊𝒏</m:t>
                                    </m:r>
                                  </m:sub>
                                </m:s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oMath>
                            </m:oMathPara>
                          </a14:m>
                          <a:endParaRPr kumimoji="0" lang="zh-CN" altLang="en-US"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𝒎𝒆𝒂𝒏</m:t>
                                </m:r>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sSub>
                                  <m:sSubPr>
                                    <m:ctrlP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ctrlPr>
                                  </m:sSubPr>
                                  <m:e>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𝒆</m:t>
                                    </m:r>
                                  </m:e>
                                  <m: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𝒑</m:t>
                                    </m:r>
                                  </m:sub>
                                </m:s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oMath>
                            </m:oMathPara>
                          </a14:m>
                          <a:endParaRPr kumimoji="0" lang="en-US" altLang="zh-CN"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(mm)</a:t>
                          </a:r>
                          <a:endParaRPr kumimoji="0" lang="zh-CN" altLang="en-US"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𝒎𝒆𝒂𝒏</m:t>
                                </m:r>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sSub>
                                  <m:sSubPr>
                                    <m:ctrlP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ctrlPr>
                                  </m:sSubPr>
                                  <m:e>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𝒆</m:t>
                                    </m:r>
                                  </m:e>
                                  <m: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𝑹</m:t>
                                    </m:r>
                                  </m:sub>
                                </m:s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oMath>
                            </m:oMathPara>
                          </a14:m>
                          <a:endParaRPr kumimoji="0" lang="en-US" altLang="zh-CN"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(deg)</a:t>
                          </a:r>
                          <a:endParaRPr kumimoji="0" lang="zh-CN" altLang="en-US"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79165739"/>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Overall</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1.18</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2.74</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a:latin typeface="Times New Roman" panose="02020603050405020304" pitchFamily="18" charset="0"/>
                              <a:cs typeface="Times New Roman" panose="02020603050405020304" pitchFamily="18" charset="0"/>
                            </a:rPr>
                            <a:t>1.68</a:t>
                          </a:r>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2895415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0.1</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3.09</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1.27</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1.33</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4871501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1.05</m:t>
                                </m:r>
                                <m:r>
                                  <a:rPr lang="en-US" altLang="zh-CN" sz="1400" b="0" i="1" smtClean="0">
                                    <a:latin typeface="Cambria Math" panose="02040503050406030204" pitchFamily="18" charset="0"/>
                                    <a:cs typeface="Times New Roman" panose="02020603050405020304" pitchFamily="18" charset="0"/>
                                  </a:rPr>
                                  <m:t>𝑒</m:t>
                                </m:r>
                                <m:r>
                                  <a:rPr lang="en-US" altLang="zh-CN" sz="1400" b="0" i="1" smtClean="0">
                                    <a:latin typeface="Cambria Math" panose="02040503050406030204" pitchFamily="18" charset="0"/>
                                    <a:cs typeface="Times New Roman" panose="020206030504050203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2.01</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1.47</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3677763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0.20</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3.79</m:t>
                                </m:r>
                                <m:r>
                                  <a:rPr lang="en-US" altLang="zh-CN" sz="1400" b="0" i="1" smtClean="0">
                                    <a:latin typeface="Cambria Math" panose="02040503050406030204" pitchFamily="18" charset="0"/>
                                    <a:cs typeface="Times New Roman" panose="02020603050405020304" pitchFamily="18" charset="0"/>
                                  </a:rPr>
                                  <m:t>𝑒</m:t>
                                </m:r>
                                <m:r>
                                  <a:rPr lang="en-US" altLang="zh-CN" sz="1400" b="0" i="1" smtClean="0">
                                    <a:latin typeface="Cambria Math" panose="02040503050406030204" pitchFamily="18" charset="0"/>
                                    <a:cs typeface="Times New Roman" panose="020206030504050203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4.22</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2.57</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390162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r>
                                            <a:rPr lang="en-US" altLang="zh-CN" sz="1400" b="0" i="1" dirty="0" smtClean="0">
                                              <a:latin typeface="Cambria Math" panose="02040503050406030204" pitchFamily="18" charset="0"/>
                                            </a:rPr>
                                            <m:t>.05</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9.00</m:t>
                                </m:r>
                                <m:r>
                                  <a:rPr lang="en-US" altLang="zh-CN" sz="1400" b="0" i="1" smtClean="0">
                                    <a:latin typeface="Cambria Math" panose="02040503050406030204" pitchFamily="18" charset="0"/>
                                    <a:cs typeface="Times New Roman" panose="02020603050405020304" pitchFamily="18" charset="0"/>
                                  </a:rPr>
                                  <m:t>𝑒</m:t>
                                </m:r>
                                <m:r>
                                  <a:rPr lang="en-US" altLang="zh-CN" sz="1400" b="0" i="1" smtClean="0">
                                    <a:latin typeface="Cambria Math" panose="02040503050406030204" pitchFamily="18" charset="0"/>
                                    <a:cs typeface="Times New Roman" panose="020206030504050203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2.66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1.55</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7857656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0.05</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9.35</m:t>
                                </m:r>
                                <m:r>
                                  <a:rPr lang="en-US" altLang="zh-CN" sz="1400" b="0" i="1" smtClean="0">
                                    <a:latin typeface="Cambria Math" panose="02040503050406030204" pitchFamily="18" charset="0"/>
                                    <a:cs typeface="Times New Roman" panose="02020603050405020304" pitchFamily="18" charset="0"/>
                                  </a:rPr>
                                  <m:t>𝑒</m:t>
                                </m:r>
                                <m:r>
                                  <a:rPr lang="en-US" altLang="zh-CN" sz="1400" b="0" i="1" smtClean="0">
                                    <a:latin typeface="Cambria Math" panose="02040503050406030204" pitchFamily="18" charset="0"/>
                                    <a:cs typeface="Times New Roman" panose="020206030504050203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3.44</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1.72</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72575730"/>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m:t>
                                          </m:r>
                                          <m:r>
                                            <a:rPr lang="en-US" altLang="zh-CN" sz="1400" b="0" i="1" dirty="0" smtClean="0">
                                              <a:latin typeface="Cambria Math" panose="02040503050406030204" pitchFamily="18" charset="0"/>
                                            </a:rPr>
                                            <m:t>0.05</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9.35</m:t>
                                </m:r>
                                <m:r>
                                  <a:rPr lang="en-US" altLang="zh-CN" sz="1400" b="0" i="1" smtClean="0">
                                    <a:latin typeface="Cambria Math" panose="02040503050406030204" pitchFamily="18" charset="0"/>
                                    <a:cs typeface="Times New Roman" panose="02020603050405020304" pitchFamily="18" charset="0"/>
                                  </a:rPr>
                                  <m:t>𝑒</m:t>
                                </m:r>
                                <m:r>
                                  <a:rPr lang="en-US" altLang="zh-CN" sz="1400" b="0" i="1" smtClean="0">
                                    <a:latin typeface="Cambria Math" panose="02040503050406030204" pitchFamily="18" charset="0"/>
                                    <a:cs typeface="Times New Roman" panose="020206030504050203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2.55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1.30</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56370206"/>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−0.05</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9.31</m:t>
                                </m:r>
                                <m:r>
                                  <a:rPr lang="en-US" altLang="zh-CN" sz="1400" b="0" i="1" smtClean="0">
                                    <a:latin typeface="Cambria Math" panose="02040503050406030204" pitchFamily="18" charset="0"/>
                                    <a:cs typeface="Times New Roman" panose="02020603050405020304" pitchFamily="18" charset="0"/>
                                  </a:rPr>
                                  <m:t>𝑒</m:t>
                                </m:r>
                                <m:r>
                                  <a:rPr lang="en-US" altLang="zh-CN" sz="1400" b="0" i="1" smtClean="0">
                                    <a:latin typeface="Cambria Math" panose="02040503050406030204" pitchFamily="18" charset="0"/>
                                    <a:cs typeface="Times New Roman" panose="020206030504050203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3.00</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1.81</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35037227"/>
                      </a:ext>
                    </a:extLst>
                  </a:tr>
                </a:tbl>
              </a:graphicData>
            </a:graphic>
          </p:graphicFrame>
        </mc:Choice>
        <mc:Fallback xmlns="">
          <p:graphicFrame>
            <p:nvGraphicFramePr>
              <p:cNvPr id="7" name="表格 6">
                <a:extLst>
                  <a:ext uri="{FF2B5EF4-FFF2-40B4-BE49-F238E27FC236}">
                    <a16:creationId xmlns:a16="http://schemas.microsoft.com/office/drawing/2014/main" id="{B55C8850-AC63-A5AE-F92F-933C8FD1B3FC}"/>
                  </a:ext>
                </a:extLst>
              </p:cNvPr>
              <p:cNvGraphicFramePr>
                <a:graphicFrameLocks noGrp="1"/>
              </p:cNvGraphicFramePr>
              <p:nvPr>
                <p:extLst>
                  <p:ext uri="{D42A27DB-BD31-4B8C-83A1-F6EECF244321}">
                    <p14:modId xmlns:p14="http://schemas.microsoft.com/office/powerpoint/2010/main" val="378361703"/>
                  </p:ext>
                </p:extLst>
              </p:nvPr>
            </p:nvGraphicFramePr>
            <p:xfrm>
              <a:off x="6267446" y="838200"/>
              <a:ext cx="5192716" cy="5548503"/>
            </p:xfrm>
            <a:graphic>
              <a:graphicData uri="http://schemas.openxmlformats.org/drawingml/2006/table">
                <a:tbl>
                  <a:tblPr firstRow="1" bandRow="1">
                    <a:tableStyleId>{5C22544A-7EE6-4342-B048-85BDC9FD1C3A}</a:tableStyleId>
                  </a:tblPr>
                  <a:tblGrid>
                    <a:gridCol w="1298179">
                      <a:extLst>
                        <a:ext uri="{9D8B030D-6E8A-4147-A177-3AD203B41FA5}">
                          <a16:colId xmlns:a16="http://schemas.microsoft.com/office/drawing/2014/main" val="2970937003"/>
                        </a:ext>
                      </a:extLst>
                    </a:gridCol>
                    <a:gridCol w="1298179">
                      <a:extLst>
                        <a:ext uri="{9D8B030D-6E8A-4147-A177-3AD203B41FA5}">
                          <a16:colId xmlns:a16="http://schemas.microsoft.com/office/drawing/2014/main" val="760439764"/>
                        </a:ext>
                      </a:extLst>
                    </a:gridCol>
                    <a:gridCol w="1298179">
                      <a:extLst>
                        <a:ext uri="{9D8B030D-6E8A-4147-A177-3AD203B41FA5}">
                          <a16:colId xmlns:a16="http://schemas.microsoft.com/office/drawing/2014/main" val="2593401497"/>
                        </a:ext>
                      </a:extLst>
                    </a:gridCol>
                    <a:gridCol w="1298179">
                      <a:extLst>
                        <a:ext uri="{9D8B030D-6E8A-4147-A177-3AD203B41FA5}">
                          <a16:colId xmlns:a16="http://schemas.microsoft.com/office/drawing/2014/main" val="3057704880"/>
                        </a:ext>
                      </a:extLst>
                    </a:gridCol>
                  </a:tblGrid>
                  <a:tr h="579120">
                    <a:tc>
                      <a:txBody>
                        <a:bodyPr/>
                        <a:lstStyle/>
                        <a:p>
                          <a:endParaRPr lang="zh-CN"/>
                        </a:p>
                      </a:txBody>
                      <a:tcPr>
                        <a:blipFill>
                          <a:blip r:embed="rId4"/>
                          <a:stretch>
                            <a:fillRect l="-469" t="-1053" r="-302347" b="-861053"/>
                          </a:stretch>
                        </a:blipFill>
                      </a:tcPr>
                    </a:tc>
                    <a:tc>
                      <a:txBody>
                        <a:bodyPr/>
                        <a:lstStyle/>
                        <a:p>
                          <a:endParaRPr lang="zh-CN"/>
                        </a:p>
                      </a:txBody>
                      <a:tcPr>
                        <a:blipFill>
                          <a:blip r:embed="rId4"/>
                          <a:stretch>
                            <a:fillRect l="-100469" t="-1053" r="-202347" b="-861053"/>
                          </a:stretch>
                        </a:blipFill>
                      </a:tcPr>
                    </a:tc>
                    <a:tc>
                      <a:txBody>
                        <a:bodyPr/>
                        <a:lstStyle/>
                        <a:p>
                          <a:endParaRPr lang="zh-CN"/>
                        </a:p>
                      </a:txBody>
                      <a:tcPr>
                        <a:blipFill>
                          <a:blip r:embed="rId4"/>
                          <a:stretch>
                            <a:fillRect l="-200469" t="-1053" r="-102347" b="-861053"/>
                          </a:stretch>
                        </a:blipFill>
                      </a:tcPr>
                    </a:tc>
                    <a:tc>
                      <a:txBody>
                        <a:bodyPr/>
                        <a:lstStyle/>
                        <a:p>
                          <a:endParaRPr lang="zh-CN"/>
                        </a:p>
                      </a:txBody>
                      <a:tcPr>
                        <a:blipFill>
                          <a:blip r:embed="rId4"/>
                          <a:stretch>
                            <a:fillRect l="-300469" t="-1053" r="-2347" b="-861053"/>
                          </a:stretch>
                        </a:blipFill>
                      </a:tcPr>
                    </a:tc>
                    <a:extLst>
                      <a:ext uri="{0D108BD9-81ED-4DB2-BD59-A6C34878D82A}">
                        <a16:rowId xmlns:a16="http://schemas.microsoft.com/office/drawing/2014/main" val="79165739"/>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Overall</a:t>
                          </a:r>
                          <a:endParaRPr lang="zh-CN" altLang="en-US" sz="1400"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4"/>
                          <a:stretch>
                            <a:fillRect l="-100469" t="-157377" r="-202347" b="-1240984"/>
                          </a:stretch>
                        </a:blipFill>
                      </a:tcPr>
                    </a:tc>
                    <a:tc>
                      <a:txBody>
                        <a:bodyPr/>
                        <a:lstStyle/>
                        <a:p>
                          <a:endParaRPr lang="zh-CN"/>
                        </a:p>
                      </a:txBody>
                      <a:tcPr>
                        <a:blipFill>
                          <a:blip r:embed="rId4"/>
                          <a:stretch>
                            <a:fillRect l="-200469" t="-157377" r="-102347" b="-1240984"/>
                          </a:stretch>
                        </a:blipFill>
                      </a:tcPr>
                    </a:tc>
                    <a:tc>
                      <a:txBody>
                        <a:bodyPr/>
                        <a:lstStyle/>
                        <a:p>
                          <a:pPr algn="ctr"/>
                          <a:r>
                            <a:rPr lang="en-US" altLang="zh-CN" sz="1400" dirty="0">
                              <a:latin typeface="Times New Roman" panose="02020603050405020304" pitchFamily="18" charset="0"/>
                              <a:cs typeface="Times New Roman" panose="02020603050405020304" pitchFamily="18" charset="0"/>
                            </a:rPr>
                            <a:t>1.68</a:t>
                          </a:r>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28954157"/>
                      </a:ext>
                    </a:extLst>
                  </a:tr>
                  <a:tr h="655701">
                    <a:tc>
                      <a:txBody>
                        <a:bodyPr/>
                        <a:lstStyle/>
                        <a:p>
                          <a:endParaRPr lang="zh-CN"/>
                        </a:p>
                      </a:txBody>
                      <a:tcPr>
                        <a:blipFill>
                          <a:blip r:embed="rId4"/>
                          <a:stretch>
                            <a:fillRect l="-469" t="-145370" r="-302347" b="-600926"/>
                          </a:stretch>
                        </a:blipFill>
                      </a:tcPr>
                    </a:tc>
                    <a:tc>
                      <a:txBody>
                        <a:bodyPr/>
                        <a:lstStyle/>
                        <a:p>
                          <a:endParaRPr lang="zh-CN"/>
                        </a:p>
                      </a:txBody>
                      <a:tcPr>
                        <a:blipFill>
                          <a:blip r:embed="rId4"/>
                          <a:stretch>
                            <a:fillRect l="-100469" t="-145370" r="-202347" b="-600926"/>
                          </a:stretch>
                        </a:blipFill>
                      </a:tcPr>
                    </a:tc>
                    <a:tc>
                      <a:txBody>
                        <a:bodyPr/>
                        <a:lstStyle/>
                        <a:p>
                          <a:endParaRPr lang="zh-CN"/>
                        </a:p>
                      </a:txBody>
                      <a:tcPr>
                        <a:blipFill>
                          <a:blip r:embed="rId4"/>
                          <a:stretch>
                            <a:fillRect l="-200469" t="-145370" r="-102347" b="-600926"/>
                          </a:stretch>
                        </a:blipFill>
                      </a:tcPr>
                    </a:tc>
                    <a:tc>
                      <a:txBody>
                        <a:bodyPr/>
                        <a:lstStyle/>
                        <a:p>
                          <a:endParaRPr lang="zh-CN"/>
                        </a:p>
                      </a:txBody>
                      <a:tcPr>
                        <a:blipFill>
                          <a:blip r:embed="rId4"/>
                          <a:stretch>
                            <a:fillRect l="-300469" t="-145370" r="-2347" b="-600926"/>
                          </a:stretch>
                        </a:blipFill>
                      </a:tcPr>
                    </a:tc>
                    <a:extLst>
                      <a:ext uri="{0D108BD9-81ED-4DB2-BD59-A6C34878D82A}">
                        <a16:rowId xmlns:a16="http://schemas.microsoft.com/office/drawing/2014/main" val="548715014"/>
                      </a:ext>
                    </a:extLst>
                  </a:tr>
                  <a:tr h="655701">
                    <a:tc>
                      <a:txBody>
                        <a:bodyPr/>
                        <a:lstStyle/>
                        <a:p>
                          <a:endParaRPr lang="zh-CN"/>
                        </a:p>
                      </a:txBody>
                      <a:tcPr>
                        <a:blipFill>
                          <a:blip r:embed="rId4"/>
                          <a:stretch>
                            <a:fillRect l="-469" t="-247664" r="-302347" b="-506542"/>
                          </a:stretch>
                        </a:blipFill>
                      </a:tcPr>
                    </a:tc>
                    <a:tc>
                      <a:txBody>
                        <a:bodyPr/>
                        <a:lstStyle/>
                        <a:p>
                          <a:endParaRPr lang="zh-CN"/>
                        </a:p>
                      </a:txBody>
                      <a:tcPr>
                        <a:blipFill>
                          <a:blip r:embed="rId4"/>
                          <a:stretch>
                            <a:fillRect l="-100469" t="-247664" r="-202347" b="-506542"/>
                          </a:stretch>
                        </a:blipFill>
                      </a:tcPr>
                    </a:tc>
                    <a:tc>
                      <a:txBody>
                        <a:bodyPr/>
                        <a:lstStyle/>
                        <a:p>
                          <a:endParaRPr lang="zh-CN"/>
                        </a:p>
                      </a:txBody>
                      <a:tcPr>
                        <a:blipFill>
                          <a:blip r:embed="rId4"/>
                          <a:stretch>
                            <a:fillRect l="-200469" t="-247664" r="-102347" b="-506542"/>
                          </a:stretch>
                        </a:blipFill>
                      </a:tcPr>
                    </a:tc>
                    <a:tc>
                      <a:txBody>
                        <a:bodyPr/>
                        <a:lstStyle/>
                        <a:p>
                          <a:endParaRPr lang="zh-CN"/>
                        </a:p>
                      </a:txBody>
                      <a:tcPr>
                        <a:blipFill>
                          <a:blip r:embed="rId4"/>
                          <a:stretch>
                            <a:fillRect l="-300469" t="-247664" r="-2347" b="-506542"/>
                          </a:stretch>
                        </a:blipFill>
                      </a:tcPr>
                    </a:tc>
                    <a:extLst>
                      <a:ext uri="{0D108BD9-81ED-4DB2-BD59-A6C34878D82A}">
                        <a16:rowId xmlns:a16="http://schemas.microsoft.com/office/drawing/2014/main" val="2736777630"/>
                      </a:ext>
                    </a:extLst>
                  </a:tr>
                  <a:tr h="655701">
                    <a:tc>
                      <a:txBody>
                        <a:bodyPr/>
                        <a:lstStyle/>
                        <a:p>
                          <a:endParaRPr lang="zh-CN"/>
                        </a:p>
                      </a:txBody>
                      <a:tcPr>
                        <a:blipFill>
                          <a:blip r:embed="rId4"/>
                          <a:stretch>
                            <a:fillRect l="-469" t="-344444" r="-302347" b="-401852"/>
                          </a:stretch>
                        </a:blipFill>
                      </a:tcPr>
                    </a:tc>
                    <a:tc>
                      <a:txBody>
                        <a:bodyPr/>
                        <a:lstStyle/>
                        <a:p>
                          <a:endParaRPr lang="zh-CN"/>
                        </a:p>
                      </a:txBody>
                      <a:tcPr>
                        <a:blipFill>
                          <a:blip r:embed="rId4"/>
                          <a:stretch>
                            <a:fillRect l="-100469" t="-344444" r="-202347" b="-401852"/>
                          </a:stretch>
                        </a:blipFill>
                      </a:tcPr>
                    </a:tc>
                    <a:tc>
                      <a:txBody>
                        <a:bodyPr/>
                        <a:lstStyle/>
                        <a:p>
                          <a:endParaRPr lang="zh-CN"/>
                        </a:p>
                      </a:txBody>
                      <a:tcPr>
                        <a:blipFill>
                          <a:blip r:embed="rId4"/>
                          <a:stretch>
                            <a:fillRect l="-200469" t="-344444" r="-102347" b="-401852"/>
                          </a:stretch>
                        </a:blipFill>
                      </a:tcPr>
                    </a:tc>
                    <a:tc>
                      <a:txBody>
                        <a:bodyPr/>
                        <a:lstStyle/>
                        <a:p>
                          <a:endParaRPr lang="zh-CN"/>
                        </a:p>
                      </a:txBody>
                      <a:tcPr>
                        <a:blipFill>
                          <a:blip r:embed="rId4"/>
                          <a:stretch>
                            <a:fillRect l="-300469" t="-344444" r="-2347" b="-401852"/>
                          </a:stretch>
                        </a:blipFill>
                      </a:tcPr>
                    </a:tc>
                    <a:extLst>
                      <a:ext uri="{0D108BD9-81ED-4DB2-BD59-A6C34878D82A}">
                        <a16:rowId xmlns:a16="http://schemas.microsoft.com/office/drawing/2014/main" val="1939016210"/>
                      </a:ext>
                    </a:extLst>
                  </a:tr>
                  <a:tr h="660019">
                    <a:tc>
                      <a:txBody>
                        <a:bodyPr/>
                        <a:lstStyle/>
                        <a:p>
                          <a:endParaRPr lang="zh-CN"/>
                        </a:p>
                      </a:txBody>
                      <a:tcPr>
                        <a:blipFill>
                          <a:blip r:embed="rId4"/>
                          <a:stretch>
                            <a:fillRect l="-469" t="-444444" r="-302347" b="-301852"/>
                          </a:stretch>
                        </a:blipFill>
                      </a:tcPr>
                    </a:tc>
                    <a:tc>
                      <a:txBody>
                        <a:bodyPr/>
                        <a:lstStyle/>
                        <a:p>
                          <a:endParaRPr lang="zh-CN"/>
                        </a:p>
                      </a:txBody>
                      <a:tcPr>
                        <a:blipFill>
                          <a:blip r:embed="rId4"/>
                          <a:stretch>
                            <a:fillRect l="-100469" t="-444444" r="-202347" b="-301852"/>
                          </a:stretch>
                        </a:blipFill>
                      </a:tcPr>
                    </a:tc>
                    <a:tc>
                      <a:txBody>
                        <a:bodyPr/>
                        <a:lstStyle/>
                        <a:p>
                          <a:endParaRPr lang="zh-CN"/>
                        </a:p>
                      </a:txBody>
                      <a:tcPr>
                        <a:blipFill>
                          <a:blip r:embed="rId4"/>
                          <a:stretch>
                            <a:fillRect l="-200469" t="-444444" r="-102347" b="-301852"/>
                          </a:stretch>
                        </a:blipFill>
                      </a:tcPr>
                    </a:tc>
                    <a:tc>
                      <a:txBody>
                        <a:bodyPr/>
                        <a:lstStyle/>
                        <a:p>
                          <a:endParaRPr lang="zh-CN"/>
                        </a:p>
                      </a:txBody>
                      <a:tcPr>
                        <a:blipFill>
                          <a:blip r:embed="rId4"/>
                          <a:stretch>
                            <a:fillRect l="-300469" t="-444444" r="-2347" b="-301852"/>
                          </a:stretch>
                        </a:blipFill>
                      </a:tcPr>
                    </a:tc>
                    <a:extLst>
                      <a:ext uri="{0D108BD9-81ED-4DB2-BD59-A6C34878D82A}">
                        <a16:rowId xmlns:a16="http://schemas.microsoft.com/office/drawing/2014/main" val="3778576567"/>
                      </a:ext>
                    </a:extLst>
                  </a:tr>
                  <a:tr h="655701">
                    <a:tc>
                      <a:txBody>
                        <a:bodyPr/>
                        <a:lstStyle/>
                        <a:p>
                          <a:endParaRPr lang="zh-CN"/>
                        </a:p>
                      </a:txBody>
                      <a:tcPr>
                        <a:blipFill>
                          <a:blip r:embed="rId4"/>
                          <a:stretch>
                            <a:fillRect l="-469" t="-544444" r="-302347" b="-201852"/>
                          </a:stretch>
                        </a:blipFill>
                      </a:tcPr>
                    </a:tc>
                    <a:tc>
                      <a:txBody>
                        <a:bodyPr/>
                        <a:lstStyle/>
                        <a:p>
                          <a:endParaRPr lang="zh-CN"/>
                        </a:p>
                      </a:txBody>
                      <a:tcPr>
                        <a:blipFill>
                          <a:blip r:embed="rId4"/>
                          <a:stretch>
                            <a:fillRect l="-100469" t="-544444" r="-202347" b="-201852"/>
                          </a:stretch>
                        </a:blipFill>
                      </a:tcPr>
                    </a:tc>
                    <a:tc>
                      <a:txBody>
                        <a:bodyPr/>
                        <a:lstStyle/>
                        <a:p>
                          <a:endParaRPr lang="zh-CN"/>
                        </a:p>
                      </a:txBody>
                      <a:tcPr>
                        <a:blipFill>
                          <a:blip r:embed="rId4"/>
                          <a:stretch>
                            <a:fillRect l="-200469" t="-544444" r="-102347" b="-201852"/>
                          </a:stretch>
                        </a:blipFill>
                      </a:tcPr>
                    </a:tc>
                    <a:tc>
                      <a:txBody>
                        <a:bodyPr/>
                        <a:lstStyle/>
                        <a:p>
                          <a:endParaRPr lang="zh-CN"/>
                        </a:p>
                      </a:txBody>
                      <a:tcPr>
                        <a:blipFill>
                          <a:blip r:embed="rId4"/>
                          <a:stretch>
                            <a:fillRect l="-300469" t="-544444" r="-2347" b="-201852"/>
                          </a:stretch>
                        </a:blipFill>
                      </a:tcPr>
                    </a:tc>
                    <a:extLst>
                      <a:ext uri="{0D108BD9-81ED-4DB2-BD59-A6C34878D82A}">
                        <a16:rowId xmlns:a16="http://schemas.microsoft.com/office/drawing/2014/main" val="772575730"/>
                      </a:ext>
                    </a:extLst>
                  </a:tr>
                  <a:tr h="660019">
                    <a:tc>
                      <a:txBody>
                        <a:bodyPr/>
                        <a:lstStyle/>
                        <a:p>
                          <a:endParaRPr lang="zh-CN"/>
                        </a:p>
                      </a:txBody>
                      <a:tcPr>
                        <a:blipFill>
                          <a:blip r:embed="rId4"/>
                          <a:stretch>
                            <a:fillRect l="-469" t="-644444" r="-302347" b="-101852"/>
                          </a:stretch>
                        </a:blipFill>
                      </a:tcPr>
                    </a:tc>
                    <a:tc>
                      <a:txBody>
                        <a:bodyPr/>
                        <a:lstStyle/>
                        <a:p>
                          <a:endParaRPr lang="zh-CN"/>
                        </a:p>
                      </a:txBody>
                      <a:tcPr>
                        <a:blipFill>
                          <a:blip r:embed="rId4"/>
                          <a:stretch>
                            <a:fillRect l="-100469" t="-644444" r="-202347" b="-101852"/>
                          </a:stretch>
                        </a:blipFill>
                      </a:tcPr>
                    </a:tc>
                    <a:tc>
                      <a:txBody>
                        <a:bodyPr/>
                        <a:lstStyle/>
                        <a:p>
                          <a:endParaRPr lang="zh-CN"/>
                        </a:p>
                      </a:txBody>
                      <a:tcPr>
                        <a:blipFill>
                          <a:blip r:embed="rId4"/>
                          <a:stretch>
                            <a:fillRect l="-200469" t="-644444" r="-102347" b="-101852"/>
                          </a:stretch>
                        </a:blipFill>
                      </a:tcPr>
                    </a:tc>
                    <a:tc>
                      <a:txBody>
                        <a:bodyPr/>
                        <a:lstStyle/>
                        <a:p>
                          <a:endParaRPr lang="zh-CN"/>
                        </a:p>
                      </a:txBody>
                      <a:tcPr>
                        <a:blipFill>
                          <a:blip r:embed="rId4"/>
                          <a:stretch>
                            <a:fillRect l="-300469" t="-644444" r="-2347" b="-101852"/>
                          </a:stretch>
                        </a:blipFill>
                      </a:tcPr>
                    </a:tc>
                    <a:extLst>
                      <a:ext uri="{0D108BD9-81ED-4DB2-BD59-A6C34878D82A}">
                        <a16:rowId xmlns:a16="http://schemas.microsoft.com/office/drawing/2014/main" val="1256370206"/>
                      </a:ext>
                    </a:extLst>
                  </a:tr>
                  <a:tr h="655701">
                    <a:tc>
                      <a:txBody>
                        <a:bodyPr/>
                        <a:lstStyle/>
                        <a:p>
                          <a:endParaRPr lang="zh-CN"/>
                        </a:p>
                      </a:txBody>
                      <a:tcPr>
                        <a:blipFill>
                          <a:blip r:embed="rId4"/>
                          <a:stretch>
                            <a:fillRect l="-469" t="-744444" r="-302347" b="-1852"/>
                          </a:stretch>
                        </a:blipFill>
                      </a:tcPr>
                    </a:tc>
                    <a:tc>
                      <a:txBody>
                        <a:bodyPr/>
                        <a:lstStyle/>
                        <a:p>
                          <a:endParaRPr lang="zh-CN"/>
                        </a:p>
                      </a:txBody>
                      <a:tcPr>
                        <a:blipFill>
                          <a:blip r:embed="rId4"/>
                          <a:stretch>
                            <a:fillRect l="-100469" t="-744444" r="-202347" b="-1852"/>
                          </a:stretch>
                        </a:blipFill>
                      </a:tcPr>
                    </a:tc>
                    <a:tc>
                      <a:txBody>
                        <a:bodyPr/>
                        <a:lstStyle/>
                        <a:p>
                          <a:endParaRPr lang="zh-CN"/>
                        </a:p>
                      </a:txBody>
                      <a:tcPr>
                        <a:blipFill>
                          <a:blip r:embed="rId4"/>
                          <a:stretch>
                            <a:fillRect l="-200469" t="-744444" r="-102347" b="-1852"/>
                          </a:stretch>
                        </a:blipFill>
                      </a:tcPr>
                    </a:tc>
                    <a:tc>
                      <a:txBody>
                        <a:bodyPr/>
                        <a:lstStyle/>
                        <a:p>
                          <a:endParaRPr lang="zh-CN"/>
                        </a:p>
                      </a:txBody>
                      <a:tcPr>
                        <a:blipFill>
                          <a:blip r:embed="rId4"/>
                          <a:stretch>
                            <a:fillRect l="-300469" t="-744444" r="-2347" b="-1852"/>
                          </a:stretch>
                        </a:blipFill>
                      </a:tcPr>
                    </a:tc>
                    <a:extLst>
                      <a:ext uri="{0D108BD9-81ED-4DB2-BD59-A6C34878D82A}">
                        <a16:rowId xmlns:a16="http://schemas.microsoft.com/office/drawing/2014/main" val="2935037227"/>
                      </a:ext>
                    </a:extLst>
                  </a:tr>
                </a:tbl>
              </a:graphicData>
            </a:graphic>
          </p:graphicFrame>
        </mc:Fallback>
      </mc:AlternateContent>
    </p:spTree>
    <p:extLst>
      <p:ext uri="{BB962C8B-B14F-4D97-AF65-F5344CB8AC3E}">
        <p14:creationId xmlns:p14="http://schemas.microsoft.com/office/powerpoint/2010/main" val="2167891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Physical experiments – results</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AlternateContent xmlns:mc="http://schemas.openxmlformats.org/markup-compatibility/2006">
        <mc:Choice xmlns:a14="http://schemas.microsoft.com/office/drawing/2010/main" Requires="a14">
          <p:graphicFrame>
            <p:nvGraphicFramePr>
              <p:cNvPr id="8" name="表格 7">
                <a:extLst>
                  <a:ext uri="{FF2B5EF4-FFF2-40B4-BE49-F238E27FC236}">
                    <a16:creationId xmlns:a16="http://schemas.microsoft.com/office/drawing/2014/main" id="{5AB015C1-5075-982D-59C8-69FF98B4A601}"/>
                  </a:ext>
                </a:extLst>
              </p:cNvPr>
              <p:cNvGraphicFramePr>
                <a:graphicFrameLocks noGrp="1"/>
              </p:cNvGraphicFramePr>
              <p:nvPr>
                <p:extLst>
                  <p:ext uri="{D42A27DB-BD31-4B8C-83A1-F6EECF244321}">
                    <p14:modId xmlns:p14="http://schemas.microsoft.com/office/powerpoint/2010/main" val="2843289945"/>
                  </p:ext>
                </p:extLst>
              </p:nvPr>
            </p:nvGraphicFramePr>
            <p:xfrm>
              <a:off x="1407092" y="2519550"/>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b="1" i="1" smtClean="0">
                                    <a:solidFill>
                                      <a:schemeClr val="accent5">
                                        <a:lumMod val="40000"/>
                                        <a:lumOff val="60000"/>
                                      </a:schemeClr>
                                    </a:solidFill>
                                    <a:latin typeface="Cambria Math" panose="02040503050406030204" pitchFamily="18" charset="0"/>
                                  </a:rPr>
                                  <m:t>𝒓</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𝟎𝟓</m:t>
                                </m:r>
                                <m:r>
                                  <a:rPr lang="en-US" altLang="zh-CN" sz="1200" b="1" i="1" smtClean="0">
                                    <a:solidFill>
                                      <a:schemeClr val="accent5">
                                        <a:lumMod val="40000"/>
                                        <a:lumOff val="60000"/>
                                      </a:schemeClr>
                                    </a:solidFill>
                                    <a:latin typeface="Cambria Math" panose="02040503050406030204" pitchFamily="18" charset="0"/>
                                  </a:rPr>
                                  <m:t>𝒎</m:t>
                                </m:r>
                              </m:oMath>
                            </m:oMathPara>
                          </a14:m>
                          <a:endParaRPr lang="zh-CN" altLang="en-US" sz="1200" dirty="0">
                            <a:solidFill>
                              <a:schemeClr val="accent5">
                                <a:lumMod val="40000"/>
                                <a:lumOff val="60000"/>
                              </a:schemeClr>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𝟏</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𝟐</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𝟑</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𝟒</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𝟓</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22%</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21%</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57%</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52%</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763388"/>
                      </a:ext>
                    </a:extLst>
                  </a:tr>
                </a:tbl>
              </a:graphicData>
            </a:graphic>
          </p:graphicFrame>
        </mc:Choice>
        <mc:Fallback>
          <p:graphicFrame>
            <p:nvGraphicFramePr>
              <p:cNvPr id="8" name="表格 7">
                <a:extLst>
                  <a:ext uri="{FF2B5EF4-FFF2-40B4-BE49-F238E27FC236}">
                    <a16:creationId xmlns:a16="http://schemas.microsoft.com/office/drawing/2014/main" id="{5AB015C1-5075-982D-59C8-69FF98B4A601}"/>
                  </a:ext>
                </a:extLst>
              </p:cNvPr>
              <p:cNvGraphicFramePr>
                <a:graphicFrameLocks noGrp="1"/>
              </p:cNvGraphicFramePr>
              <p:nvPr>
                <p:extLst>
                  <p:ext uri="{D42A27DB-BD31-4B8C-83A1-F6EECF244321}">
                    <p14:modId xmlns:p14="http://schemas.microsoft.com/office/powerpoint/2010/main" val="2843289945"/>
                  </p:ext>
                </p:extLst>
              </p:nvPr>
            </p:nvGraphicFramePr>
            <p:xfrm>
              <a:off x="1407092" y="2519550"/>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532511">
                    <a:tc>
                      <a:txBody>
                        <a:bodyPr/>
                        <a:lstStyle/>
                        <a:p>
                          <a:endParaRPr lang="zh-CN"/>
                        </a:p>
                      </a:txBody>
                      <a:tcPr>
                        <a:blipFill>
                          <a:blip r:embed="rId3"/>
                          <a:stretch>
                            <a:fillRect l="-389" t="-1136" r="-501946" b="-71591"/>
                          </a:stretch>
                        </a:blipFill>
                      </a:tcPr>
                    </a:tc>
                    <a:tc>
                      <a:txBody>
                        <a:bodyPr/>
                        <a:lstStyle/>
                        <a:p>
                          <a:endParaRPr lang="zh-CN"/>
                        </a:p>
                      </a:txBody>
                      <a:tcPr>
                        <a:blipFill>
                          <a:blip r:embed="rId3"/>
                          <a:stretch>
                            <a:fillRect l="-100389" t="-1136" r="-401946" b="-71591"/>
                          </a:stretch>
                        </a:blipFill>
                      </a:tcPr>
                    </a:tc>
                    <a:tc>
                      <a:txBody>
                        <a:bodyPr/>
                        <a:lstStyle/>
                        <a:p>
                          <a:endParaRPr lang="zh-CN"/>
                        </a:p>
                      </a:txBody>
                      <a:tcPr>
                        <a:blipFill>
                          <a:blip r:embed="rId3"/>
                          <a:stretch>
                            <a:fillRect l="-199612" t="-1136" r="-300388" b="-71591"/>
                          </a:stretch>
                        </a:blipFill>
                      </a:tcPr>
                    </a:tc>
                    <a:tc>
                      <a:txBody>
                        <a:bodyPr/>
                        <a:lstStyle/>
                        <a:p>
                          <a:endParaRPr lang="zh-CN"/>
                        </a:p>
                      </a:txBody>
                      <a:tcPr>
                        <a:blipFill>
                          <a:blip r:embed="rId3"/>
                          <a:stretch>
                            <a:fillRect l="-300778" t="-1136" r="-201556" b="-71591"/>
                          </a:stretch>
                        </a:blipFill>
                      </a:tcPr>
                    </a:tc>
                    <a:tc>
                      <a:txBody>
                        <a:bodyPr/>
                        <a:lstStyle/>
                        <a:p>
                          <a:endParaRPr lang="zh-CN"/>
                        </a:p>
                      </a:txBody>
                      <a:tcPr>
                        <a:blipFill>
                          <a:blip r:embed="rId3"/>
                          <a:stretch>
                            <a:fillRect l="-400778" t="-1136" r="-101556" b="-71591"/>
                          </a:stretch>
                        </a:blipFill>
                      </a:tcPr>
                    </a:tc>
                    <a:tc>
                      <a:txBody>
                        <a:bodyPr/>
                        <a:lstStyle/>
                        <a:p>
                          <a:endParaRPr lang="zh-CN"/>
                        </a:p>
                      </a:txBody>
                      <a:tcPr>
                        <a:blipFill>
                          <a:blip r:embed="rId3"/>
                          <a:stretch>
                            <a:fillRect l="-500778" t="-1136" r="-1556" b="-71591"/>
                          </a:stretch>
                        </a:blipFill>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3"/>
                          <a:stretch>
                            <a:fillRect l="-100389" t="-145902" r="-401946" b="-3279"/>
                          </a:stretch>
                        </a:blipFill>
                      </a:tcPr>
                    </a:tc>
                    <a:tc>
                      <a:txBody>
                        <a:bodyPr/>
                        <a:lstStyle/>
                        <a:p>
                          <a:endParaRPr lang="zh-CN"/>
                        </a:p>
                      </a:txBody>
                      <a:tcPr>
                        <a:blipFill>
                          <a:blip r:embed="rId3"/>
                          <a:stretch>
                            <a:fillRect l="-199612" t="-145902" r="-300388" b="-3279"/>
                          </a:stretch>
                        </a:blipFill>
                      </a:tcPr>
                    </a:tc>
                    <a:tc>
                      <a:txBody>
                        <a:bodyPr/>
                        <a:lstStyle/>
                        <a:p>
                          <a:endParaRPr lang="zh-CN"/>
                        </a:p>
                      </a:txBody>
                      <a:tcPr>
                        <a:blipFill>
                          <a:blip r:embed="rId3"/>
                          <a:stretch>
                            <a:fillRect l="-300778" t="-145902" r="-201556" b="-3279"/>
                          </a:stretch>
                        </a:blipFill>
                      </a:tcPr>
                    </a:tc>
                    <a:tc>
                      <a:txBody>
                        <a:bodyPr/>
                        <a:lstStyle/>
                        <a:p>
                          <a:endParaRPr lang="zh-CN"/>
                        </a:p>
                      </a:txBody>
                      <a:tcPr>
                        <a:blipFill>
                          <a:blip r:embed="rId3"/>
                          <a:stretch>
                            <a:fillRect l="-400778" t="-145902" r="-101556" b="-3279"/>
                          </a:stretch>
                        </a:blipFill>
                      </a:tcPr>
                    </a:tc>
                    <a:tc>
                      <a:txBody>
                        <a:bodyPr/>
                        <a:lstStyle/>
                        <a:p>
                          <a:endParaRPr lang="zh-CN"/>
                        </a:p>
                      </a:txBody>
                      <a:tcPr>
                        <a:blipFill>
                          <a:blip r:embed="rId3"/>
                          <a:stretch>
                            <a:fillRect l="-500778" t="-145902" r="-1556" b="-3279"/>
                          </a:stretch>
                        </a:blipFill>
                      </a:tcPr>
                    </a:tc>
                    <a:extLst>
                      <a:ext uri="{0D108BD9-81ED-4DB2-BD59-A6C34878D82A}">
                        <a16:rowId xmlns:a16="http://schemas.microsoft.com/office/drawing/2014/main" val="1576338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D64565E7-4500-601A-C15B-9AA2B1561225}"/>
                  </a:ext>
                </a:extLst>
              </p:cNvPr>
              <p:cNvGraphicFramePr>
                <a:graphicFrameLocks noGrp="1"/>
              </p:cNvGraphicFramePr>
              <p:nvPr>
                <p:extLst>
                  <p:ext uri="{D42A27DB-BD31-4B8C-83A1-F6EECF244321}">
                    <p14:modId xmlns:p14="http://schemas.microsoft.com/office/powerpoint/2010/main" val="2574473471"/>
                  </p:ext>
                </p:extLst>
              </p:nvPr>
            </p:nvGraphicFramePr>
            <p:xfrm>
              <a:off x="1381692" y="4114800"/>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b="1" i="1" smtClean="0">
                                    <a:solidFill>
                                      <a:schemeClr val="accent5">
                                        <a:lumMod val="40000"/>
                                        <a:lumOff val="60000"/>
                                      </a:schemeClr>
                                    </a:solidFill>
                                    <a:latin typeface="Cambria Math" panose="02040503050406030204" pitchFamily="18" charset="0"/>
                                  </a:rPr>
                                  <m:t>𝒓</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𝟏𝟎</m:t>
                                </m:r>
                                <m:r>
                                  <a:rPr lang="en-US" altLang="zh-CN" sz="1200" b="1" i="1" smtClean="0">
                                    <a:solidFill>
                                      <a:schemeClr val="accent5">
                                        <a:lumMod val="40000"/>
                                        <a:lumOff val="60000"/>
                                      </a:schemeClr>
                                    </a:solidFill>
                                    <a:latin typeface="Cambria Math" panose="02040503050406030204" pitchFamily="18" charset="0"/>
                                  </a:rPr>
                                  <m:t>𝒎</m:t>
                                </m:r>
                              </m:oMath>
                            </m:oMathPara>
                          </a14:m>
                          <a:endParaRPr lang="zh-CN" altLang="en-US" sz="1200" dirty="0">
                            <a:solidFill>
                              <a:schemeClr val="accent5">
                                <a:lumMod val="40000"/>
                                <a:lumOff val="60000"/>
                              </a:schemeClr>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𝟏</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𝟐</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𝟑</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𝟒</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𝟓</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24%</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27%</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21%</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51%</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54%</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763388"/>
                      </a:ext>
                    </a:extLst>
                  </a:tr>
                </a:tbl>
              </a:graphicData>
            </a:graphic>
          </p:graphicFrame>
        </mc:Choice>
        <mc:Fallback xmlns="">
          <p:graphicFrame>
            <p:nvGraphicFramePr>
              <p:cNvPr id="9" name="表格 8">
                <a:extLst>
                  <a:ext uri="{FF2B5EF4-FFF2-40B4-BE49-F238E27FC236}">
                    <a16:creationId xmlns:a16="http://schemas.microsoft.com/office/drawing/2014/main" id="{D64565E7-4500-601A-C15B-9AA2B1561225}"/>
                  </a:ext>
                </a:extLst>
              </p:cNvPr>
              <p:cNvGraphicFramePr>
                <a:graphicFrameLocks noGrp="1"/>
              </p:cNvGraphicFramePr>
              <p:nvPr>
                <p:extLst>
                  <p:ext uri="{D42A27DB-BD31-4B8C-83A1-F6EECF244321}">
                    <p14:modId xmlns:p14="http://schemas.microsoft.com/office/powerpoint/2010/main" val="2574473471"/>
                  </p:ext>
                </p:extLst>
              </p:nvPr>
            </p:nvGraphicFramePr>
            <p:xfrm>
              <a:off x="1381692" y="4114800"/>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532511">
                    <a:tc>
                      <a:txBody>
                        <a:bodyPr/>
                        <a:lstStyle/>
                        <a:p>
                          <a:endParaRPr lang="zh-CN"/>
                        </a:p>
                      </a:txBody>
                      <a:tcPr>
                        <a:blipFill>
                          <a:blip r:embed="rId4"/>
                          <a:stretch>
                            <a:fillRect l="-389" t="-2273" r="-501946" b="-71591"/>
                          </a:stretch>
                        </a:blipFill>
                      </a:tcPr>
                    </a:tc>
                    <a:tc>
                      <a:txBody>
                        <a:bodyPr/>
                        <a:lstStyle/>
                        <a:p>
                          <a:endParaRPr lang="zh-CN"/>
                        </a:p>
                      </a:txBody>
                      <a:tcPr>
                        <a:blipFill>
                          <a:blip r:embed="rId4"/>
                          <a:stretch>
                            <a:fillRect l="-100389" t="-2273" r="-401946" b="-71591"/>
                          </a:stretch>
                        </a:blipFill>
                      </a:tcPr>
                    </a:tc>
                    <a:tc>
                      <a:txBody>
                        <a:bodyPr/>
                        <a:lstStyle/>
                        <a:p>
                          <a:endParaRPr lang="zh-CN"/>
                        </a:p>
                      </a:txBody>
                      <a:tcPr>
                        <a:blipFill>
                          <a:blip r:embed="rId4"/>
                          <a:stretch>
                            <a:fillRect l="-199612" t="-2273" r="-300388" b="-71591"/>
                          </a:stretch>
                        </a:blipFill>
                      </a:tcPr>
                    </a:tc>
                    <a:tc>
                      <a:txBody>
                        <a:bodyPr/>
                        <a:lstStyle/>
                        <a:p>
                          <a:endParaRPr lang="zh-CN"/>
                        </a:p>
                      </a:txBody>
                      <a:tcPr>
                        <a:blipFill>
                          <a:blip r:embed="rId4"/>
                          <a:stretch>
                            <a:fillRect l="-300778" t="-2273" r="-201556" b="-71591"/>
                          </a:stretch>
                        </a:blipFill>
                      </a:tcPr>
                    </a:tc>
                    <a:tc>
                      <a:txBody>
                        <a:bodyPr/>
                        <a:lstStyle/>
                        <a:p>
                          <a:endParaRPr lang="zh-CN"/>
                        </a:p>
                      </a:txBody>
                      <a:tcPr>
                        <a:blipFill>
                          <a:blip r:embed="rId4"/>
                          <a:stretch>
                            <a:fillRect l="-400778" t="-2273" r="-101556" b="-71591"/>
                          </a:stretch>
                        </a:blipFill>
                      </a:tcPr>
                    </a:tc>
                    <a:tc>
                      <a:txBody>
                        <a:bodyPr/>
                        <a:lstStyle/>
                        <a:p>
                          <a:endParaRPr lang="zh-CN"/>
                        </a:p>
                      </a:txBody>
                      <a:tcPr>
                        <a:blipFill>
                          <a:blip r:embed="rId4"/>
                          <a:stretch>
                            <a:fillRect l="-500778" t="-2273" r="-1556" b="-71591"/>
                          </a:stretch>
                        </a:blipFill>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4"/>
                          <a:stretch>
                            <a:fillRect l="-100389" t="-147541" r="-401946" b="-3279"/>
                          </a:stretch>
                        </a:blipFill>
                      </a:tcPr>
                    </a:tc>
                    <a:tc>
                      <a:txBody>
                        <a:bodyPr/>
                        <a:lstStyle/>
                        <a:p>
                          <a:endParaRPr lang="zh-CN"/>
                        </a:p>
                      </a:txBody>
                      <a:tcPr>
                        <a:blipFill>
                          <a:blip r:embed="rId4"/>
                          <a:stretch>
                            <a:fillRect l="-199612" t="-147541" r="-300388" b="-3279"/>
                          </a:stretch>
                        </a:blipFill>
                      </a:tcPr>
                    </a:tc>
                    <a:tc>
                      <a:txBody>
                        <a:bodyPr/>
                        <a:lstStyle/>
                        <a:p>
                          <a:endParaRPr lang="zh-CN"/>
                        </a:p>
                      </a:txBody>
                      <a:tcPr>
                        <a:blipFill>
                          <a:blip r:embed="rId4"/>
                          <a:stretch>
                            <a:fillRect l="-300778" t="-147541" r="-201556" b="-3279"/>
                          </a:stretch>
                        </a:blipFill>
                      </a:tcPr>
                    </a:tc>
                    <a:tc>
                      <a:txBody>
                        <a:bodyPr/>
                        <a:lstStyle/>
                        <a:p>
                          <a:endParaRPr lang="zh-CN"/>
                        </a:p>
                      </a:txBody>
                      <a:tcPr>
                        <a:blipFill>
                          <a:blip r:embed="rId4"/>
                          <a:stretch>
                            <a:fillRect l="-400778" t="-147541" r="-101556" b="-3279"/>
                          </a:stretch>
                        </a:blipFill>
                      </a:tcPr>
                    </a:tc>
                    <a:tc>
                      <a:txBody>
                        <a:bodyPr/>
                        <a:lstStyle/>
                        <a:p>
                          <a:endParaRPr lang="zh-CN"/>
                        </a:p>
                      </a:txBody>
                      <a:tcPr>
                        <a:blipFill>
                          <a:blip r:embed="rId4"/>
                          <a:stretch>
                            <a:fillRect l="-500778" t="-147541" r="-1556" b="-3279"/>
                          </a:stretch>
                        </a:blipFill>
                      </a:tcPr>
                    </a:tc>
                    <a:extLst>
                      <a:ext uri="{0D108BD9-81ED-4DB2-BD59-A6C34878D82A}">
                        <a16:rowId xmlns:a16="http://schemas.microsoft.com/office/drawing/2014/main" val="15763388"/>
                      </a:ext>
                    </a:extLst>
                  </a:tr>
                </a:tbl>
              </a:graphicData>
            </a:graphic>
          </p:graphicFrame>
        </mc:Fallback>
      </mc:AlternateContent>
      <p:cxnSp>
        <p:nvCxnSpPr>
          <p:cNvPr id="3" name="直接箭头连接符 2">
            <a:extLst>
              <a:ext uri="{FF2B5EF4-FFF2-40B4-BE49-F238E27FC236}">
                <a16:creationId xmlns:a16="http://schemas.microsoft.com/office/drawing/2014/main" id="{847FF364-D379-8737-EB77-29572F8069C2}"/>
              </a:ext>
            </a:extLst>
          </p:cNvPr>
          <p:cNvCxnSpPr>
            <a:cxnSpLocks/>
          </p:cNvCxnSpPr>
          <p:nvPr/>
        </p:nvCxnSpPr>
        <p:spPr>
          <a:xfrm flipV="1">
            <a:off x="9220199" y="1217638"/>
            <a:ext cx="990600" cy="15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7BB36B30-860D-2C60-79D3-08B79C745A0F}"/>
              </a:ext>
            </a:extLst>
          </p:cNvPr>
          <p:cNvCxnSpPr>
            <a:cxnSpLocks/>
          </p:cNvCxnSpPr>
          <p:nvPr/>
        </p:nvCxnSpPr>
        <p:spPr>
          <a:xfrm flipH="1">
            <a:off x="8666243" y="1217638"/>
            <a:ext cx="553955" cy="5349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18F4B0AC-C261-36A0-DA7B-1DE579408431}"/>
              </a:ext>
            </a:extLst>
          </p:cNvPr>
          <p:cNvCxnSpPr>
            <a:cxnSpLocks/>
          </p:cNvCxnSpPr>
          <p:nvPr/>
        </p:nvCxnSpPr>
        <p:spPr>
          <a:xfrm flipH="1" flipV="1">
            <a:off x="9220198" y="381000"/>
            <a:ext cx="2274" cy="8366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1E55A4C2-73DE-C667-E92B-D9C2AB2AB8A3}"/>
                  </a:ext>
                </a:extLst>
              </p:cNvPr>
              <p:cNvSpPr txBox="1"/>
              <p:nvPr/>
            </p:nvSpPr>
            <p:spPr>
              <a:xfrm>
                <a:off x="10115935" y="1102131"/>
                <a:ext cx="47891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3</m:t>
                          </m:r>
                        </m:sub>
                      </m:sSub>
                    </m:oMath>
                  </m:oMathPara>
                </a14:m>
                <a:endParaRPr lang="zh-CN" altLang="en-US" dirty="0"/>
              </a:p>
            </p:txBody>
          </p:sp>
        </mc:Choice>
        <mc:Fallback>
          <p:sp>
            <p:nvSpPr>
              <p:cNvPr id="11" name="文本框 10">
                <a:extLst>
                  <a:ext uri="{FF2B5EF4-FFF2-40B4-BE49-F238E27FC236}">
                    <a16:creationId xmlns:a16="http://schemas.microsoft.com/office/drawing/2014/main" id="{1E55A4C2-73DE-C667-E92B-D9C2AB2AB8A3}"/>
                  </a:ext>
                </a:extLst>
              </p:cNvPr>
              <p:cNvSpPr txBox="1">
                <a:spLocks noRot="1" noChangeAspect="1" noMove="1" noResize="1" noEditPoints="1" noAdjustHandles="1" noChangeArrowheads="1" noChangeShapeType="1" noTextEdit="1"/>
              </p:cNvSpPr>
              <p:nvPr/>
            </p:nvSpPr>
            <p:spPr>
              <a:xfrm>
                <a:off x="10115935" y="1102131"/>
                <a:ext cx="478913"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39AC4345-20EB-F6D6-091F-E5F995967FEF}"/>
                  </a:ext>
                </a:extLst>
              </p:cNvPr>
              <p:cNvSpPr txBox="1"/>
              <p:nvPr/>
            </p:nvSpPr>
            <p:spPr>
              <a:xfrm>
                <a:off x="8325695" y="1724605"/>
                <a:ext cx="46903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4</m:t>
                          </m:r>
                        </m:sub>
                      </m:sSub>
                    </m:oMath>
                  </m:oMathPara>
                </a14:m>
                <a:endParaRPr lang="zh-CN" altLang="en-US" dirty="0"/>
              </a:p>
            </p:txBody>
          </p:sp>
        </mc:Choice>
        <mc:Fallback>
          <p:sp>
            <p:nvSpPr>
              <p:cNvPr id="12" name="文本框 11">
                <a:extLst>
                  <a:ext uri="{FF2B5EF4-FFF2-40B4-BE49-F238E27FC236}">
                    <a16:creationId xmlns:a16="http://schemas.microsoft.com/office/drawing/2014/main" id="{39AC4345-20EB-F6D6-091F-E5F995967FEF}"/>
                  </a:ext>
                </a:extLst>
              </p:cNvPr>
              <p:cNvSpPr txBox="1">
                <a:spLocks noRot="1" noChangeAspect="1" noMove="1" noResize="1" noEditPoints="1" noAdjustHandles="1" noChangeArrowheads="1" noChangeShapeType="1" noTextEdit="1"/>
              </p:cNvSpPr>
              <p:nvPr/>
            </p:nvSpPr>
            <p:spPr>
              <a:xfrm>
                <a:off x="8325695" y="1724605"/>
                <a:ext cx="469039" cy="369332"/>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A8EA61FB-81C3-26B2-FDD7-79757F6AE3F1}"/>
                  </a:ext>
                </a:extLst>
              </p:cNvPr>
              <p:cNvSpPr txBox="1"/>
              <p:nvPr/>
            </p:nvSpPr>
            <p:spPr>
              <a:xfrm>
                <a:off x="9163369" y="84883"/>
                <a:ext cx="47891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5</m:t>
                          </m:r>
                        </m:sub>
                      </m:sSub>
                    </m:oMath>
                  </m:oMathPara>
                </a14:m>
                <a:endParaRPr lang="zh-CN" altLang="en-US" dirty="0"/>
              </a:p>
            </p:txBody>
          </p:sp>
        </mc:Choice>
        <mc:Fallback>
          <p:sp>
            <p:nvSpPr>
              <p:cNvPr id="13" name="文本框 12">
                <a:extLst>
                  <a:ext uri="{FF2B5EF4-FFF2-40B4-BE49-F238E27FC236}">
                    <a16:creationId xmlns:a16="http://schemas.microsoft.com/office/drawing/2014/main" id="{A8EA61FB-81C3-26B2-FDD7-79757F6AE3F1}"/>
                  </a:ext>
                </a:extLst>
              </p:cNvPr>
              <p:cNvSpPr txBox="1">
                <a:spLocks noRot="1" noChangeAspect="1" noMove="1" noResize="1" noEditPoints="1" noAdjustHandles="1" noChangeArrowheads="1" noChangeShapeType="1" noTextEdit="1"/>
              </p:cNvSpPr>
              <p:nvPr/>
            </p:nvSpPr>
            <p:spPr>
              <a:xfrm>
                <a:off x="9163369" y="84883"/>
                <a:ext cx="478913" cy="369332"/>
              </a:xfrm>
              <a:prstGeom prst="rect">
                <a:avLst/>
              </a:prstGeom>
              <a:blipFill>
                <a:blip r:embed="rId7"/>
                <a:stretch>
                  <a:fillRect/>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2E3797E1-4E14-FE6F-0261-3F51DFF0AFBE}"/>
              </a:ext>
            </a:extLst>
          </p:cNvPr>
          <p:cNvCxnSpPr>
            <a:cxnSpLocks/>
          </p:cNvCxnSpPr>
          <p:nvPr/>
        </p:nvCxnSpPr>
        <p:spPr>
          <a:xfrm flipV="1">
            <a:off x="9220198" y="685800"/>
            <a:ext cx="422084" cy="531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23328EAA-88FC-43D9-FB43-AB1C4E7146E9}"/>
                  </a:ext>
                </a:extLst>
              </p:cNvPr>
              <p:cNvSpPr txBox="1"/>
              <p:nvPr/>
            </p:nvSpPr>
            <p:spPr>
              <a:xfrm>
                <a:off x="9582433" y="395794"/>
                <a:ext cx="36766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𝑒</m:t>
                      </m:r>
                    </m:oMath>
                  </m:oMathPara>
                </a14:m>
                <a:endParaRPr lang="zh-CN" altLang="en-US" dirty="0"/>
              </a:p>
            </p:txBody>
          </p:sp>
        </mc:Choice>
        <mc:Fallback>
          <p:sp>
            <p:nvSpPr>
              <p:cNvPr id="15" name="文本框 14">
                <a:extLst>
                  <a:ext uri="{FF2B5EF4-FFF2-40B4-BE49-F238E27FC236}">
                    <a16:creationId xmlns:a16="http://schemas.microsoft.com/office/drawing/2014/main" id="{23328EAA-88FC-43D9-FB43-AB1C4E7146E9}"/>
                  </a:ext>
                </a:extLst>
              </p:cNvPr>
              <p:cNvSpPr txBox="1">
                <a:spLocks noRot="1" noChangeAspect="1" noMove="1" noResize="1" noEditPoints="1" noAdjustHandles="1" noChangeArrowheads="1" noChangeShapeType="1" noTextEdit="1"/>
              </p:cNvSpPr>
              <p:nvPr/>
            </p:nvSpPr>
            <p:spPr>
              <a:xfrm>
                <a:off x="9582433" y="395794"/>
                <a:ext cx="367665" cy="369332"/>
              </a:xfrm>
              <a:prstGeom prst="rect">
                <a:avLst/>
              </a:prstGeom>
              <a:blipFill>
                <a:blip r:embed="rId8"/>
                <a:stretch>
                  <a:fillRect/>
                </a:stretch>
              </a:blipFill>
            </p:spPr>
            <p:txBody>
              <a:bodyPr/>
              <a:lstStyle/>
              <a:p>
                <a:r>
                  <a:rPr lang="zh-CN" altLang="en-US">
                    <a:noFill/>
                  </a:rPr>
                  <a:t> </a:t>
                </a:r>
              </a:p>
            </p:txBody>
          </p:sp>
        </mc:Fallback>
      </mc:AlternateContent>
      <p:cxnSp>
        <p:nvCxnSpPr>
          <p:cNvPr id="16" name="直接连接符 15">
            <a:extLst>
              <a:ext uri="{FF2B5EF4-FFF2-40B4-BE49-F238E27FC236}">
                <a16:creationId xmlns:a16="http://schemas.microsoft.com/office/drawing/2014/main" id="{C77686BD-4513-CCD3-D06D-83A2CD1FC002}"/>
              </a:ext>
            </a:extLst>
          </p:cNvPr>
          <p:cNvCxnSpPr>
            <a:cxnSpLocks/>
          </p:cNvCxnSpPr>
          <p:nvPr/>
        </p:nvCxnSpPr>
        <p:spPr>
          <a:xfrm>
            <a:off x="9601198" y="741588"/>
            <a:ext cx="1" cy="85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012C41F-B0BF-DCCE-6D5E-2A6B3A7332AA}"/>
              </a:ext>
            </a:extLst>
          </p:cNvPr>
          <p:cNvCxnSpPr>
            <a:cxnSpLocks/>
          </p:cNvCxnSpPr>
          <p:nvPr/>
        </p:nvCxnSpPr>
        <p:spPr>
          <a:xfrm flipH="1">
            <a:off x="8839200" y="1600200"/>
            <a:ext cx="7619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F333535-ED95-C859-275E-38897FE50020}"/>
              </a:ext>
            </a:extLst>
          </p:cNvPr>
          <p:cNvCxnSpPr>
            <a:cxnSpLocks/>
          </p:cNvCxnSpPr>
          <p:nvPr/>
        </p:nvCxnSpPr>
        <p:spPr>
          <a:xfrm flipV="1">
            <a:off x="9601199" y="1217638"/>
            <a:ext cx="381000" cy="382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BD0ADC6-8EF7-7DF1-E0D8-87A3E897A676}"/>
              </a:ext>
            </a:extLst>
          </p:cNvPr>
          <p:cNvCxnSpPr>
            <a:cxnSpLocks/>
          </p:cNvCxnSpPr>
          <p:nvPr/>
        </p:nvCxnSpPr>
        <p:spPr>
          <a:xfrm flipH="1" flipV="1">
            <a:off x="9212324" y="589188"/>
            <a:ext cx="381002"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6D8627B-7502-AEE1-3DAF-EC9386B0C0EA}"/>
              </a:ext>
            </a:extLst>
          </p:cNvPr>
          <p:cNvCxnSpPr>
            <a:cxnSpLocks/>
          </p:cNvCxnSpPr>
          <p:nvPr/>
        </p:nvCxnSpPr>
        <p:spPr>
          <a:xfrm>
            <a:off x="8943220" y="1485119"/>
            <a:ext cx="1561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7557C5B-62D0-0D7D-E88F-4E6ACE4454CB}"/>
              </a:ext>
            </a:extLst>
          </p:cNvPr>
          <p:cNvCxnSpPr>
            <a:cxnSpLocks/>
          </p:cNvCxnSpPr>
          <p:nvPr/>
        </p:nvCxnSpPr>
        <p:spPr>
          <a:xfrm flipH="1">
            <a:off x="8974784" y="1485119"/>
            <a:ext cx="124580" cy="115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17B49C2-DDD8-FC3D-D17C-851751660824}"/>
              </a:ext>
            </a:extLst>
          </p:cNvPr>
          <p:cNvCxnSpPr>
            <a:cxnSpLocks/>
          </p:cNvCxnSpPr>
          <p:nvPr/>
        </p:nvCxnSpPr>
        <p:spPr>
          <a:xfrm>
            <a:off x="9212324" y="699618"/>
            <a:ext cx="84075" cy="419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AA9DF2B3-3468-F784-4385-AC867EBD4B00}"/>
              </a:ext>
            </a:extLst>
          </p:cNvPr>
          <p:cNvCxnSpPr>
            <a:cxnSpLocks/>
          </p:cNvCxnSpPr>
          <p:nvPr/>
        </p:nvCxnSpPr>
        <p:spPr>
          <a:xfrm flipV="1">
            <a:off x="9296399" y="616040"/>
            <a:ext cx="0" cy="125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9A960CD-6849-3DC4-A37E-AF4BB9B8348E}"/>
              </a:ext>
            </a:extLst>
          </p:cNvPr>
          <p:cNvCxnSpPr>
            <a:cxnSpLocks/>
          </p:cNvCxnSpPr>
          <p:nvPr/>
        </p:nvCxnSpPr>
        <p:spPr>
          <a:xfrm flipH="1">
            <a:off x="9765359" y="1216076"/>
            <a:ext cx="94703" cy="85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414D6B3-95CC-E77B-9DA5-07698E0B0420}"/>
              </a:ext>
            </a:extLst>
          </p:cNvPr>
          <p:cNvCxnSpPr>
            <a:cxnSpLocks/>
          </p:cNvCxnSpPr>
          <p:nvPr/>
        </p:nvCxnSpPr>
        <p:spPr>
          <a:xfrm>
            <a:off x="9765359" y="1301216"/>
            <a:ext cx="1363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4BEAA780-41E4-2EA3-CCFC-9C62D3A18F44}"/>
              </a:ext>
            </a:extLst>
          </p:cNvPr>
          <p:cNvCxnSpPr>
            <a:cxnSpLocks/>
          </p:cNvCxnSpPr>
          <p:nvPr/>
        </p:nvCxnSpPr>
        <p:spPr>
          <a:xfrm flipH="1" flipV="1">
            <a:off x="9220198" y="1226170"/>
            <a:ext cx="381000" cy="372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5D02B8B-6A33-6150-5262-865F6E6DCB9B}"/>
              </a:ext>
            </a:extLst>
          </p:cNvPr>
          <p:cNvCxnSpPr>
            <a:cxnSpLocks/>
          </p:cNvCxnSpPr>
          <p:nvPr/>
        </p:nvCxnSpPr>
        <p:spPr>
          <a:xfrm>
            <a:off x="9534806" y="1371600"/>
            <a:ext cx="66445" cy="37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A78147F-37D4-BD12-5746-086EAAE4DE4F}"/>
              </a:ext>
            </a:extLst>
          </p:cNvPr>
          <p:cNvCxnSpPr>
            <a:cxnSpLocks/>
          </p:cNvCxnSpPr>
          <p:nvPr/>
        </p:nvCxnSpPr>
        <p:spPr>
          <a:xfrm>
            <a:off x="9534806" y="1371600"/>
            <a:ext cx="0" cy="16659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文本框 31">
                <a:extLst>
                  <a:ext uri="{FF2B5EF4-FFF2-40B4-BE49-F238E27FC236}">
                    <a16:creationId xmlns:a16="http://schemas.microsoft.com/office/drawing/2014/main" id="{8553ABC5-0F8F-E304-D8CD-E4B0AA7BCBB5}"/>
                  </a:ext>
                </a:extLst>
              </p:cNvPr>
              <p:cNvSpPr txBox="1"/>
              <p:nvPr/>
            </p:nvSpPr>
            <p:spPr>
              <a:xfrm>
                <a:off x="9630876" y="886837"/>
                <a:ext cx="836383"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3</m:t>
                          </m:r>
                        </m:sub>
                      </m:sSub>
                      <m:r>
                        <a:rPr lang="en-US" altLang="zh-CN" sz="1200" b="0" i="1" smtClean="0">
                          <a:latin typeface="Cambria Math" panose="02040503050406030204" pitchFamily="18" charset="0"/>
                        </a:rPr>
                        <m:t>&gt;</m:t>
                      </m:r>
                    </m:oMath>
                  </m:oMathPara>
                </a14:m>
                <a:endParaRPr lang="zh-CN" altLang="en-US" sz="1200" dirty="0"/>
              </a:p>
            </p:txBody>
          </p:sp>
        </mc:Choice>
        <mc:Fallback>
          <p:sp>
            <p:nvSpPr>
              <p:cNvPr id="32" name="文本框 31">
                <a:extLst>
                  <a:ext uri="{FF2B5EF4-FFF2-40B4-BE49-F238E27FC236}">
                    <a16:creationId xmlns:a16="http://schemas.microsoft.com/office/drawing/2014/main" id="{8553ABC5-0F8F-E304-D8CD-E4B0AA7BCBB5}"/>
                  </a:ext>
                </a:extLst>
              </p:cNvPr>
              <p:cNvSpPr txBox="1">
                <a:spLocks noRot="1" noChangeAspect="1" noMove="1" noResize="1" noEditPoints="1" noAdjustHandles="1" noChangeArrowheads="1" noChangeShapeType="1" noTextEdit="1"/>
              </p:cNvSpPr>
              <p:nvPr/>
            </p:nvSpPr>
            <p:spPr>
              <a:xfrm>
                <a:off x="9630876" y="886837"/>
                <a:ext cx="836383" cy="27699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文本框 32">
                <a:extLst>
                  <a:ext uri="{FF2B5EF4-FFF2-40B4-BE49-F238E27FC236}">
                    <a16:creationId xmlns:a16="http://schemas.microsoft.com/office/drawing/2014/main" id="{09746B7C-1F8A-5D2E-F445-0C8EFA3E3E9C}"/>
                  </a:ext>
                </a:extLst>
              </p:cNvPr>
              <p:cNvSpPr txBox="1"/>
              <p:nvPr/>
            </p:nvSpPr>
            <p:spPr>
              <a:xfrm>
                <a:off x="8387347" y="547300"/>
                <a:ext cx="836383"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5</m:t>
                          </m:r>
                        </m:sub>
                      </m:sSub>
                      <m:r>
                        <a:rPr lang="en-US" altLang="zh-CN" sz="1200" b="0" i="1" smtClean="0">
                          <a:latin typeface="Cambria Math" panose="02040503050406030204" pitchFamily="18" charset="0"/>
                        </a:rPr>
                        <m:t>&gt;</m:t>
                      </m:r>
                    </m:oMath>
                  </m:oMathPara>
                </a14:m>
                <a:endParaRPr lang="zh-CN" altLang="en-US" sz="1200" dirty="0"/>
              </a:p>
            </p:txBody>
          </p:sp>
        </mc:Choice>
        <mc:Fallback>
          <p:sp>
            <p:nvSpPr>
              <p:cNvPr id="33" name="文本框 32">
                <a:extLst>
                  <a:ext uri="{FF2B5EF4-FFF2-40B4-BE49-F238E27FC236}">
                    <a16:creationId xmlns:a16="http://schemas.microsoft.com/office/drawing/2014/main" id="{09746B7C-1F8A-5D2E-F445-0C8EFA3E3E9C}"/>
                  </a:ext>
                </a:extLst>
              </p:cNvPr>
              <p:cNvSpPr txBox="1">
                <a:spLocks noRot="1" noChangeAspect="1" noMove="1" noResize="1" noEditPoints="1" noAdjustHandles="1" noChangeArrowheads="1" noChangeShapeType="1" noTextEdit="1"/>
              </p:cNvSpPr>
              <p:nvPr/>
            </p:nvSpPr>
            <p:spPr>
              <a:xfrm>
                <a:off x="8387347" y="547300"/>
                <a:ext cx="836383" cy="27699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文本框 34">
                <a:extLst>
                  <a:ext uri="{FF2B5EF4-FFF2-40B4-BE49-F238E27FC236}">
                    <a16:creationId xmlns:a16="http://schemas.microsoft.com/office/drawing/2014/main" id="{3FBE6FF9-78DB-4C17-BEDF-B40DA4931570}"/>
                  </a:ext>
                </a:extLst>
              </p:cNvPr>
              <p:cNvSpPr txBox="1"/>
              <p:nvPr/>
            </p:nvSpPr>
            <p:spPr>
              <a:xfrm>
                <a:off x="7949038" y="1353628"/>
                <a:ext cx="82977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4</m:t>
                          </m:r>
                        </m:sub>
                      </m:sSub>
                      <m:r>
                        <a:rPr lang="en-US" altLang="zh-CN" sz="1200" b="0" i="1" smtClean="0">
                          <a:latin typeface="Cambria Math" panose="02040503050406030204" pitchFamily="18" charset="0"/>
                        </a:rPr>
                        <m:t>&gt;</m:t>
                      </m:r>
                    </m:oMath>
                  </m:oMathPara>
                </a14:m>
                <a:endParaRPr lang="zh-CN" altLang="en-US" sz="1200" dirty="0"/>
              </a:p>
            </p:txBody>
          </p:sp>
        </mc:Choice>
        <mc:Fallback>
          <p:sp>
            <p:nvSpPr>
              <p:cNvPr id="35" name="文本框 34">
                <a:extLst>
                  <a:ext uri="{FF2B5EF4-FFF2-40B4-BE49-F238E27FC236}">
                    <a16:creationId xmlns:a16="http://schemas.microsoft.com/office/drawing/2014/main" id="{3FBE6FF9-78DB-4C17-BEDF-B40DA4931570}"/>
                  </a:ext>
                </a:extLst>
              </p:cNvPr>
              <p:cNvSpPr txBox="1">
                <a:spLocks noRot="1" noChangeAspect="1" noMove="1" noResize="1" noEditPoints="1" noAdjustHandles="1" noChangeArrowheads="1" noChangeShapeType="1" noTextEdit="1"/>
              </p:cNvSpPr>
              <p:nvPr/>
            </p:nvSpPr>
            <p:spPr>
              <a:xfrm>
                <a:off x="7949038" y="1353628"/>
                <a:ext cx="829779" cy="276999"/>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8463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Index</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schemeClr val="bg1">
                    <a:lumMod val="85000"/>
                  </a:schemeClr>
                </a:solidFill>
                <a:latin typeface="Arial"/>
              </a:rPr>
              <a:t>Motivation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Problem definition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Magnetic field model</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Gauss-Newton on manifold algorithm</a:t>
            </a:r>
            <a:endPar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Optimization of the sensor configuration</a:t>
            </a:r>
            <a:endPar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Experiments</a:t>
            </a:r>
          </a:p>
          <a:p>
            <a:pPr>
              <a:defRPr/>
            </a:pPr>
            <a:r>
              <a:rPr lang="de-DE" altLang="zh-CN" dirty="0">
                <a:latin typeface="Arial"/>
              </a:rPr>
              <a:t>Conclusion and outlooks</a:t>
            </a:r>
            <a:endParaRPr kumimoji="0" lang="de-DE" altLang="zh-CN" sz="1800" b="0" i="0" u="none" strike="noStrike" kern="1200" cap="none" spc="0" normalizeH="0" baseline="0" noProof="0" dirty="0">
              <a:ln>
                <a:noFill/>
              </a:ln>
              <a:effectLst/>
              <a:uLnTx/>
              <a:uFillTx/>
              <a:latin typeface="Arial"/>
              <a:ea typeface="+mn-ea"/>
              <a:cs typeface="Arial"/>
            </a:endParaRPr>
          </a:p>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41961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pPr>
              <a:defRPr/>
            </a:pPr>
            <a:r>
              <a:rPr lang="de-DE" altLang="zh-CN" dirty="0">
                <a:latin typeface="Arial"/>
              </a:rPr>
              <a:t>Conclusion and outlooks</a:t>
            </a:r>
            <a:endParaRPr kumimoji="0" lang="de-DE" altLang="zh-CN" sz="2800" b="0" i="0" u="none" strike="noStrike" kern="1200" cap="none" spc="0" normalizeH="0" baseline="0" noProof="0" dirty="0">
              <a:ln>
                <a:noFill/>
              </a:ln>
              <a:effectLst/>
              <a:uLnTx/>
              <a:uFillTx/>
              <a:latin typeface="Arial"/>
              <a:ea typeface="+mn-ea"/>
              <a:cs typeface="Arial"/>
            </a:endParaRPr>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2507683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74065" y="3329940"/>
            <a:ext cx="2778760" cy="452432"/>
          </a:xfrm>
          <a:prstGeom prst="rect">
            <a:avLst/>
          </a:prstGeom>
        </p:spPr>
        <p:txBody>
          <a:bodyPr vert="horz" wrap="square" lIns="0" tIns="17145" rIns="0" bIns="0" rtlCol="0">
            <a:spAutoFit/>
          </a:bodyPr>
          <a:lstStyle/>
          <a:p>
            <a:pPr marL="12700" marR="5080">
              <a:lnSpc>
                <a:spcPct val="97900"/>
              </a:lnSpc>
              <a:spcBef>
                <a:spcPts val="135"/>
              </a:spcBef>
            </a:pPr>
            <a:r>
              <a:rPr lang="en-US" sz="1400" spc="-5" dirty="0">
                <a:latin typeface="Arial"/>
                <a:cs typeface="Arial"/>
              </a:rPr>
              <a:t>Xiaowei Lin</a:t>
            </a:r>
          </a:p>
          <a:p>
            <a:pPr marL="12700" marR="5080">
              <a:lnSpc>
                <a:spcPct val="97900"/>
              </a:lnSpc>
              <a:spcBef>
                <a:spcPts val="135"/>
              </a:spcBef>
            </a:pPr>
            <a:r>
              <a:rPr lang="en-US" sz="1400" u="sng" spc="-5" dirty="0">
                <a:solidFill>
                  <a:srgbClr val="0563C1"/>
                </a:solidFill>
                <a:uFill>
                  <a:solidFill>
                    <a:srgbClr val="0563C1"/>
                  </a:solidFill>
                </a:uFill>
                <a:latin typeface="Arial"/>
                <a:cs typeface="Arial"/>
              </a:rPr>
              <a:t>xiaoweilin@student.ethz.ch</a:t>
            </a:r>
            <a:endParaRPr lang="en-US" sz="1400" dirty="0">
              <a:latin typeface="Arial"/>
              <a:cs typeface="Arial"/>
            </a:endParaRPr>
          </a:p>
        </p:txBody>
      </p:sp>
      <p:sp>
        <p:nvSpPr>
          <p:cNvPr id="4" name="object 4"/>
          <p:cNvSpPr txBox="1"/>
          <p:nvPr/>
        </p:nvSpPr>
        <p:spPr>
          <a:xfrm>
            <a:off x="774065" y="4817364"/>
            <a:ext cx="1988185" cy="1089660"/>
          </a:xfrm>
          <a:prstGeom prst="rect">
            <a:avLst/>
          </a:prstGeom>
        </p:spPr>
        <p:txBody>
          <a:bodyPr vert="horz" wrap="square" lIns="0" tIns="17145" rIns="0" bIns="0" rtlCol="0">
            <a:spAutoFit/>
          </a:bodyPr>
          <a:lstStyle/>
          <a:p>
            <a:pPr marL="12700" marR="5080">
              <a:lnSpc>
                <a:spcPct val="97900"/>
              </a:lnSpc>
              <a:spcBef>
                <a:spcPts val="135"/>
              </a:spcBef>
            </a:pPr>
            <a:r>
              <a:rPr sz="1400" spc="-5" dirty="0">
                <a:latin typeface="Arial"/>
                <a:cs typeface="Arial"/>
              </a:rPr>
              <a:t>Multi-Scale Robotics</a:t>
            </a:r>
            <a:r>
              <a:rPr sz="1400" spc="-50" dirty="0">
                <a:latin typeface="Arial"/>
                <a:cs typeface="Arial"/>
              </a:rPr>
              <a:t> </a:t>
            </a:r>
            <a:r>
              <a:rPr sz="1400" spc="-5" dirty="0">
                <a:latin typeface="Arial"/>
                <a:cs typeface="Arial"/>
              </a:rPr>
              <a:t>Lab  ETH Zurich  </a:t>
            </a:r>
            <a:r>
              <a:rPr sz="1400" spc="-20" dirty="0">
                <a:latin typeface="Arial"/>
                <a:cs typeface="Arial"/>
              </a:rPr>
              <a:t>Tannenstrasse</a:t>
            </a:r>
            <a:r>
              <a:rPr sz="1400" spc="-15" dirty="0">
                <a:latin typeface="Arial"/>
                <a:cs typeface="Arial"/>
              </a:rPr>
              <a:t> </a:t>
            </a:r>
            <a:r>
              <a:rPr sz="1400" dirty="0">
                <a:latin typeface="Arial"/>
                <a:cs typeface="Arial"/>
              </a:rPr>
              <a:t>3</a:t>
            </a:r>
            <a:endParaRPr sz="1400">
              <a:latin typeface="Arial"/>
              <a:cs typeface="Arial"/>
            </a:endParaRPr>
          </a:p>
          <a:p>
            <a:pPr marL="12700" marR="430530">
              <a:lnSpc>
                <a:spcPct val="101400"/>
              </a:lnSpc>
            </a:pPr>
            <a:r>
              <a:rPr sz="1400" spc="-5" dirty="0">
                <a:latin typeface="Arial"/>
                <a:cs typeface="Arial"/>
              </a:rPr>
              <a:t>8092 Zurich  http</a:t>
            </a:r>
            <a:r>
              <a:rPr sz="1400" dirty="0">
                <a:latin typeface="Arial"/>
                <a:cs typeface="Arial"/>
              </a:rPr>
              <a:t>s</a:t>
            </a:r>
            <a:r>
              <a:rPr sz="1400" spc="-5" dirty="0">
                <a:latin typeface="Arial"/>
                <a:cs typeface="Arial"/>
              </a:rPr>
              <a:t>://m</a:t>
            </a:r>
            <a:r>
              <a:rPr sz="1400" dirty="0">
                <a:latin typeface="Arial"/>
                <a:cs typeface="Arial"/>
              </a:rPr>
              <a:t>s</a:t>
            </a:r>
            <a:r>
              <a:rPr sz="1400" spc="-5" dirty="0">
                <a:latin typeface="Arial"/>
                <a:cs typeface="Arial"/>
              </a:rPr>
              <a:t>r</a:t>
            </a:r>
            <a:r>
              <a:rPr sz="1400" dirty="0">
                <a:latin typeface="Arial"/>
                <a:cs typeface="Arial"/>
              </a:rPr>
              <a:t>l</a:t>
            </a:r>
            <a:r>
              <a:rPr sz="1400" spc="-5" dirty="0">
                <a:latin typeface="Arial"/>
                <a:cs typeface="Arial"/>
              </a:rPr>
              <a:t>.eth</a:t>
            </a:r>
            <a:r>
              <a:rPr sz="1400" dirty="0">
                <a:latin typeface="Arial"/>
                <a:cs typeface="Arial"/>
              </a:rPr>
              <a:t>z</a:t>
            </a:r>
            <a:r>
              <a:rPr sz="1400" spc="-5" dirty="0">
                <a:latin typeface="Arial"/>
                <a:cs typeface="Arial"/>
              </a:rPr>
              <a:t>.</a:t>
            </a:r>
            <a:r>
              <a:rPr sz="1400" dirty="0">
                <a:latin typeface="Arial"/>
                <a:cs typeface="Arial"/>
              </a:rPr>
              <a:t>c</a:t>
            </a:r>
            <a:r>
              <a:rPr sz="1400" spc="-5" dirty="0">
                <a:latin typeface="Arial"/>
                <a:cs typeface="Arial"/>
              </a:rPr>
              <a:t>h</a:t>
            </a:r>
            <a:r>
              <a:rPr sz="1400" dirty="0">
                <a:latin typeface="Arial"/>
                <a:cs typeface="Arial"/>
              </a:rPr>
              <a:t>/</a:t>
            </a:r>
            <a:endParaRPr sz="1400">
              <a:latin typeface="Arial"/>
              <a:cs typeface="Arial"/>
            </a:endParaRPr>
          </a:p>
        </p:txBody>
      </p:sp>
      <p:sp>
        <p:nvSpPr>
          <p:cNvPr id="5" name="object 5"/>
          <p:cNvSpPr txBox="1"/>
          <p:nvPr/>
        </p:nvSpPr>
        <p:spPr>
          <a:xfrm>
            <a:off x="7470140" y="4820411"/>
            <a:ext cx="4084954" cy="1089660"/>
          </a:xfrm>
          <a:prstGeom prst="rect">
            <a:avLst/>
          </a:prstGeom>
        </p:spPr>
        <p:txBody>
          <a:bodyPr vert="horz" wrap="square" lIns="0" tIns="12700" rIns="0" bIns="0" rtlCol="0">
            <a:spAutoFit/>
          </a:bodyPr>
          <a:lstStyle/>
          <a:p>
            <a:pPr marL="12700">
              <a:lnSpc>
                <a:spcPts val="1630"/>
              </a:lnSpc>
              <a:spcBef>
                <a:spcPts val="100"/>
              </a:spcBef>
            </a:pPr>
            <a:r>
              <a:rPr sz="1400" spc="-5" dirty="0">
                <a:latin typeface="Arial"/>
                <a:cs typeface="Arial"/>
              </a:rPr>
              <a:t>Dupont</a:t>
            </a:r>
            <a:r>
              <a:rPr sz="1400" spc="-10" dirty="0">
                <a:latin typeface="Arial"/>
                <a:cs typeface="Arial"/>
              </a:rPr>
              <a:t> </a:t>
            </a:r>
            <a:r>
              <a:rPr sz="1400" spc="-5" dirty="0">
                <a:latin typeface="Arial"/>
                <a:cs typeface="Arial"/>
              </a:rPr>
              <a:t>Lab</a:t>
            </a:r>
            <a:endParaRPr sz="1400">
              <a:latin typeface="Arial"/>
              <a:cs typeface="Arial"/>
            </a:endParaRPr>
          </a:p>
          <a:p>
            <a:pPr marL="12700">
              <a:lnSpc>
                <a:spcPts val="1630"/>
              </a:lnSpc>
            </a:pPr>
            <a:r>
              <a:rPr sz="1400" spc="-5" dirty="0">
                <a:latin typeface="Arial"/>
                <a:cs typeface="Arial"/>
              </a:rPr>
              <a:t>Boston Children’s Hospital, Harvard Medical</a:t>
            </a:r>
            <a:r>
              <a:rPr sz="1400" spc="-15" dirty="0">
                <a:latin typeface="Arial"/>
                <a:cs typeface="Arial"/>
              </a:rPr>
              <a:t> </a:t>
            </a:r>
            <a:r>
              <a:rPr sz="1400" spc="-5" dirty="0">
                <a:latin typeface="Arial"/>
                <a:cs typeface="Arial"/>
              </a:rPr>
              <a:t>School</a:t>
            </a:r>
            <a:endParaRPr sz="1400">
              <a:latin typeface="Arial"/>
              <a:cs typeface="Arial"/>
            </a:endParaRPr>
          </a:p>
          <a:p>
            <a:pPr marL="12700">
              <a:lnSpc>
                <a:spcPct val="100000"/>
              </a:lnSpc>
              <a:spcBef>
                <a:spcPts val="25"/>
              </a:spcBef>
            </a:pPr>
            <a:r>
              <a:rPr sz="1400" spc="-5" dirty="0">
                <a:latin typeface="Arial"/>
                <a:cs typeface="Arial"/>
              </a:rPr>
              <a:t>300 Longwood</a:t>
            </a:r>
            <a:r>
              <a:rPr sz="1400" spc="-90" dirty="0">
                <a:latin typeface="Arial"/>
                <a:cs typeface="Arial"/>
              </a:rPr>
              <a:t> </a:t>
            </a:r>
            <a:r>
              <a:rPr sz="1400" spc="-10" dirty="0">
                <a:latin typeface="Arial"/>
                <a:cs typeface="Arial"/>
              </a:rPr>
              <a:t>Ave</a:t>
            </a:r>
            <a:endParaRPr sz="1400">
              <a:latin typeface="Arial"/>
              <a:cs typeface="Arial"/>
            </a:endParaRPr>
          </a:p>
          <a:p>
            <a:pPr marL="12700" marR="1582420">
              <a:lnSpc>
                <a:spcPct val="101400"/>
              </a:lnSpc>
            </a:pPr>
            <a:r>
              <a:rPr sz="1400" spc="-5" dirty="0">
                <a:latin typeface="Arial"/>
                <a:cs typeface="Arial"/>
              </a:rPr>
              <a:t>Boston, MA </a:t>
            </a:r>
            <a:r>
              <a:rPr sz="1400" spc="-25" dirty="0">
                <a:latin typeface="Arial"/>
                <a:cs typeface="Arial"/>
              </a:rPr>
              <a:t>02115  </a:t>
            </a:r>
            <a:r>
              <a:rPr sz="1400" spc="-5" dirty="0">
                <a:latin typeface="Arial"/>
                <a:cs typeface="Arial"/>
              </a:rPr>
              <a:t>http</a:t>
            </a:r>
            <a:r>
              <a:rPr sz="1400" dirty="0">
                <a:latin typeface="Arial"/>
                <a:cs typeface="Arial"/>
              </a:rPr>
              <a:t>s</a:t>
            </a:r>
            <a:r>
              <a:rPr sz="1400" spc="-5" dirty="0">
                <a:latin typeface="Arial"/>
                <a:cs typeface="Arial"/>
              </a:rPr>
              <a:t>://robot</a:t>
            </a:r>
            <a:r>
              <a:rPr sz="1400" dirty="0">
                <a:latin typeface="Arial"/>
                <a:cs typeface="Arial"/>
              </a:rPr>
              <a:t>ics</a:t>
            </a:r>
            <a:r>
              <a:rPr sz="1400" spc="-5" dirty="0">
                <a:latin typeface="Arial"/>
                <a:cs typeface="Arial"/>
              </a:rPr>
              <a:t>.t</a:t>
            </a:r>
            <a:r>
              <a:rPr sz="1400" dirty="0">
                <a:latin typeface="Arial"/>
                <a:cs typeface="Arial"/>
              </a:rPr>
              <a:t>c</a:t>
            </a:r>
            <a:r>
              <a:rPr sz="1400" spc="-5" dirty="0">
                <a:latin typeface="Arial"/>
                <a:cs typeface="Arial"/>
              </a:rPr>
              <a:t>h.har</a:t>
            </a:r>
            <a:r>
              <a:rPr sz="1400" dirty="0">
                <a:latin typeface="Arial"/>
                <a:cs typeface="Arial"/>
              </a:rPr>
              <a:t>v</a:t>
            </a:r>
            <a:r>
              <a:rPr sz="1400" spc="-5" dirty="0">
                <a:latin typeface="Arial"/>
                <a:cs typeface="Arial"/>
              </a:rPr>
              <a:t>ard.edu</a:t>
            </a:r>
            <a:r>
              <a:rPr sz="1400" dirty="0">
                <a:latin typeface="Arial"/>
                <a:cs typeface="Arial"/>
              </a:rPr>
              <a:t>/</a:t>
            </a:r>
            <a:endParaRPr sz="140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Index</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schemeClr val="bg1">
                    <a:lumMod val="85000"/>
                  </a:schemeClr>
                </a:solidFill>
                <a:latin typeface="Arial"/>
              </a:rPr>
              <a:t>Motivation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effectLst/>
                <a:uLnTx/>
                <a:uFillTx/>
                <a:latin typeface="Arial"/>
                <a:ea typeface="+mn-ea"/>
                <a:cs typeface="+mn-cs"/>
              </a:rPr>
              <a:t>Problem definition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schemeClr val="bg1">
                    <a:lumMod val="85000"/>
                  </a:schemeClr>
                </a:solidFill>
                <a:latin typeface="Arial"/>
              </a:rPr>
              <a:t>Proposed approach</a:t>
            </a:r>
            <a:endPar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Magnetic field model</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Gauss-Newton on manifold algorithm</a:t>
            </a:r>
            <a:endPar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Optimization of the sensor configuration</a:t>
            </a:r>
            <a:endPar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Experiments</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schemeClr val="bg1">
                    <a:lumMod val="85000"/>
                  </a:schemeClr>
                </a:solidFill>
                <a:latin typeface="Arial"/>
              </a:rPr>
              <a:t>Conclusion and outlooks</a:t>
            </a:r>
            <a:endPar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Arial"/>
            </a:endParaRPr>
          </a:p>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056287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Problem definition</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37" name="流程图: 数据 36">
            <a:extLst>
              <a:ext uri="{FF2B5EF4-FFF2-40B4-BE49-F238E27FC236}">
                <a16:creationId xmlns:a16="http://schemas.microsoft.com/office/drawing/2014/main" id="{6E2D39B8-7FD3-17FD-CB5E-D11EC92C676D}"/>
              </a:ext>
            </a:extLst>
          </p:cNvPr>
          <p:cNvSpPr/>
          <p:nvPr/>
        </p:nvSpPr>
        <p:spPr>
          <a:xfrm>
            <a:off x="5638800" y="1981200"/>
            <a:ext cx="5536721" cy="3355697"/>
          </a:xfrm>
          <a:prstGeom prst="flowChartInputOutpu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a:extLst>
              <a:ext uri="{FF2B5EF4-FFF2-40B4-BE49-F238E27FC236}">
                <a16:creationId xmlns:a16="http://schemas.microsoft.com/office/drawing/2014/main" id="{62EB8DF5-753C-A8B8-A92E-DD6F97A97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95831">
            <a:off x="7936534" y="41039"/>
            <a:ext cx="1393356" cy="1890570"/>
          </a:xfrm>
          <a:prstGeom prst="rect">
            <a:avLst/>
          </a:prstGeom>
        </p:spPr>
      </p:pic>
      <mc:AlternateContent xmlns:mc="http://schemas.openxmlformats.org/markup-compatibility/2006">
        <mc:Choice xmlns:a14="http://schemas.microsoft.com/office/drawing/2010/main" Requires="a14">
          <p:sp>
            <p:nvSpPr>
              <p:cNvPr id="43" name="文本框 42">
                <a:extLst>
                  <a:ext uri="{FF2B5EF4-FFF2-40B4-BE49-F238E27FC236}">
                    <a16:creationId xmlns:a16="http://schemas.microsoft.com/office/drawing/2014/main" id="{2F7E69D6-90B8-0A9F-2FAD-0BB1E3718EFD}"/>
                  </a:ext>
                </a:extLst>
              </p:cNvPr>
              <p:cNvSpPr txBox="1"/>
              <p:nvPr/>
            </p:nvSpPr>
            <p:spPr>
              <a:xfrm>
                <a:off x="8189001" y="2748709"/>
                <a:ext cx="18274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𝒛</m:t>
                      </m:r>
                    </m:oMath>
                  </m:oMathPara>
                </a14:m>
                <a:endParaRPr lang="zh-CN" altLang="en-US" b="1" dirty="0">
                  <a:solidFill>
                    <a:srgbClr val="FF0000"/>
                  </a:solidFill>
                </a:endParaRPr>
              </a:p>
            </p:txBody>
          </p:sp>
        </mc:Choice>
        <mc:Fallback>
          <p:sp>
            <p:nvSpPr>
              <p:cNvPr id="43" name="文本框 42">
                <a:extLst>
                  <a:ext uri="{FF2B5EF4-FFF2-40B4-BE49-F238E27FC236}">
                    <a16:creationId xmlns:a16="http://schemas.microsoft.com/office/drawing/2014/main" id="{2F7E69D6-90B8-0A9F-2FAD-0BB1E3718EFD}"/>
                  </a:ext>
                </a:extLst>
              </p:cNvPr>
              <p:cNvSpPr txBox="1">
                <a:spLocks noRot="1" noChangeAspect="1" noMove="1" noResize="1" noEditPoints="1" noAdjustHandles="1" noChangeArrowheads="1" noChangeShapeType="1" noTextEdit="1"/>
              </p:cNvSpPr>
              <p:nvPr/>
            </p:nvSpPr>
            <p:spPr>
              <a:xfrm>
                <a:off x="8189001" y="2748709"/>
                <a:ext cx="182742" cy="276999"/>
              </a:xfrm>
              <a:prstGeom prst="rect">
                <a:avLst/>
              </a:prstGeom>
              <a:blipFill>
                <a:blip r:embed="rId4"/>
                <a:stretch>
                  <a:fillRect l="-16667" r="-16667" b="-2222"/>
                </a:stretch>
              </a:blipFill>
            </p:spPr>
            <p:txBody>
              <a:bodyPr/>
              <a:lstStyle/>
              <a:p>
                <a:r>
                  <a:rPr lang="zh-CN" altLang="en-US">
                    <a:noFill/>
                  </a:rPr>
                  <a:t> </a:t>
                </a:r>
              </a:p>
            </p:txBody>
          </p:sp>
        </mc:Fallback>
      </mc:AlternateContent>
      <p:cxnSp>
        <p:nvCxnSpPr>
          <p:cNvPr id="44" name="直接箭头连接符 43">
            <a:extLst>
              <a:ext uri="{FF2B5EF4-FFF2-40B4-BE49-F238E27FC236}">
                <a16:creationId xmlns:a16="http://schemas.microsoft.com/office/drawing/2014/main" id="{F7B5AAB5-2BFF-CCAA-1C45-ACADAA6037EB}"/>
              </a:ext>
            </a:extLst>
          </p:cNvPr>
          <p:cNvCxnSpPr>
            <a:cxnSpLocks/>
          </p:cNvCxnSpPr>
          <p:nvPr/>
        </p:nvCxnSpPr>
        <p:spPr>
          <a:xfrm flipH="1">
            <a:off x="7875653" y="3635368"/>
            <a:ext cx="426787" cy="5355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8" name="文本框 57">
                <a:extLst>
                  <a:ext uri="{FF2B5EF4-FFF2-40B4-BE49-F238E27FC236}">
                    <a16:creationId xmlns:a16="http://schemas.microsoft.com/office/drawing/2014/main" id="{6960D591-5C65-B341-9C21-6B222682E13E}"/>
                  </a:ext>
                </a:extLst>
              </p:cNvPr>
              <p:cNvSpPr txBox="1"/>
              <p:nvPr/>
            </p:nvSpPr>
            <p:spPr>
              <a:xfrm>
                <a:off x="7694677" y="4108308"/>
                <a:ext cx="19716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𝒙</m:t>
                      </m:r>
                    </m:oMath>
                  </m:oMathPara>
                </a14:m>
                <a:endParaRPr lang="zh-CN" altLang="en-US" b="1" dirty="0">
                  <a:solidFill>
                    <a:srgbClr val="FF0000"/>
                  </a:solidFill>
                </a:endParaRPr>
              </a:p>
            </p:txBody>
          </p:sp>
        </mc:Choice>
        <mc:Fallback>
          <p:sp>
            <p:nvSpPr>
              <p:cNvPr id="58" name="文本框 57">
                <a:extLst>
                  <a:ext uri="{FF2B5EF4-FFF2-40B4-BE49-F238E27FC236}">
                    <a16:creationId xmlns:a16="http://schemas.microsoft.com/office/drawing/2014/main" id="{6960D591-5C65-B341-9C21-6B222682E13E}"/>
                  </a:ext>
                </a:extLst>
              </p:cNvPr>
              <p:cNvSpPr txBox="1">
                <a:spLocks noRot="1" noChangeAspect="1" noMove="1" noResize="1" noEditPoints="1" noAdjustHandles="1" noChangeArrowheads="1" noChangeShapeType="1" noTextEdit="1"/>
              </p:cNvSpPr>
              <p:nvPr/>
            </p:nvSpPr>
            <p:spPr>
              <a:xfrm>
                <a:off x="7694677" y="4108308"/>
                <a:ext cx="197169" cy="276999"/>
              </a:xfrm>
              <a:prstGeom prst="rect">
                <a:avLst/>
              </a:prstGeom>
              <a:blipFill>
                <a:blip r:embed="rId5"/>
                <a:stretch>
                  <a:fillRect l="-15152" r="-12121" b="-22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9" name="文本框 58">
                <a:extLst>
                  <a:ext uri="{FF2B5EF4-FFF2-40B4-BE49-F238E27FC236}">
                    <a16:creationId xmlns:a16="http://schemas.microsoft.com/office/drawing/2014/main" id="{91B57EA5-6FF8-9D59-F421-B8D797AE90FD}"/>
                  </a:ext>
                </a:extLst>
              </p:cNvPr>
              <p:cNvSpPr txBox="1"/>
              <p:nvPr/>
            </p:nvSpPr>
            <p:spPr>
              <a:xfrm>
                <a:off x="8963986" y="3496868"/>
                <a:ext cx="20197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𝒚</m:t>
                      </m:r>
                    </m:oMath>
                  </m:oMathPara>
                </a14:m>
                <a:endParaRPr lang="zh-CN" altLang="en-US" b="1" dirty="0">
                  <a:solidFill>
                    <a:srgbClr val="FF0000"/>
                  </a:solidFill>
                </a:endParaRPr>
              </a:p>
            </p:txBody>
          </p:sp>
        </mc:Choice>
        <mc:Fallback>
          <p:sp>
            <p:nvSpPr>
              <p:cNvPr id="59" name="文本框 58">
                <a:extLst>
                  <a:ext uri="{FF2B5EF4-FFF2-40B4-BE49-F238E27FC236}">
                    <a16:creationId xmlns:a16="http://schemas.microsoft.com/office/drawing/2014/main" id="{91B57EA5-6FF8-9D59-F421-B8D797AE90FD}"/>
                  </a:ext>
                </a:extLst>
              </p:cNvPr>
              <p:cNvSpPr txBox="1">
                <a:spLocks noRot="1" noChangeAspect="1" noMove="1" noResize="1" noEditPoints="1" noAdjustHandles="1" noChangeArrowheads="1" noChangeShapeType="1" noTextEdit="1"/>
              </p:cNvSpPr>
              <p:nvPr/>
            </p:nvSpPr>
            <p:spPr>
              <a:xfrm>
                <a:off x="8963986" y="3496868"/>
                <a:ext cx="201978" cy="276999"/>
              </a:xfrm>
              <a:prstGeom prst="rect">
                <a:avLst/>
              </a:prstGeom>
              <a:blipFill>
                <a:blip r:embed="rId6"/>
                <a:stretch>
                  <a:fillRect l="-26471" r="-23529" b="-28889"/>
                </a:stretch>
              </a:blipFill>
            </p:spPr>
            <p:txBody>
              <a:bodyPr/>
              <a:lstStyle/>
              <a:p>
                <a:r>
                  <a:rPr lang="zh-CN" altLang="en-US">
                    <a:noFill/>
                  </a:rPr>
                  <a:t> </a:t>
                </a:r>
              </a:p>
            </p:txBody>
          </p:sp>
        </mc:Fallback>
      </mc:AlternateContent>
      <p:cxnSp>
        <p:nvCxnSpPr>
          <p:cNvPr id="60" name="直接箭头连接符 59">
            <a:extLst>
              <a:ext uri="{FF2B5EF4-FFF2-40B4-BE49-F238E27FC236}">
                <a16:creationId xmlns:a16="http://schemas.microsoft.com/office/drawing/2014/main" id="{C360BF22-0CB5-FEE8-46B7-2F88E7745C87}"/>
              </a:ext>
            </a:extLst>
          </p:cNvPr>
          <p:cNvCxnSpPr>
            <a:cxnSpLocks/>
          </p:cNvCxnSpPr>
          <p:nvPr/>
        </p:nvCxnSpPr>
        <p:spPr>
          <a:xfrm flipV="1">
            <a:off x="8280372" y="3019201"/>
            <a:ext cx="0" cy="5923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621E2EF1-601C-25D5-A3EA-3420F0BD82A6}"/>
              </a:ext>
            </a:extLst>
          </p:cNvPr>
          <p:cNvCxnSpPr>
            <a:cxnSpLocks/>
          </p:cNvCxnSpPr>
          <p:nvPr/>
        </p:nvCxnSpPr>
        <p:spPr>
          <a:xfrm>
            <a:off x="8280372" y="3652954"/>
            <a:ext cx="65523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椭圆 61">
            <a:extLst>
              <a:ext uri="{FF2B5EF4-FFF2-40B4-BE49-F238E27FC236}">
                <a16:creationId xmlns:a16="http://schemas.microsoft.com/office/drawing/2014/main" id="{563A3586-0D67-3AC2-96EB-4F2D9D836FDD}"/>
              </a:ext>
            </a:extLst>
          </p:cNvPr>
          <p:cNvSpPr/>
          <p:nvPr/>
        </p:nvSpPr>
        <p:spPr>
          <a:xfrm>
            <a:off x="8228600" y="3583653"/>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mc:AlternateContent xmlns:mc="http://schemas.openxmlformats.org/markup-compatibility/2006">
        <mc:Choice xmlns:a14="http://schemas.microsoft.com/office/drawing/2010/main" Requires="a14">
          <p:sp>
            <p:nvSpPr>
              <p:cNvPr id="89" name="文本框 88">
                <a:extLst>
                  <a:ext uri="{FF2B5EF4-FFF2-40B4-BE49-F238E27FC236}">
                    <a16:creationId xmlns:a16="http://schemas.microsoft.com/office/drawing/2014/main" id="{EE0E489A-3162-056E-3420-2D28F934BCC0}"/>
                  </a:ext>
                </a:extLst>
              </p:cNvPr>
              <p:cNvSpPr txBox="1"/>
              <p:nvPr/>
            </p:nvSpPr>
            <p:spPr>
              <a:xfrm>
                <a:off x="8155775" y="3653545"/>
                <a:ext cx="4774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m:t>
                      </m:r>
                    </m:oMath>
                  </m:oMathPara>
                </a14:m>
                <a:endParaRPr lang="zh-CN" altLang="en-US" dirty="0"/>
              </a:p>
            </p:txBody>
          </p:sp>
        </mc:Choice>
        <mc:Fallback>
          <p:sp>
            <p:nvSpPr>
              <p:cNvPr id="89" name="文本框 88">
                <a:extLst>
                  <a:ext uri="{FF2B5EF4-FFF2-40B4-BE49-F238E27FC236}">
                    <a16:creationId xmlns:a16="http://schemas.microsoft.com/office/drawing/2014/main" id="{EE0E489A-3162-056E-3420-2D28F934BCC0}"/>
                  </a:ext>
                </a:extLst>
              </p:cNvPr>
              <p:cNvSpPr txBox="1">
                <a:spLocks noRot="1" noChangeAspect="1" noMove="1" noResize="1" noEditPoints="1" noAdjustHandles="1" noChangeArrowheads="1" noChangeShapeType="1" noTextEdit="1"/>
              </p:cNvSpPr>
              <p:nvPr/>
            </p:nvSpPr>
            <p:spPr>
              <a:xfrm>
                <a:off x="8155775" y="3653545"/>
                <a:ext cx="477438"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1" name="文本框 90">
                <a:extLst>
                  <a:ext uri="{FF2B5EF4-FFF2-40B4-BE49-F238E27FC236}">
                    <a16:creationId xmlns:a16="http://schemas.microsoft.com/office/drawing/2014/main" id="{D99F5F9D-F098-7DCA-7EBA-6A360DB18693}"/>
                  </a:ext>
                </a:extLst>
              </p:cNvPr>
              <p:cNvSpPr txBox="1"/>
              <p:nvPr/>
            </p:nvSpPr>
            <p:spPr>
              <a:xfrm>
                <a:off x="8658981" y="2632897"/>
                <a:ext cx="4770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oMath>
                  </m:oMathPara>
                </a14:m>
                <a:endParaRPr lang="zh-CN" altLang="en-US" dirty="0"/>
              </a:p>
            </p:txBody>
          </p:sp>
        </mc:Choice>
        <mc:Fallback>
          <p:sp>
            <p:nvSpPr>
              <p:cNvPr id="91" name="文本框 90">
                <a:extLst>
                  <a:ext uri="{FF2B5EF4-FFF2-40B4-BE49-F238E27FC236}">
                    <a16:creationId xmlns:a16="http://schemas.microsoft.com/office/drawing/2014/main" id="{D99F5F9D-F098-7DCA-7EBA-6A360DB18693}"/>
                  </a:ext>
                </a:extLst>
              </p:cNvPr>
              <p:cNvSpPr txBox="1">
                <a:spLocks noRot="1" noChangeAspect="1" noMove="1" noResize="1" noEditPoints="1" noAdjustHandles="1" noChangeArrowheads="1" noChangeShapeType="1" noTextEdit="1"/>
              </p:cNvSpPr>
              <p:nvPr/>
            </p:nvSpPr>
            <p:spPr>
              <a:xfrm>
                <a:off x="8658981" y="2632897"/>
                <a:ext cx="477054" cy="369332"/>
              </a:xfrm>
              <a:prstGeom prst="rect">
                <a:avLst/>
              </a:prstGeom>
              <a:blipFill>
                <a:blip r:embed="rId8"/>
                <a:stretch>
                  <a:fillRect b="-8333"/>
                </a:stretch>
              </a:blipFill>
            </p:spPr>
            <p:txBody>
              <a:bodyPr/>
              <a:lstStyle/>
              <a:p>
                <a:r>
                  <a:rPr lang="zh-CN" altLang="en-US">
                    <a:noFill/>
                  </a:rPr>
                  <a:t> </a:t>
                </a:r>
              </a:p>
            </p:txBody>
          </p:sp>
        </mc:Fallback>
      </mc:AlternateContent>
      <p:cxnSp>
        <p:nvCxnSpPr>
          <p:cNvPr id="92" name="直接箭头连接符 91">
            <a:extLst>
              <a:ext uri="{FF2B5EF4-FFF2-40B4-BE49-F238E27FC236}">
                <a16:creationId xmlns:a16="http://schemas.microsoft.com/office/drawing/2014/main" id="{351F07B8-3E7A-08EB-A1F6-19C86A6FC50F}"/>
              </a:ext>
            </a:extLst>
          </p:cNvPr>
          <p:cNvCxnSpPr>
            <a:cxnSpLocks/>
          </p:cNvCxnSpPr>
          <p:nvPr/>
        </p:nvCxnSpPr>
        <p:spPr>
          <a:xfrm flipH="1">
            <a:off x="8246134" y="996339"/>
            <a:ext cx="400084" cy="738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8D894D5D-1316-4C68-96D0-4E4E36814FB1}"/>
              </a:ext>
            </a:extLst>
          </p:cNvPr>
          <p:cNvCxnSpPr>
            <a:cxnSpLocks/>
          </p:cNvCxnSpPr>
          <p:nvPr/>
        </p:nvCxnSpPr>
        <p:spPr>
          <a:xfrm flipV="1">
            <a:off x="8666818" y="738291"/>
            <a:ext cx="163864" cy="2341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61CA869D-1761-205D-4518-C22F86DFFEB6}"/>
              </a:ext>
            </a:extLst>
          </p:cNvPr>
          <p:cNvCxnSpPr>
            <a:cxnSpLocks/>
          </p:cNvCxnSpPr>
          <p:nvPr/>
        </p:nvCxnSpPr>
        <p:spPr>
          <a:xfrm>
            <a:off x="8624150" y="1013925"/>
            <a:ext cx="305551" cy="2036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8" name="椭圆 97">
            <a:extLst>
              <a:ext uri="{FF2B5EF4-FFF2-40B4-BE49-F238E27FC236}">
                <a16:creationId xmlns:a16="http://schemas.microsoft.com/office/drawing/2014/main" id="{73882392-025D-5EF0-E5DA-091FAB468521}"/>
              </a:ext>
            </a:extLst>
          </p:cNvPr>
          <p:cNvSpPr/>
          <p:nvPr/>
        </p:nvSpPr>
        <p:spPr>
          <a:xfrm>
            <a:off x="8572378" y="944624"/>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mc:AlternateContent xmlns:mc="http://schemas.openxmlformats.org/markup-compatibility/2006">
        <mc:Choice xmlns:a14="http://schemas.microsoft.com/office/drawing/2010/main" Requires="a14">
          <p:sp>
            <p:nvSpPr>
              <p:cNvPr id="99" name="文本框 98">
                <a:extLst>
                  <a:ext uri="{FF2B5EF4-FFF2-40B4-BE49-F238E27FC236}">
                    <a16:creationId xmlns:a16="http://schemas.microsoft.com/office/drawing/2014/main" id="{A287F2B3-0B64-6541-126B-60BEEF7EF3EA}"/>
                  </a:ext>
                </a:extLst>
              </p:cNvPr>
              <p:cNvSpPr txBox="1"/>
              <p:nvPr/>
            </p:nvSpPr>
            <p:spPr>
              <a:xfrm>
                <a:off x="9452376" y="852462"/>
                <a:ext cx="9371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𝑚</m:t>
                          </m:r>
                        </m:sub>
                      </m:sSub>
                    </m:oMath>
                  </m:oMathPara>
                </a14:m>
                <a:endParaRPr lang="zh-CN" altLang="en-US" dirty="0"/>
              </a:p>
            </p:txBody>
          </p:sp>
        </mc:Choice>
        <mc:Fallback>
          <p:sp>
            <p:nvSpPr>
              <p:cNvPr id="99" name="文本框 98">
                <a:extLst>
                  <a:ext uri="{FF2B5EF4-FFF2-40B4-BE49-F238E27FC236}">
                    <a16:creationId xmlns:a16="http://schemas.microsoft.com/office/drawing/2014/main" id="{A287F2B3-0B64-6541-126B-60BEEF7EF3EA}"/>
                  </a:ext>
                </a:extLst>
              </p:cNvPr>
              <p:cNvSpPr txBox="1">
                <a:spLocks noRot="1" noChangeAspect="1" noMove="1" noResize="1" noEditPoints="1" noAdjustHandles="1" noChangeArrowheads="1" noChangeShapeType="1" noTextEdit="1"/>
              </p:cNvSpPr>
              <p:nvPr/>
            </p:nvSpPr>
            <p:spPr>
              <a:xfrm>
                <a:off x="9452376" y="852462"/>
                <a:ext cx="937115" cy="369332"/>
              </a:xfrm>
              <a:prstGeom prst="rect">
                <a:avLst/>
              </a:prstGeom>
              <a:blipFill>
                <a:blip r:embed="rId9"/>
                <a:stretch>
                  <a:fillRect b="-8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0" name="文本框 99">
                <a:extLst>
                  <a:ext uri="{FF2B5EF4-FFF2-40B4-BE49-F238E27FC236}">
                    <a16:creationId xmlns:a16="http://schemas.microsoft.com/office/drawing/2014/main" id="{1D7B18E2-968F-4FFD-D180-14A0E73F4974}"/>
                  </a:ext>
                </a:extLst>
              </p:cNvPr>
              <p:cNvSpPr txBox="1"/>
              <p:nvPr/>
            </p:nvSpPr>
            <p:spPr>
              <a:xfrm>
                <a:off x="9902293" y="3874427"/>
                <a:ext cx="4717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oMath>
                  </m:oMathPara>
                </a14:m>
                <a:endParaRPr lang="zh-CN" altLang="en-US" dirty="0"/>
              </a:p>
            </p:txBody>
          </p:sp>
        </mc:Choice>
        <mc:Fallback>
          <p:sp>
            <p:nvSpPr>
              <p:cNvPr id="100" name="文本框 99">
                <a:extLst>
                  <a:ext uri="{FF2B5EF4-FFF2-40B4-BE49-F238E27FC236}">
                    <a16:creationId xmlns:a16="http://schemas.microsoft.com/office/drawing/2014/main" id="{1D7B18E2-968F-4FFD-D180-14A0E73F4974}"/>
                  </a:ext>
                </a:extLst>
              </p:cNvPr>
              <p:cNvSpPr txBox="1">
                <a:spLocks noRot="1" noChangeAspect="1" noMove="1" noResize="1" noEditPoints="1" noAdjustHandles="1" noChangeArrowheads="1" noChangeShapeType="1" noTextEdit="1"/>
              </p:cNvSpPr>
              <p:nvPr/>
            </p:nvSpPr>
            <p:spPr>
              <a:xfrm>
                <a:off x="9902293" y="3874427"/>
                <a:ext cx="471732" cy="369332"/>
              </a:xfrm>
              <a:prstGeom prst="rect">
                <a:avLst/>
              </a:prstGeom>
              <a:blipFill>
                <a:blip r:embed="rId10"/>
                <a:stretch>
                  <a:fillRect b="-8333"/>
                </a:stretch>
              </a:blipFill>
            </p:spPr>
            <p:txBody>
              <a:bodyPr/>
              <a:lstStyle/>
              <a:p>
                <a:r>
                  <a:rPr lang="zh-CN" altLang="en-US">
                    <a:noFill/>
                  </a:rPr>
                  <a:t> </a:t>
                </a:r>
              </a:p>
            </p:txBody>
          </p:sp>
        </mc:Fallback>
      </mc:AlternateContent>
      <p:sp>
        <p:nvSpPr>
          <p:cNvPr id="7" name="流程图: 数据 6">
            <a:extLst>
              <a:ext uri="{FF2B5EF4-FFF2-40B4-BE49-F238E27FC236}">
                <a16:creationId xmlns:a16="http://schemas.microsoft.com/office/drawing/2014/main" id="{34BA9A3A-7BFF-E061-25A0-BA1324BD480C}"/>
              </a:ext>
            </a:extLst>
          </p:cNvPr>
          <p:cNvSpPr/>
          <p:nvPr/>
        </p:nvSpPr>
        <p:spPr>
          <a:xfrm>
            <a:off x="8599678" y="2515945"/>
            <a:ext cx="260353" cy="215727"/>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07" name="文本框 106">
                <a:extLst>
                  <a:ext uri="{FF2B5EF4-FFF2-40B4-BE49-F238E27FC236}">
                    <a16:creationId xmlns:a16="http://schemas.microsoft.com/office/drawing/2014/main" id="{B0827277-FB7B-4F9E-0850-433AFB3E7018}"/>
                  </a:ext>
                </a:extLst>
              </p:cNvPr>
              <p:cNvSpPr txBox="1"/>
              <p:nvPr/>
            </p:nvSpPr>
            <p:spPr>
              <a:xfrm>
                <a:off x="7323447" y="4912885"/>
                <a:ext cx="4753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4</m:t>
                          </m:r>
                        </m:sub>
                      </m:sSub>
                    </m:oMath>
                  </m:oMathPara>
                </a14:m>
                <a:endParaRPr lang="zh-CN" altLang="en-US" dirty="0"/>
              </a:p>
            </p:txBody>
          </p:sp>
        </mc:Choice>
        <mc:Fallback>
          <p:sp>
            <p:nvSpPr>
              <p:cNvPr id="107" name="文本框 106">
                <a:extLst>
                  <a:ext uri="{FF2B5EF4-FFF2-40B4-BE49-F238E27FC236}">
                    <a16:creationId xmlns:a16="http://schemas.microsoft.com/office/drawing/2014/main" id="{B0827277-FB7B-4F9E-0850-433AFB3E7018}"/>
                  </a:ext>
                </a:extLst>
              </p:cNvPr>
              <p:cNvSpPr txBox="1">
                <a:spLocks noRot="1" noChangeAspect="1" noMove="1" noResize="1" noEditPoints="1" noAdjustHandles="1" noChangeArrowheads="1" noChangeShapeType="1" noTextEdit="1"/>
              </p:cNvSpPr>
              <p:nvPr/>
            </p:nvSpPr>
            <p:spPr>
              <a:xfrm>
                <a:off x="7323447" y="4912885"/>
                <a:ext cx="475323" cy="369332"/>
              </a:xfrm>
              <a:prstGeom prst="rect">
                <a:avLst/>
              </a:prstGeom>
              <a:blipFill>
                <a:blip r:embed="rId11"/>
                <a:stretch>
                  <a:fillRect b="-65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8" name="文本框 107">
                <a:extLst>
                  <a:ext uri="{FF2B5EF4-FFF2-40B4-BE49-F238E27FC236}">
                    <a16:creationId xmlns:a16="http://schemas.microsoft.com/office/drawing/2014/main" id="{1F40BBC3-D3BA-BD14-03C9-24F3D54925D9}"/>
                  </a:ext>
                </a:extLst>
              </p:cNvPr>
              <p:cNvSpPr txBox="1"/>
              <p:nvPr/>
            </p:nvSpPr>
            <p:spPr>
              <a:xfrm>
                <a:off x="6390557" y="3869113"/>
                <a:ext cx="4770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3</m:t>
                          </m:r>
                        </m:sub>
                      </m:sSub>
                    </m:oMath>
                  </m:oMathPara>
                </a14:m>
                <a:endParaRPr lang="zh-CN" altLang="en-US" dirty="0"/>
              </a:p>
            </p:txBody>
          </p:sp>
        </mc:Choice>
        <mc:Fallback>
          <p:sp>
            <p:nvSpPr>
              <p:cNvPr id="108" name="文本框 107">
                <a:extLst>
                  <a:ext uri="{FF2B5EF4-FFF2-40B4-BE49-F238E27FC236}">
                    <a16:creationId xmlns:a16="http://schemas.microsoft.com/office/drawing/2014/main" id="{1F40BBC3-D3BA-BD14-03C9-24F3D54925D9}"/>
                  </a:ext>
                </a:extLst>
              </p:cNvPr>
              <p:cNvSpPr txBox="1">
                <a:spLocks noRot="1" noChangeAspect="1" noMove="1" noResize="1" noEditPoints="1" noAdjustHandles="1" noChangeArrowheads="1" noChangeShapeType="1" noTextEdit="1"/>
              </p:cNvSpPr>
              <p:nvPr/>
            </p:nvSpPr>
            <p:spPr>
              <a:xfrm>
                <a:off x="6390557" y="3869113"/>
                <a:ext cx="477054" cy="369332"/>
              </a:xfrm>
              <a:prstGeom prst="rect">
                <a:avLst/>
              </a:prstGeom>
              <a:blipFill>
                <a:blip r:embed="rId12"/>
                <a:stretch>
                  <a:fillRect b="-8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1" name="文本框 110">
                <a:extLst>
                  <a:ext uri="{FF2B5EF4-FFF2-40B4-BE49-F238E27FC236}">
                    <a16:creationId xmlns:a16="http://schemas.microsoft.com/office/drawing/2014/main" id="{6CA2E388-3B12-51B3-BC6F-28A3A22E688A}"/>
                  </a:ext>
                </a:extLst>
              </p:cNvPr>
              <p:cNvSpPr txBox="1"/>
              <p:nvPr/>
            </p:nvSpPr>
            <p:spPr>
              <a:xfrm>
                <a:off x="6620335" y="2620899"/>
                <a:ext cx="49827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3</m:t>
                          </m:r>
                        </m:sub>
                      </m:sSub>
                    </m:oMath>
                  </m:oMathPara>
                </a14:m>
                <a:endParaRPr lang="zh-CN" altLang="en-US" dirty="0"/>
              </a:p>
            </p:txBody>
          </p:sp>
        </mc:Choice>
        <mc:Fallback>
          <p:sp>
            <p:nvSpPr>
              <p:cNvPr id="111" name="文本框 110">
                <a:extLst>
                  <a:ext uri="{FF2B5EF4-FFF2-40B4-BE49-F238E27FC236}">
                    <a16:creationId xmlns:a16="http://schemas.microsoft.com/office/drawing/2014/main" id="{6CA2E388-3B12-51B3-BC6F-28A3A22E688A}"/>
                  </a:ext>
                </a:extLst>
              </p:cNvPr>
              <p:cNvSpPr txBox="1">
                <a:spLocks noRot="1" noChangeAspect="1" noMove="1" noResize="1" noEditPoints="1" noAdjustHandles="1" noChangeArrowheads="1" noChangeShapeType="1" noTextEdit="1"/>
              </p:cNvSpPr>
              <p:nvPr/>
            </p:nvSpPr>
            <p:spPr>
              <a:xfrm>
                <a:off x="6620335" y="2620899"/>
                <a:ext cx="498278"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2" name="文本框 111">
                <a:extLst>
                  <a:ext uri="{FF2B5EF4-FFF2-40B4-BE49-F238E27FC236}">
                    <a16:creationId xmlns:a16="http://schemas.microsoft.com/office/drawing/2014/main" id="{B6F483A4-A87F-C8D4-6E2F-2F417E2F2F2A}"/>
                  </a:ext>
                </a:extLst>
              </p:cNvPr>
              <p:cNvSpPr txBox="1"/>
              <p:nvPr/>
            </p:nvSpPr>
            <p:spPr>
              <a:xfrm>
                <a:off x="7981282" y="1943134"/>
                <a:ext cx="49827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2</m:t>
                          </m:r>
                        </m:sub>
                      </m:sSub>
                    </m:oMath>
                  </m:oMathPara>
                </a14:m>
                <a:endParaRPr lang="zh-CN" altLang="en-US" dirty="0"/>
              </a:p>
            </p:txBody>
          </p:sp>
        </mc:Choice>
        <mc:Fallback>
          <p:sp>
            <p:nvSpPr>
              <p:cNvPr id="112" name="文本框 111">
                <a:extLst>
                  <a:ext uri="{FF2B5EF4-FFF2-40B4-BE49-F238E27FC236}">
                    <a16:creationId xmlns:a16="http://schemas.microsoft.com/office/drawing/2014/main" id="{B6F483A4-A87F-C8D4-6E2F-2F417E2F2F2A}"/>
                  </a:ext>
                </a:extLst>
              </p:cNvPr>
              <p:cNvSpPr txBox="1">
                <a:spLocks noRot="1" noChangeAspect="1" noMove="1" noResize="1" noEditPoints="1" noAdjustHandles="1" noChangeArrowheads="1" noChangeShapeType="1" noTextEdit="1"/>
              </p:cNvSpPr>
              <p:nvPr/>
            </p:nvSpPr>
            <p:spPr>
              <a:xfrm>
                <a:off x="7981282" y="1943134"/>
                <a:ext cx="498278" cy="369332"/>
              </a:xfrm>
              <a:prstGeom prst="rect">
                <a:avLst/>
              </a:prstGeom>
              <a:blipFill>
                <a:blip r:embed="rId14"/>
                <a:stretch>
                  <a:fillRect b="-1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3" name="文本框 112">
                <a:extLst>
                  <a:ext uri="{FF2B5EF4-FFF2-40B4-BE49-F238E27FC236}">
                    <a16:creationId xmlns:a16="http://schemas.microsoft.com/office/drawing/2014/main" id="{E065FEA2-9B8C-E35B-EB94-351493A4B910}"/>
                  </a:ext>
                </a:extLst>
              </p:cNvPr>
              <p:cNvSpPr txBox="1"/>
              <p:nvPr/>
            </p:nvSpPr>
            <p:spPr>
              <a:xfrm>
                <a:off x="9596906" y="2833136"/>
                <a:ext cx="4929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1</m:t>
                          </m:r>
                        </m:sub>
                      </m:sSub>
                    </m:oMath>
                  </m:oMathPara>
                </a14:m>
                <a:endParaRPr lang="zh-CN" altLang="en-US" dirty="0"/>
              </a:p>
            </p:txBody>
          </p:sp>
        </mc:Choice>
        <mc:Fallback>
          <p:sp>
            <p:nvSpPr>
              <p:cNvPr id="113" name="文本框 112">
                <a:extLst>
                  <a:ext uri="{FF2B5EF4-FFF2-40B4-BE49-F238E27FC236}">
                    <a16:creationId xmlns:a16="http://schemas.microsoft.com/office/drawing/2014/main" id="{E065FEA2-9B8C-E35B-EB94-351493A4B910}"/>
                  </a:ext>
                </a:extLst>
              </p:cNvPr>
              <p:cNvSpPr txBox="1">
                <a:spLocks noRot="1" noChangeAspect="1" noMove="1" noResize="1" noEditPoints="1" noAdjustHandles="1" noChangeArrowheads="1" noChangeShapeType="1" noTextEdit="1"/>
              </p:cNvSpPr>
              <p:nvPr/>
            </p:nvSpPr>
            <p:spPr>
              <a:xfrm>
                <a:off x="9596906" y="2833136"/>
                <a:ext cx="492955" cy="369332"/>
              </a:xfrm>
              <a:prstGeom prst="rect">
                <a:avLst/>
              </a:prstGeom>
              <a:blipFill>
                <a:blip r:embed="rId15"/>
                <a:stretch>
                  <a:fillRect b="-1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4" name="文本框 113">
                <a:extLst>
                  <a:ext uri="{FF2B5EF4-FFF2-40B4-BE49-F238E27FC236}">
                    <a16:creationId xmlns:a16="http://schemas.microsoft.com/office/drawing/2014/main" id="{0D621569-0CAF-BA9C-9D6A-A441A64518EC}"/>
                  </a:ext>
                </a:extLst>
              </p:cNvPr>
              <p:cNvSpPr txBox="1"/>
              <p:nvPr/>
            </p:nvSpPr>
            <p:spPr>
              <a:xfrm>
                <a:off x="7149706" y="3901741"/>
                <a:ext cx="4884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4</m:t>
                          </m:r>
                        </m:sub>
                      </m:sSub>
                    </m:oMath>
                  </m:oMathPara>
                </a14:m>
                <a:endParaRPr lang="zh-CN" altLang="en-US" dirty="0"/>
              </a:p>
            </p:txBody>
          </p:sp>
        </mc:Choice>
        <mc:Fallback>
          <p:sp>
            <p:nvSpPr>
              <p:cNvPr id="114" name="文本框 113">
                <a:extLst>
                  <a:ext uri="{FF2B5EF4-FFF2-40B4-BE49-F238E27FC236}">
                    <a16:creationId xmlns:a16="http://schemas.microsoft.com/office/drawing/2014/main" id="{0D621569-0CAF-BA9C-9D6A-A441A64518EC}"/>
                  </a:ext>
                </a:extLst>
              </p:cNvPr>
              <p:cNvSpPr txBox="1">
                <a:spLocks noRot="1" noChangeAspect="1" noMove="1" noResize="1" noEditPoints="1" noAdjustHandles="1" noChangeArrowheads="1" noChangeShapeType="1" noTextEdit="1"/>
              </p:cNvSpPr>
              <p:nvPr/>
            </p:nvSpPr>
            <p:spPr>
              <a:xfrm>
                <a:off x="7149706" y="3901741"/>
                <a:ext cx="488402" cy="369332"/>
              </a:xfrm>
              <a:prstGeom prst="rect">
                <a:avLst/>
              </a:prstGeom>
              <a:blipFill>
                <a:blip r:embed="rId16"/>
                <a:stretch>
                  <a:fillRect/>
                </a:stretch>
              </a:blipFill>
            </p:spPr>
            <p:txBody>
              <a:bodyPr/>
              <a:lstStyle/>
              <a:p>
                <a:r>
                  <a:rPr lang="zh-CN" altLang="en-US">
                    <a:noFill/>
                  </a:rPr>
                  <a:t> </a:t>
                </a:r>
              </a:p>
            </p:txBody>
          </p:sp>
        </mc:Fallback>
      </mc:AlternateContent>
      <p:sp>
        <p:nvSpPr>
          <p:cNvPr id="10" name="流程图: 数据 9">
            <a:extLst>
              <a:ext uri="{FF2B5EF4-FFF2-40B4-BE49-F238E27FC236}">
                <a16:creationId xmlns:a16="http://schemas.microsoft.com/office/drawing/2014/main" id="{C79D7161-D3DD-EFAE-ABBE-31B499DC4E27}"/>
              </a:ext>
            </a:extLst>
          </p:cNvPr>
          <p:cNvSpPr/>
          <p:nvPr/>
        </p:nvSpPr>
        <p:spPr>
          <a:xfrm>
            <a:off x="9866868" y="3659904"/>
            <a:ext cx="260353" cy="215727"/>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162" name="文本框 161">
                <a:extLst>
                  <a:ext uri="{FF2B5EF4-FFF2-40B4-BE49-F238E27FC236}">
                    <a16:creationId xmlns:a16="http://schemas.microsoft.com/office/drawing/2014/main" id="{6EFFE336-C9A8-1C2B-A17A-4AD857E073BF}"/>
                  </a:ext>
                </a:extLst>
              </p:cNvPr>
              <p:cNvSpPr txBox="1"/>
              <p:nvPr/>
            </p:nvSpPr>
            <p:spPr>
              <a:xfrm>
                <a:off x="7189564" y="5521617"/>
                <a:ext cx="2140779" cy="11521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𝐵</m:t>
                                    </m:r>
                                  </m:e>
                                  <m:sub>
                                    <m:r>
                                      <m:rPr>
                                        <m:brk m:alnAt="7"/>
                                      </m:rPr>
                                      <a:rPr lang="en-US" altLang="zh-CN" b="0" i="1" smtClean="0">
                                        <a:latin typeface="Cambria Math" panose="02040503050406030204" pitchFamily="18" charset="0"/>
                                      </a:rPr>
                                      <m:t>1</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2</m:t>
                                    </m:r>
                                  </m:sub>
                                </m:sSub>
                              </m:e>
                            </m:mr>
                            <m:mr>
                              <m:e>
                                <m:m>
                                  <m:mPr>
                                    <m:mcs>
                                      <m:mc>
                                        <m:mcPr>
                                          <m:count m:val="1"/>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𝐵</m:t>
                                          </m:r>
                                        </m:e>
                                        <m:sub>
                                          <m:r>
                                            <m:rPr>
                                              <m:brk m:alnAt="7"/>
                                            </m:rPr>
                                            <a:rPr lang="en-US" altLang="zh-CN" b="0" i="1" smtClean="0">
                                              <a:latin typeface="Cambria Math" panose="02040503050406030204" pitchFamily="18" charset="0"/>
                                            </a:rPr>
                                            <m:t>3</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4</m:t>
                                          </m:r>
                                        </m:sub>
                                      </m:sSub>
                                    </m:e>
                                  </m:mr>
                                </m:m>
                              </m:e>
                            </m:mr>
                          </m:m>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𝑚</m:t>
                          </m:r>
                        </m:sub>
                      </m:sSub>
                    </m:oMath>
                  </m:oMathPara>
                </a14:m>
                <a:endParaRPr lang="zh-CN" altLang="en-US" dirty="0"/>
              </a:p>
            </p:txBody>
          </p:sp>
        </mc:Choice>
        <mc:Fallback>
          <p:sp>
            <p:nvSpPr>
              <p:cNvPr id="162" name="文本框 161">
                <a:extLst>
                  <a:ext uri="{FF2B5EF4-FFF2-40B4-BE49-F238E27FC236}">
                    <a16:creationId xmlns:a16="http://schemas.microsoft.com/office/drawing/2014/main" id="{6EFFE336-C9A8-1C2B-A17A-4AD857E073BF}"/>
                  </a:ext>
                </a:extLst>
              </p:cNvPr>
              <p:cNvSpPr txBox="1">
                <a:spLocks noRot="1" noChangeAspect="1" noMove="1" noResize="1" noEditPoints="1" noAdjustHandles="1" noChangeArrowheads="1" noChangeShapeType="1" noTextEdit="1"/>
              </p:cNvSpPr>
              <p:nvPr/>
            </p:nvSpPr>
            <p:spPr>
              <a:xfrm>
                <a:off x="7189564" y="5521617"/>
                <a:ext cx="2140779" cy="1152175"/>
              </a:xfrm>
              <a:prstGeom prst="rect">
                <a:avLst/>
              </a:prstGeom>
              <a:blipFill>
                <a:blip r:embed="rId17"/>
                <a:stretch>
                  <a:fillRect/>
                </a:stretch>
              </a:blipFill>
            </p:spPr>
            <p:txBody>
              <a:bodyPr/>
              <a:lstStyle/>
              <a:p>
                <a:r>
                  <a:rPr lang="zh-CN" altLang="en-US">
                    <a:noFill/>
                  </a:rPr>
                  <a:t> </a:t>
                </a:r>
              </a:p>
            </p:txBody>
          </p:sp>
        </mc:Fallback>
      </mc:AlternateContent>
      <p:cxnSp>
        <p:nvCxnSpPr>
          <p:cNvPr id="70" name="直接箭头连接符 69">
            <a:extLst>
              <a:ext uri="{FF2B5EF4-FFF2-40B4-BE49-F238E27FC236}">
                <a16:creationId xmlns:a16="http://schemas.microsoft.com/office/drawing/2014/main" id="{14DBCFB7-F6F8-B808-B9F8-D81C686B9D7A}"/>
              </a:ext>
            </a:extLst>
          </p:cNvPr>
          <p:cNvCxnSpPr>
            <a:cxnSpLocks/>
          </p:cNvCxnSpPr>
          <p:nvPr/>
        </p:nvCxnSpPr>
        <p:spPr>
          <a:xfrm>
            <a:off x="8729855" y="2604475"/>
            <a:ext cx="385881" cy="175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2AFDB65F-E759-F504-6529-A6A9A9F2CB15}"/>
              </a:ext>
            </a:extLst>
          </p:cNvPr>
          <p:cNvCxnSpPr>
            <a:cxnSpLocks/>
          </p:cNvCxnSpPr>
          <p:nvPr/>
        </p:nvCxnSpPr>
        <p:spPr>
          <a:xfrm flipV="1">
            <a:off x="8729855" y="2241061"/>
            <a:ext cx="0" cy="3220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E1384517-68DB-A929-45C6-95DB98AB5C96}"/>
              </a:ext>
            </a:extLst>
          </p:cNvPr>
          <p:cNvCxnSpPr>
            <a:cxnSpLocks/>
          </p:cNvCxnSpPr>
          <p:nvPr/>
        </p:nvCxnSpPr>
        <p:spPr>
          <a:xfrm flipH="1" flipV="1">
            <a:off x="8590115" y="2051122"/>
            <a:ext cx="161808" cy="5668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2300CCDF-5BC1-0929-D6AA-66B43D480EB6}"/>
              </a:ext>
            </a:extLst>
          </p:cNvPr>
          <p:cNvCxnSpPr>
            <a:cxnSpLocks/>
          </p:cNvCxnSpPr>
          <p:nvPr/>
        </p:nvCxnSpPr>
        <p:spPr>
          <a:xfrm flipH="1">
            <a:off x="8503594" y="2586889"/>
            <a:ext cx="248329" cy="3288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椭圆 74">
            <a:extLst>
              <a:ext uri="{FF2B5EF4-FFF2-40B4-BE49-F238E27FC236}">
                <a16:creationId xmlns:a16="http://schemas.microsoft.com/office/drawing/2014/main" id="{AAA3DF86-513E-0F85-AEEB-95AD17582F04}"/>
              </a:ext>
            </a:extLst>
          </p:cNvPr>
          <p:cNvSpPr/>
          <p:nvPr/>
        </p:nvSpPr>
        <p:spPr>
          <a:xfrm>
            <a:off x="8678083" y="2535174"/>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64" name="直接箭头连接符 63">
            <a:extLst>
              <a:ext uri="{FF2B5EF4-FFF2-40B4-BE49-F238E27FC236}">
                <a16:creationId xmlns:a16="http://schemas.microsoft.com/office/drawing/2014/main" id="{898101FC-8146-7E3F-8B99-51E30492B0DA}"/>
              </a:ext>
            </a:extLst>
          </p:cNvPr>
          <p:cNvCxnSpPr>
            <a:cxnSpLocks/>
          </p:cNvCxnSpPr>
          <p:nvPr/>
        </p:nvCxnSpPr>
        <p:spPr>
          <a:xfrm flipV="1">
            <a:off x="9989366" y="3388503"/>
            <a:ext cx="0" cy="3220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CE116EF0-3405-574E-6F75-4A4E82CCCFDE}"/>
              </a:ext>
            </a:extLst>
          </p:cNvPr>
          <p:cNvCxnSpPr>
            <a:cxnSpLocks/>
          </p:cNvCxnSpPr>
          <p:nvPr/>
        </p:nvCxnSpPr>
        <p:spPr>
          <a:xfrm>
            <a:off x="9989366" y="3751917"/>
            <a:ext cx="385881" cy="175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B33B3990-2A95-FBB7-1DB5-F632CF27243B}"/>
              </a:ext>
            </a:extLst>
          </p:cNvPr>
          <p:cNvCxnSpPr>
            <a:cxnSpLocks/>
          </p:cNvCxnSpPr>
          <p:nvPr/>
        </p:nvCxnSpPr>
        <p:spPr>
          <a:xfrm flipH="1">
            <a:off x="9744371" y="3734331"/>
            <a:ext cx="267063" cy="3809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C1F60E62-398E-B09D-55F7-6D99B686D25C}"/>
              </a:ext>
            </a:extLst>
          </p:cNvPr>
          <p:cNvCxnSpPr>
            <a:cxnSpLocks/>
          </p:cNvCxnSpPr>
          <p:nvPr/>
        </p:nvCxnSpPr>
        <p:spPr>
          <a:xfrm flipH="1" flipV="1">
            <a:off x="9744371" y="3179191"/>
            <a:ext cx="244995" cy="5609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6" name="椭圆 65">
            <a:extLst>
              <a:ext uri="{FF2B5EF4-FFF2-40B4-BE49-F238E27FC236}">
                <a16:creationId xmlns:a16="http://schemas.microsoft.com/office/drawing/2014/main" id="{2CC8E196-1E45-126E-8642-7F4F720E3FFC}"/>
              </a:ext>
            </a:extLst>
          </p:cNvPr>
          <p:cNvSpPr/>
          <p:nvPr/>
        </p:nvSpPr>
        <p:spPr>
          <a:xfrm>
            <a:off x="9937594" y="3682616"/>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2" name="流程图: 数据 11">
            <a:extLst>
              <a:ext uri="{FF2B5EF4-FFF2-40B4-BE49-F238E27FC236}">
                <a16:creationId xmlns:a16="http://schemas.microsoft.com/office/drawing/2014/main" id="{E72CC836-0173-E53B-F151-8F5021004950}"/>
              </a:ext>
            </a:extLst>
          </p:cNvPr>
          <p:cNvSpPr/>
          <p:nvPr/>
        </p:nvSpPr>
        <p:spPr>
          <a:xfrm>
            <a:off x="7319715" y="4735420"/>
            <a:ext cx="260353" cy="215727"/>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3" name="直接箭头连接符 82">
            <a:extLst>
              <a:ext uri="{FF2B5EF4-FFF2-40B4-BE49-F238E27FC236}">
                <a16:creationId xmlns:a16="http://schemas.microsoft.com/office/drawing/2014/main" id="{6CE026E9-CDAA-448E-01EF-B72F83C6ED72}"/>
              </a:ext>
            </a:extLst>
          </p:cNvPr>
          <p:cNvCxnSpPr>
            <a:cxnSpLocks/>
          </p:cNvCxnSpPr>
          <p:nvPr/>
        </p:nvCxnSpPr>
        <p:spPr>
          <a:xfrm flipV="1">
            <a:off x="7435263" y="4468896"/>
            <a:ext cx="0" cy="3220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31C5455A-4F66-9B3E-CC88-0324C10648AC}"/>
              </a:ext>
            </a:extLst>
          </p:cNvPr>
          <p:cNvCxnSpPr>
            <a:cxnSpLocks/>
          </p:cNvCxnSpPr>
          <p:nvPr/>
        </p:nvCxnSpPr>
        <p:spPr>
          <a:xfrm flipV="1">
            <a:off x="7470174" y="4155258"/>
            <a:ext cx="160613" cy="6493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8E77116C-73BA-6219-B12A-CF944D513CE6}"/>
              </a:ext>
            </a:extLst>
          </p:cNvPr>
          <p:cNvCxnSpPr>
            <a:cxnSpLocks/>
          </p:cNvCxnSpPr>
          <p:nvPr/>
        </p:nvCxnSpPr>
        <p:spPr>
          <a:xfrm>
            <a:off x="7435263" y="4832310"/>
            <a:ext cx="385881" cy="175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94F2F9D6-3F30-155F-8837-FEB27F7159A5}"/>
              </a:ext>
            </a:extLst>
          </p:cNvPr>
          <p:cNvCxnSpPr>
            <a:cxnSpLocks/>
          </p:cNvCxnSpPr>
          <p:nvPr/>
        </p:nvCxnSpPr>
        <p:spPr>
          <a:xfrm flipH="1">
            <a:off x="7189564" y="4814724"/>
            <a:ext cx="267767" cy="3809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7" name="椭圆 86">
            <a:extLst>
              <a:ext uri="{FF2B5EF4-FFF2-40B4-BE49-F238E27FC236}">
                <a16:creationId xmlns:a16="http://schemas.microsoft.com/office/drawing/2014/main" id="{795FFA72-224D-98A7-392F-B341077C9C58}"/>
              </a:ext>
            </a:extLst>
          </p:cNvPr>
          <p:cNvSpPr/>
          <p:nvPr/>
        </p:nvSpPr>
        <p:spPr>
          <a:xfrm>
            <a:off x="7383491" y="4763009"/>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流程图: 数据 12">
            <a:extLst>
              <a:ext uri="{FF2B5EF4-FFF2-40B4-BE49-F238E27FC236}">
                <a16:creationId xmlns:a16="http://schemas.microsoft.com/office/drawing/2014/main" id="{92C8B055-A4D5-B947-0A95-4ED5F8DE84D7}"/>
              </a:ext>
            </a:extLst>
          </p:cNvPr>
          <p:cNvSpPr/>
          <p:nvPr/>
        </p:nvSpPr>
        <p:spPr>
          <a:xfrm>
            <a:off x="6459958" y="3552040"/>
            <a:ext cx="260353" cy="215727"/>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 name="直接箭头连接符 39">
            <a:extLst>
              <a:ext uri="{FF2B5EF4-FFF2-40B4-BE49-F238E27FC236}">
                <a16:creationId xmlns:a16="http://schemas.microsoft.com/office/drawing/2014/main" id="{69D0360B-78B9-ACA8-0E25-D85218FE0A2B}"/>
              </a:ext>
            </a:extLst>
          </p:cNvPr>
          <p:cNvCxnSpPr>
            <a:cxnSpLocks/>
          </p:cNvCxnSpPr>
          <p:nvPr/>
        </p:nvCxnSpPr>
        <p:spPr>
          <a:xfrm flipV="1">
            <a:off x="6606592" y="3086153"/>
            <a:ext cx="239096" cy="5499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D6F41FFD-245E-514B-A9B5-FBB9044557D5}"/>
              </a:ext>
            </a:extLst>
          </p:cNvPr>
          <p:cNvCxnSpPr>
            <a:cxnSpLocks/>
          </p:cNvCxnSpPr>
          <p:nvPr/>
        </p:nvCxnSpPr>
        <p:spPr>
          <a:xfrm>
            <a:off x="6587198" y="3644860"/>
            <a:ext cx="385881" cy="175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54FA518C-22BA-9FD8-CDC6-E042BAF2CBC3}"/>
              </a:ext>
            </a:extLst>
          </p:cNvPr>
          <p:cNvCxnSpPr>
            <a:cxnSpLocks/>
          </p:cNvCxnSpPr>
          <p:nvPr/>
        </p:nvCxnSpPr>
        <p:spPr>
          <a:xfrm flipV="1">
            <a:off x="6587198" y="3281446"/>
            <a:ext cx="0" cy="3220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B6CB7F6B-2236-4ECB-37C3-E1B47F814BFC}"/>
              </a:ext>
            </a:extLst>
          </p:cNvPr>
          <p:cNvCxnSpPr>
            <a:cxnSpLocks/>
          </p:cNvCxnSpPr>
          <p:nvPr/>
        </p:nvCxnSpPr>
        <p:spPr>
          <a:xfrm flipH="1">
            <a:off x="6371340" y="3627274"/>
            <a:ext cx="237926" cy="3496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椭圆 79">
            <a:extLst>
              <a:ext uri="{FF2B5EF4-FFF2-40B4-BE49-F238E27FC236}">
                <a16:creationId xmlns:a16="http://schemas.microsoft.com/office/drawing/2014/main" id="{0ADC3037-AAD4-78BA-82D0-90F35402FA58}"/>
              </a:ext>
            </a:extLst>
          </p:cNvPr>
          <p:cNvSpPr/>
          <p:nvPr/>
        </p:nvSpPr>
        <p:spPr>
          <a:xfrm>
            <a:off x="6535426" y="3575559"/>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15" name="图形 14">
            <a:extLst>
              <a:ext uri="{FF2B5EF4-FFF2-40B4-BE49-F238E27FC236}">
                <a16:creationId xmlns:a16="http://schemas.microsoft.com/office/drawing/2014/main" id="{F2E5D877-1D21-EF73-1DFD-153FAC50211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04108" y="1683832"/>
            <a:ext cx="4653783" cy="3490336"/>
          </a:xfrm>
          <a:prstGeom prst="rect">
            <a:avLst/>
          </a:prstGeom>
        </p:spPr>
      </p:pic>
    </p:spTree>
    <p:extLst>
      <p:ext uri="{BB962C8B-B14F-4D97-AF65-F5344CB8AC3E}">
        <p14:creationId xmlns:p14="http://schemas.microsoft.com/office/powerpoint/2010/main" val="203816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Index</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schemeClr val="bg1">
                    <a:lumMod val="85000"/>
                  </a:schemeClr>
                </a:solidFill>
                <a:latin typeface="Arial"/>
              </a:rPr>
              <a:t>Motivation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Problem definition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latin typeface="Arial"/>
              </a:rPr>
              <a:t>Proposed approach</a:t>
            </a: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Magnetic field model</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Gauss-Newton on manifold algorithm</a:t>
            </a:r>
            <a:endPar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Optimization of the sensor configuration</a:t>
            </a:r>
            <a:endPar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Experiments</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schemeClr val="bg1">
                    <a:lumMod val="85000"/>
                  </a:schemeClr>
                </a:solidFill>
                <a:latin typeface="Arial"/>
              </a:rPr>
              <a:t>Conclusion and outlooks</a:t>
            </a:r>
            <a:endPar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Arial"/>
            </a:endParaRPr>
          </a:p>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474793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Index</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schemeClr val="bg1">
                    <a:lumMod val="85000"/>
                  </a:schemeClr>
                </a:solidFill>
                <a:latin typeface="Arial"/>
              </a:rPr>
              <a:t>Motivation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Problem definition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Proposed approach</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effectLst/>
                <a:uLnTx/>
                <a:uFillTx/>
                <a:latin typeface="Arial"/>
                <a:ea typeface="+mn-ea"/>
                <a:cs typeface="+mn-cs"/>
              </a:rPr>
              <a:t>Magnetic field model</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Gauss-Newton on manifold algorithm</a:t>
            </a:r>
            <a:endPar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Optimization of the sensor configuration</a:t>
            </a:r>
            <a:endPar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Experiments</a:t>
            </a:r>
          </a:p>
          <a:p>
            <a:pPr>
              <a:defRPr/>
            </a:pPr>
            <a:r>
              <a:rPr lang="de-DE" altLang="zh-CN" dirty="0">
                <a:solidFill>
                  <a:schemeClr val="bg1">
                    <a:lumMod val="85000"/>
                  </a:schemeClr>
                </a:solidFill>
                <a:latin typeface="Arial"/>
              </a:rPr>
              <a:t>Conclusion and outlooks</a:t>
            </a:r>
            <a:endPar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Arial"/>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Arial"/>
            </a:endParaRPr>
          </a:p>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146621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流程图: 数据 20">
            <a:extLst>
              <a:ext uri="{FF2B5EF4-FFF2-40B4-BE49-F238E27FC236}">
                <a16:creationId xmlns:a16="http://schemas.microsoft.com/office/drawing/2014/main" id="{0D219758-193E-A0B6-2EB4-5840818AC75A}"/>
              </a:ext>
            </a:extLst>
          </p:cNvPr>
          <p:cNvSpPr/>
          <p:nvPr/>
        </p:nvSpPr>
        <p:spPr>
          <a:xfrm>
            <a:off x="76200" y="3124200"/>
            <a:ext cx="4436528" cy="2725848"/>
          </a:xfrm>
          <a:prstGeom prst="flowChartInputOutpu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Magnetic dipole model and its linearization</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3" name="图片 2">
            <a:extLst>
              <a:ext uri="{FF2B5EF4-FFF2-40B4-BE49-F238E27FC236}">
                <a16:creationId xmlns:a16="http://schemas.microsoft.com/office/drawing/2014/main" id="{847B3EEE-10BB-0892-D872-90FE6043C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95831">
            <a:off x="1636552" y="1037016"/>
            <a:ext cx="1393356" cy="1890570"/>
          </a:xfrm>
          <a:prstGeom prst="rect">
            <a:avLst/>
          </a:prstGeom>
        </p:spPr>
      </p:pic>
      <p:cxnSp>
        <p:nvCxnSpPr>
          <p:cNvPr id="8" name="直接箭头连接符 7">
            <a:extLst>
              <a:ext uri="{FF2B5EF4-FFF2-40B4-BE49-F238E27FC236}">
                <a16:creationId xmlns:a16="http://schemas.microsoft.com/office/drawing/2014/main" id="{F824B3F1-4E1C-B37C-2ADA-AC1915C88CE8}"/>
              </a:ext>
            </a:extLst>
          </p:cNvPr>
          <p:cNvCxnSpPr>
            <a:cxnSpLocks/>
          </p:cNvCxnSpPr>
          <p:nvPr/>
        </p:nvCxnSpPr>
        <p:spPr>
          <a:xfrm flipH="1">
            <a:off x="1946152" y="1992316"/>
            <a:ext cx="400084" cy="738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CB5A0F36-7430-87CD-A2E8-B00CF76330F9}"/>
              </a:ext>
            </a:extLst>
          </p:cNvPr>
          <p:cNvCxnSpPr>
            <a:cxnSpLocks/>
          </p:cNvCxnSpPr>
          <p:nvPr/>
        </p:nvCxnSpPr>
        <p:spPr>
          <a:xfrm flipV="1">
            <a:off x="2366836" y="1734268"/>
            <a:ext cx="163864" cy="2341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0C931D2A-E56C-5066-E5FE-F3A7FED1E904}"/>
              </a:ext>
            </a:extLst>
          </p:cNvPr>
          <p:cNvCxnSpPr>
            <a:cxnSpLocks/>
          </p:cNvCxnSpPr>
          <p:nvPr/>
        </p:nvCxnSpPr>
        <p:spPr>
          <a:xfrm>
            <a:off x="2324168" y="2009902"/>
            <a:ext cx="305551" cy="2036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6AC2F561-F91B-7022-90CC-EF68CEF6008B}"/>
              </a:ext>
            </a:extLst>
          </p:cNvPr>
          <p:cNvSpPr/>
          <p:nvPr/>
        </p:nvSpPr>
        <p:spPr>
          <a:xfrm>
            <a:off x="2272396" y="1940601"/>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608E42E3-9EB9-A2E4-17A4-E1A7F6B7604A}"/>
                  </a:ext>
                </a:extLst>
              </p:cNvPr>
              <p:cNvSpPr txBox="1"/>
              <p:nvPr/>
            </p:nvSpPr>
            <p:spPr>
              <a:xfrm>
                <a:off x="3152394" y="1848439"/>
                <a:ext cx="6206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 </m:t>
                      </m:r>
                      <m:r>
                        <a:rPr lang="en-US" altLang="zh-CN" b="0" i="1" smtClean="0">
                          <a:latin typeface="Cambria Math" panose="02040503050406030204" pitchFamily="18" charset="0"/>
                        </a:rPr>
                        <m:t>𝑅</m:t>
                      </m:r>
                    </m:oMath>
                  </m:oMathPara>
                </a14:m>
                <a:endParaRPr lang="zh-CN" altLang="en-US" dirty="0"/>
              </a:p>
            </p:txBody>
          </p:sp>
        </mc:Choice>
        <mc:Fallback>
          <p:sp>
            <p:nvSpPr>
              <p:cNvPr id="12" name="文本框 11">
                <a:extLst>
                  <a:ext uri="{FF2B5EF4-FFF2-40B4-BE49-F238E27FC236}">
                    <a16:creationId xmlns:a16="http://schemas.microsoft.com/office/drawing/2014/main" id="{608E42E3-9EB9-A2E4-17A4-E1A7F6B7604A}"/>
                  </a:ext>
                </a:extLst>
              </p:cNvPr>
              <p:cNvSpPr txBox="1">
                <a:spLocks noRot="1" noChangeAspect="1" noMove="1" noResize="1" noEditPoints="1" noAdjustHandles="1" noChangeArrowheads="1" noChangeShapeType="1" noTextEdit="1"/>
              </p:cNvSpPr>
              <p:nvPr/>
            </p:nvSpPr>
            <p:spPr>
              <a:xfrm>
                <a:off x="3152394" y="1848439"/>
                <a:ext cx="620619" cy="369332"/>
              </a:xfrm>
              <a:prstGeom prst="rect">
                <a:avLst/>
              </a:prstGeom>
              <a:blipFill>
                <a:blip r:embed="rId4"/>
                <a:stretch>
                  <a:fillRect b="-8197"/>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A8CAB491-C411-B19A-34BD-66E86C31BC21}"/>
              </a:ext>
            </a:extLst>
          </p:cNvPr>
          <p:cNvCxnSpPr>
            <a:cxnSpLocks/>
          </p:cNvCxnSpPr>
          <p:nvPr/>
        </p:nvCxnSpPr>
        <p:spPr>
          <a:xfrm flipH="1" flipV="1">
            <a:off x="3076286" y="3385917"/>
            <a:ext cx="244995" cy="5609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9523616-6CE0-D000-DA14-8AEBA2AE4FD9}"/>
              </a:ext>
            </a:extLst>
          </p:cNvPr>
          <p:cNvCxnSpPr>
            <a:cxnSpLocks/>
          </p:cNvCxnSpPr>
          <p:nvPr/>
        </p:nvCxnSpPr>
        <p:spPr>
          <a:xfrm flipH="1">
            <a:off x="3076286" y="3941057"/>
            <a:ext cx="267063" cy="3809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75F8C4CF-C025-DD99-F0EC-43DF27AAF238}"/>
              </a:ext>
            </a:extLst>
          </p:cNvPr>
          <p:cNvCxnSpPr>
            <a:cxnSpLocks/>
          </p:cNvCxnSpPr>
          <p:nvPr/>
        </p:nvCxnSpPr>
        <p:spPr>
          <a:xfrm flipV="1">
            <a:off x="3321281" y="3595229"/>
            <a:ext cx="0" cy="3220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B3F42AFA-E177-8D44-2B80-30F2FA418166}"/>
              </a:ext>
            </a:extLst>
          </p:cNvPr>
          <p:cNvCxnSpPr>
            <a:cxnSpLocks/>
          </p:cNvCxnSpPr>
          <p:nvPr/>
        </p:nvCxnSpPr>
        <p:spPr>
          <a:xfrm>
            <a:off x="3321281" y="3958643"/>
            <a:ext cx="385881" cy="175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17953875-5661-F1FA-34FB-7CD15DD07437}"/>
              </a:ext>
            </a:extLst>
          </p:cNvPr>
          <p:cNvSpPr/>
          <p:nvPr/>
        </p:nvSpPr>
        <p:spPr>
          <a:xfrm>
            <a:off x="3269509" y="3889342"/>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CE873790-04B2-5304-B888-0166463C8749}"/>
                  </a:ext>
                </a:extLst>
              </p:cNvPr>
              <p:cNvSpPr txBox="1"/>
              <p:nvPr/>
            </p:nvSpPr>
            <p:spPr>
              <a:xfrm>
                <a:off x="3234208" y="4081153"/>
                <a:ext cx="461858"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Sub>
                    </m:oMath>
                  </m:oMathPara>
                </a14:m>
                <a:endParaRPr lang="zh-CN" altLang="en-US" dirty="0"/>
              </a:p>
            </p:txBody>
          </p:sp>
        </mc:Choice>
        <mc:Fallback>
          <p:sp>
            <p:nvSpPr>
              <p:cNvPr id="18" name="文本框 17">
                <a:extLst>
                  <a:ext uri="{FF2B5EF4-FFF2-40B4-BE49-F238E27FC236}">
                    <a16:creationId xmlns:a16="http://schemas.microsoft.com/office/drawing/2014/main" id="{CE873790-04B2-5304-B888-0166463C8749}"/>
                  </a:ext>
                </a:extLst>
              </p:cNvPr>
              <p:cNvSpPr txBox="1">
                <a:spLocks noRot="1" noChangeAspect="1" noMove="1" noResize="1" noEditPoints="1" noAdjustHandles="1" noChangeArrowheads="1" noChangeShapeType="1" noTextEdit="1"/>
              </p:cNvSpPr>
              <p:nvPr/>
            </p:nvSpPr>
            <p:spPr>
              <a:xfrm>
                <a:off x="3234208" y="4081153"/>
                <a:ext cx="461858" cy="391646"/>
              </a:xfrm>
              <a:prstGeom prst="rect">
                <a:avLst/>
              </a:prstGeom>
              <a:blipFill>
                <a:blip r:embed="rId5"/>
                <a:stretch>
                  <a:fillRect b="-76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1A3E1DA1-7092-E44C-B62F-53D60695FDFC}"/>
                  </a:ext>
                </a:extLst>
              </p:cNvPr>
              <p:cNvSpPr txBox="1"/>
              <p:nvPr/>
            </p:nvSpPr>
            <p:spPr>
              <a:xfrm>
                <a:off x="2928821" y="3039862"/>
                <a:ext cx="4072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m:t>
                      </m:r>
                    </m:oMath>
                  </m:oMathPara>
                </a14:m>
                <a:endParaRPr lang="zh-CN" altLang="en-US" dirty="0"/>
              </a:p>
            </p:txBody>
          </p:sp>
        </mc:Choice>
        <mc:Fallback>
          <p:sp>
            <p:nvSpPr>
              <p:cNvPr id="19" name="文本框 18">
                <a:extLst>
                  <a:ext uri="{FF2B5EF4-FFF2-40B4-BE49-F238E27FC236}">
                    <a16:creationId xmlns:a16="http://schemas.microsoft.com/office/drawing/2014/main" id="{1A3E1DA1-7092-E44C-B62F-53D60695FDFC}"/>
                  </a:ext>
                </a:extLst>
              </p:cNvPr>
              <p:cNvSpPr txBox="1">
                <a:spLocks noRot="1" noChangeAspect="1" noMove="1" noResize="1" noEditPoints="1" noAdjustHandles="1" noChangeArrowheads="1" noChangeShapeType="1" noTextEdit="1"/>
              </p:cNvSpPr>
              <p:nvPr/>
            </p:nvSpPr>
            <p:spPr>
              <a:xfrm>
                <a:off x="2928821" y="3039862"/>
                <a:ext cx="407291"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FBCE5137-87BA-5D64-F585-69AAD4236342}"/>
                  </a:ext>
                </a:extLst>
              </p:cNvPr>
              <p:cNvSpPr txBox="1"/>
              <p:nvPr/>
            </p:nvSpPr>
            <p:spPr>
              <a:xfrm>
                <a:off x="5105400" y="1202657"/>
                <a:ext cx="6802107" cy="4201984"/>
              </a:xfrm>
              <a:prstGeom prst="rect">
                <a:avLst/>
              </a:prstGeom>
              <a:noFill/>
            </p:spPr>
            <p:txBody>
              <a:bodyPr wrap="square" lIns="0" tIns="0" rIns="0" bIns="0" rtlCol="0">
                <a:spAutoFit/>
              </a:bodyPr>
              <a:lstStyle/>
              <a:p>
                <a:r>
                  <a:rPr lang="en-US" altLang="zh-CN" b="0" dirty="0"/>
                  <a:t>Magnetic dipole model: </a:t>
                </a:r>
                <a:endParaRPr lang="en-US" altLang="zh-CN"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 </m:t>
                          </m:r>
                          <m:r>
                            <a:rPr lang="en-US" altLang="zh-CN" b="0" i="1" smtClean="0">
                              <a:latin typeface="Cambria Math" panose="02040503050406030204" pitchFamily="18" charset="0"/>
                            </a:rPr>
                            <m:t>𝑅</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𝑉</m:t>
                          </m:r>
                        </m:num>
                        <m:den>
                          <m:r>
                            <a:rPr lang="en-US" altLang="zh-CN" b="0" i="1" smtClean="0">
                              <a:latin typeface="Cambria Math" panose="02040503050406030204" pitchFamily="18" charset="0"/>
                            </a:rPr>
                            <m:t>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e>
                              </m:d>
                            </m:e>
                            <m:sup>
                              <m:r>
                                <a:rPr lang="en-US" altLang="zh-CN" b="0" i="1" smtClean="0">
                                  <a:latin typeface="Cambria Math" panose="02040503050406030204" pitchFamily="18" charset="0"/>
                                </a:rPr>
                                <m:t>3</m:t>
                              </m:r>
                            </m:sup>
                          </m:sSup>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sSup>
                            <m:sSupPr>
                              <m:ctrlPr>
                                <a:rPr lang="en-US" altLang="zh-CN" b="0" i="1" smtClean="0">
                                  <a:latin typeface="Cambria Math" panose="02040503050406030204" pitchFamily="18" charset="0"/>
                                </a:rPr>
                              </m:ctrlPr>
                            </m:s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𝐼</m:t>
                          </m:r>
                        </m:e>
                      </m:d>
                      <m:r>
                        <a:rPr lang="en-US" altLang="zh-CN" b="0" i="1" smtClean="0">
                          <a:latin typeface="Cambria Math" panose="02040503050406030204" pitchFamily="18" charset="0"/>
                        </a:rPr>
                        <m:t>𝑅</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𝑝</m:t>
                      </m:r>
                    </m:oMath>
                  </m:oMathPara>
                </a14:m>
                <a:endParaRPr lang="en-US" altLang="zh-CN" dirty="0"/>
              </a:p>
              <a:p>
                <a:endParaRPr lang="en-US" altLang="zh-CN" dirty="0"/>
              </a:p>
              <a:p>
                <a:r>
                  <a:rPr lang="en-US" altLang="zh-CN" dirty="0"/>
                  <a:t>Linearized model: </a:t>
                </a:r>
                <a:endParaRPr lang="en-US" altLang="zh-CN"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𝑝</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𝑝</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𝑅</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𝐽</m:t>
                          </m:r>
                        </m:e>
                        <m:sub>
                          <m:r>
                            <a:rPr lang="en-US" altLang="zh-CN" b="0" i="1" smtClean="0">
                              <a:latin typeface="Cambria Math" panose="02040503050406030204" pitchFamily="18" charset="0"/>
                            </a:rPr>
                            <m:t>𝑝</m:t>
                          </m:r>
                        </m:sub>
                      </m:sSub>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e>
                      </m:d>
                      <m:r>
                        <m:rPr>
                          <m:sty m:val="p"/>
                        </m:rPr>
                        <a:rPr lang="en-US" altLang="zh-CN">
                          <a:latin typeface="Cambria Math" panose="02040503050406030204" pitchFamily="18" charset="0"/>
                        </a:rPr>
                        <m:t>Δ</m:t>
                      </m:r>
                      <m:r>
                        <a:rPr lang="en-US" altLang="zh-CN" i="1">
                          <a:latin typeface="Cambria Math" panose="02040503050406030204" pitchFamily="18" charset="0"/>
                        </a:rPr>
                        <m:t>𝑝</m:t>
                      </m:r>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𝐽</m:t>
                          </m:r>
                        </m:e>
                        <m:sub>
                          <m:r>
                            <a:rPr lang="en-US" altLang="zh-CN" b="0" i="1" smtClean="0">
                              <a:latin typeface="Cambria Math" panose="02040503050406030204" pitchFamily="18" charset="0"/>
                            </a:rPr>
                            <m:t>𝑅</m:t>
                          </m:r>
                        </m:sub>
                      </m:sSub>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e>
                      </m:d>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𝑅</m:t>
                      </m:r>
                    </m:oMath>
                  </m:oMathPara>
                </a14:m>
                <a:endParaRPr lang="en-US" altLang="zh-CN" b="0" dirty="0">
                  <a:latin typeface="Cambria Math" panose="02040503050406030204" pitchFamily="18" charset="0"/>
                </a:endParaRPr>
              </a:p>
              <a:p>
                <a:endParaRPr lang="en-US" altLang="zh-CN" b="0" dirty="0">
                  <a:latin typeface="Cambria Math" panose="02040503050406030204" pitchFamily="18" charset="0"/>
                </a:endParaRPr>
              </a:p>
              <a:p>
                <a:r>
                  <a:rPr lang="en-US" altLang="zh-CN" b="0" dirty="0"/>
                  <a:t>Linearize with respect to </a:t>
                </a:r>
                <a14:m>
                  <m:oMath xmlns:m="http://schemas.openxmlformats.org/officeDocument/2006/math">
                    <m:r>
                      <a:rPr lang="en-US" altLang="zh-CN" b="0" i="1" smtClean="0">
                        <a:latin typeface="Cambria Math" panose="02040503050406030204" pitchFamily="18" charset="0"/>
                      </a:rPr>
                      <m:t>𝑝</m:t>
                    </m:r>
                  </m:oMath>
                </a14:m>
                <a:r>
                  <a:rPr lang="en-US" altLang="zh-CN" b="0" dirty="0"/>
                  <a:t>:</a:t>
                </a:r>
              </a:p>
              <a:p>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𝐽</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sub>
                      </m:sSub>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𝐵</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den>
                      </m:f>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den>
                      </m:f>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𝐵</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m:t>
                          </m:r>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rPr>
                            <m:t>𝜋</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rPr>
                              </m:ctrlPr>
                            </m:sSupPr>
                            <m:e>
                              <m:d>
                                <m:dPr>
                                  <m:begChr m:val="|"/>
                                  <m:end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rPr>
                                    <m:t>𝑟</m:t>
                                  </m:r>
                                </m:e>
                              </m:d>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rPr>
                                <m:t>4</m:t>
                              </m:r>
                            </m:sup>
                          </m:sSup>
                        </m:den>
                      </m:f>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acc>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acc>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e>
                      </m:d>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acc>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lang="en-US" altLang="zh-CN" i="1">
                                  <a:solidFill>
                                    <a:prstClr val="black"/>
                                  </a:solidFill>
                                  <a:latin typeface="Cambria Math" panose="02040503050406030204" pitchFamily="18" charset="0"/>
                                </a:rPr>
                                <m:t>𝑅</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𝑒</m:t>
                                  </m:r>
                                </m:e>
                                <m:sub>
                                  <m:r>
                                    <a:rPr lang="en-US" altLang="zh-CN" i="1">
                                      <a:solidFill>
                                        <a:prstClr val="black"/>
                                      </a:solidFill>
                                      <a:latin typeface="Cambria Math" panose="02040503050406030204" pitchFamily="18" charset="0"/>
                                    </a:rPr>
                                    <m:t>𝑧</m:t>
                                  </m:r>
                                </m:sub>
                              </m:sSub>
                            </m:e>
                          </m:acc>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lang="en-US" altLang="zh-CN" i="1">
                              <a:solidFill>
                                <a:prstClr val="black"/>
                              </a:solidFill>
                              <a:latin typeface="Cambria Math" panose="02040503050406030204" pitchFamily="18" charset="0"/>
                            </a:rPr>
                            <m:t>𝑅</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𝑒</m:t>
                              </m:r>
                            </m:e>
                            <m:sub>
                              <m:r>
                                <a:rPr lang="en-US" altLang="zh-CN" i="1">
                                  <a:solidFill>
                                    <a:prstClr val="black"/>
                                  </a:solidFill>
                                  <a:latin typeface="Cambria Math" panose="02040503050406030204" pitchFamily="18" charset="0"/>
                                </a:rPr>
                                <m:t>𝑧</m:t>
                              </m:r>
                            </m:sub>
                          </m:sSub>
                        </m:e>
                      </m:acc>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acc>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acc>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lang="en-US" altLang="zh-CN" i="1">
                                  <a:solidFill>
                                    <a:prstClr val="black"/>
                                  </a:solidFill>
                                  <a:latin typeface="Cambria Math" panose="02040503050406030204" pitchFamily="18" charset="0"/>
                                </a:rPr>
                                <m:t>𝑅</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𝑒</m:t>
                                  </m:r>
                                </m:e>
                                <m:sub>
                                  <m:r>
                                    <a:rPr lang="en-US" altLang="zh-CN" i="1">
                                      <a:solidFill>
                                        <a:prstClr val="black"/>
                                      </a:solidFill>
                                      <a:latin typeface="Cambria Math" panose="02040503050406030204" pitchFamily="18" charset="0"/>
                                    </a:rPr>
                                    <m:t>𝑧</m:t>
                                  </m:r>
                                </m:sub>
                              </m:sSub>
                            </m:e>
                          </m:acc>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a:p>
                <a:endParaRPr lang="en-US" altLang="zh-CN" b="0" dirty="0"/>
              </a:p>
              <a:p>
                <a:endParaRPr lang="en-US" altLang="zh-CN" b="0" dirty="0"/>
              </a:p>
              <a:p>
                <a:endParaRPr lang="zh-CN" altLang="en-US" dirty="0"/>
              </a:p>
            </p:txBody>
          </p:sp>
        </mc:Choice>
        <mc:Fallback>
          <p:sp>
            <p:nvSpPr>
              <p:cNvPr id="20" name="文本框 19">
                <a:extLst>
                  <a:ext uri="{FF2B5EF4-FFF2-40B4-BE49-F238E27FC236}">
                    <a16:creationId xmlns:a16="http://schemas.microsoft.com/office/drawing/2014/main" id="{FBCE5137-87BA-5D64-F585-69AAD4236342}"/>
                  </a:ext>
                </a:extLst>
              </p:cNvPr>
              <p:cNvSpPr txBox="1">
                <a:spLocks noRot="1" noChangeAspect="1" noMove="1" noResize="1" noEditPoints="1" noAdjustHandles="1" noChangeArrowheads="1" noChangeShapeType="1" noTextEdit="1"/>
              </p:cNvSpPr>
              <p:nvPr/>
            </p:nvSpPr>
            <p:spPr>
              <a:xfrm>
                <a:off x="5105400" y="1202657"/>
                <a:ext cx="6802107" cy="4201984"/>
              </a:xfrm>
              <a:prstGeom prst="rect">
                <a:avLst/>
              </a:prstGeom>
              <a:blipFill>
                <a:blip r:embed="rId7"/>
                <a:stretch>
                  <a:fillRect l="-2152" t="-18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27125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TH Zürich">
  <a:themeElements>
    <a:clrScheme name="ETH Zürich">
      <a:dk1>
        <a:sysClr val="windowText" lastClr="000000"/>
      </a:dk1>
      <a:lt1>
        <a:sysClr val="window" lastClr="FFFFFF"/>
      </a:lt1>
      <a:dk2>
        <a:srgbClr val="000000"/>
      </a:dk2>
      <a:lt2>
        <a:srgbClr val="FFFFFF"/>
      </a:lt2>
      <a:accent1>
        <a:srgbClr val="215CAF"/>
      </a:accent1>
      <a:accent2>
        <a:srgbClr val="007894"/>
      </a:accent2>
      <a:accent3>
        <a:srgbClr val="627313"/>
      </a:accent3>
      <a:accent4>
        <a:srgbClr val="8E6713"/>
      </a:accent4>
      <a:accent5>
        <a:srgbClr val="B7352D"/>
      </a:accent5>
      <a:accent6>
        <a:srgbClr val="A30774"/>
      </a:accent6>
      <a:hlink>
        <a:srgbClr val="0563C1"/>
      </a:hlink>
      <a:folHlink>
        <a:srgbClr val="954F72"/>
      </a:folHlink>
    </a:clrScheme>
    <a:fontScheme name="ETH Zürich">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TH Blau">
      <a:srgbClr val="215CAF"/>
    </a:custClr>
    <a:custClr name="ETH Petrol">
      <a:srgbClr val="007894"/>
    </a:custClr>
    <a:custClr name="ETH Gruen">
      <a:srgbClr val="627313"/>
    </a:custClr>
    <a:custClr name="ETH Bronze">
      <a:srgbClr val="8E6713"/>
    </a:custClr>
    <a:custClr name="ETH Rot">
      <a:srgbClr val="B7352D"/>
    </a:custClr>
    <a:custClr name="ETH Purpur">
      <a:srgbClr val="A30774"/>
    </a:custClr>
    <a:custClr name="ETH Grau">
      <a:srgbClr val="6F6F6F"/>
    </a:custClr>
  </a:custClrLst>
  <a:extLst>
    <a:ext uri="{05A4C25C-085E-4340-85A3-A5531E510DB2}">
      <thm15:themeFamily xmlns:thm15="http://schemas.microsoft.com/office/thememl/2012/main" name="Präsentation2" id="{1321EF9B-D0C2-B940-BAF0-923936C95B7C}" vid="{0165591E-D8AE-AE49-AAAE-F458C46D785B}"/>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2852</TotalTime>
  <Words>7009</Words>
  <Application>Microsoft Office PowerPoint</Application>
  <PresentationFormat>宽屏</PresentationFormat>
  <Paragraphs>864</Paragraphs>
  <Slides>49</Slides>
  <Notes>39</Notes>
  <HiddenSlides>3</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49</vt:i4>
      </vt:variant>
    </vt:vector>
  </HeadingPairs>
  <TitlesOfParts>
    <vt:vector size="57" baseType="lpstr">
      <vt:lpstr>等线</vt:lpstr>
      <vt:lpstr>Arial</vt:lpstr>
      <vt:lpstr>Calibri</vt:lpstr>
      <vt:lpstr>Cambria Math</vt:lpstr>
      <vt:lpstr>Symbol</vt:lpstr>
      <vt:lpstr>Times New Roman</vt:lpstr>
      <vt:lpstr>Office Theme</vt:lpstr>
      <vt:lpstr>ETH Zürich</vt:lpstr>
      <vt:lpstr>Optimizing Planar Arrays of Magnetic Sensors for Medical Robot Localization</vt:lpstr>
      <vt:lpstr>Index</vt:lpstr>
      <vt:lpstr>Index</vt:lpstr>
      <vt:lpstr>Motivation</vt:lpstr>
      <vt:lpstr>Index</vt:lpstr>
      <vt:lpstr>Problem definition</vt:lpstr>
      <vt:lpstr>Index</vt:lpstr>
      <vt:lpstr>Index</vt:lpstr>
      <vt:lpstr>Magnetic dipole model and its linearization</vt:lpstr>
      <vt:lpstr>Linearize with respect to orientation</vt:lpstr>
      <vt:lpstr>Magnetic dipole model and its linearization</vt:lpstr>
      <vt:lpstr>Linearized magnetic dipole model - Summary</vt:lpstr>
      <vt:lpstr>Linearized magnetic dipole model</vt:lpstr>
      <vt:lpstr>Linearize with respect to orientation</vt:lpstr>
      <vt:lpstr>Index</vt:lpstr>
      <vt:lpstr>Classic Gauss-Newton algorithm</vt:lpstr>
      <vt:lpstr>Problem with the classic Gauss-Newton algorithm</vt:lpstr>
      <vt:lpstr>Gauss-Newton on manifold algorithm</vt:lpstr>
      <vt:lpstr>Comparison with MATLAB’s algorithm</vt:lpstr>
      <vt:lpstr>Comparison with MATLAB’s algorithm</vt:lpstr>
      <vt:lpstr>Index</vt:lpstr>
      <vt:lpstr>Optimization criteria - Minimum singular value σ_min</vt:lpstr>
      <vt:lpstr>Optimization criteria - Minimum singular value σ_min</vt:lpstr>
      <vt:lpstr>Optimization criteria – Condition number κ</vt:lpstr>
      <vt:lpstr>Optimization criteria – Condition number κ</vt:lpstr>
      <vt:lpstr>Optimized configuration</vt:lpstr>
      <vt:lpstr>Optimization using the multi-objective genetic algorithm</vt:lpstr>
      <vt:lpstr>Optimization results – 4 sensors</vt:lpstr>
      <vt:lpstr>Optimization results – 5 sensors</vt:lpstr>
      <vt:lpstr>Optimization results – 9 sensors</vt:lpstr>
      <vt:lpstr>Optimization results – 16 sensors</vt:lpstr>
      <vt:lpstr>Circular configuration as the optimum</vt:lpstr>
      <vt:lpstr>Summary</vt:lpstr>
      <vt:lpstr>Index</vt:lpstr>
      <vt:lpstr>Simulated convergence test with noise – settings</vt:lpstr>
      <vt:lpstr>Simulated convergence test with noise – settings</vt:lpstr>
      <vt:lpstr>Simulated convergence test with noise – settings</vt:lpstr>
      <vt:lpstr>Simulated convergence test with noise – results</vt:lpstr>
      <vt:lpstr>Simulated convergence test with noise – results</vt:lpstr>
      <vt:lpstr>Noise-free simulated convergence test – settings </vt:lpstr>
      <vt:lpstr>Simulated convergence test with noise – settings</vt:lpstr>
      <vt:lpstr>Simulated convergence test with noise – results</vt:lpstr>
      <vt:lpstr>Physical experiments – settings</vt:lpstr>
      <vt:lpstr>Physical experiments – settings</vt:lpstr>
      <vt:lpstr>Physical experiments – results</vt:lpstr>
      <vt:lpstr>Physical experiments – results</vt:lpstr>
      <vt:lpstr>Index</vt:lpstr>
      <vt:lpstr>Conclusion and outlooks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Xiaowei  Lin</cp:lastModifiedBy>
  <cp:revision>74</cp:revision>
  <dcterms:created xsi:type="dcterms:W3CDTF">2024-10-07T14:29:23Z</dcterms:created>
  <dcterms:modified xsi:type="dcterms:W3CDTF">2024-10-09T23:41:51Z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2024-04-21T00:00:00Z</vt:filetime>
  </property>
  <property fmtid="{D5CDD505-2E9C-101B-9397-08002B2CF9AE}" pid="3" name="LastSaved">
    <vt:filetime>2024-10-07T00:00:00Z</vt:filetime>
  </property>
</Properties>
</file>